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sldIdLst>
    <p:sldId id="256" r:id="rId2"/>
    <p:sldId id="263" r:id="rId3"/>
    <p:sldId id="264" r:id="rId4"/>
    <p:sldId id="265" r:id="rId5"/>
    <p:sldId id="266" r:id="rId6"/>
    <p:sldId id="267" r:id="rId7"/>
    <p:sldId id="318" r:id="rId8"/>
    <p:sldId id="319" r:id="rId9"/>
    <p:sldId id="320" r:id="rId10"/>
    <p:sldId id="268" r:id="rId11"/>
    <p:sldId id="269" r:id="rId12"/>
    <p:sldId id="270" r:id="rId13"/>
    <p:sldId id="271" r:id="rId14"/>
    <p:sldId id="273" r:id="rId15"/>
    <p:sldId id="272" r:id="rId16"/>
    <p:sldId id="322" r:id="rId17"/>
    <p:sldId id="321" r:id="rId18"/>
    <p:sldId id="274" r:id="rId19"/>
    <p:sldId id="323" r:id="rId20"/>
    <p:sldId id="324" r:id="rId21"/>
    <p:sldId id="325" r:id="rId22"/>
    <p:sldId id="335" r:id="rId23"/>
    <p:sldId id="336" r:id="rId24"/>
    <p:sldId id="326" r:id="rId25"/>
    <p:sldId id="327" r:id="rId26"/>
    <p:sldId id="328" r:id="rId27"/>
    <p:sldId id="329" r:id="rId28"/>
    <p:sldId id="330" r:id="rId29"/>
    <p:sldId id="331" r:id="rId30"/>
    <p:sldId id="337" r:id="rId31"/>
    <p:sldId id="339" r:id="rId32"/>
    <p:sldId id="332" r:id="rId33"/>
    <p:sldId id="333" r:id="rId34"/>
    <p:sldId id="334" r:id="rId35"/>
    <p:sldId id="290" r:id="rId36"/>
  </p:sldIdLst>
  <p:sldSz cx="12192000" cy="6858000"/>
  <p:notesSz cx="6858000" cy="9144000"/>
  <p:defaultTextStyle>
    <a:defPPr>
      <a:defRPr lang="en-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8FAFF"/>
    <a:srgbClr val="027D9E"/>
    <a:srgbClr val="D4137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8799B23B-EC83-4686-B30A-512413B5E67A}" styleName="Світлий стиль 3 – акцент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43"/>
    <p:restoredTop sz="73451" autoAdjust="0"/>
  </p:normalViewPr>
  <p:slideViewPr>
    <p:cSldViewPr snapToGrid="0" snapToObjects="1">
      <p:cViewPr varScale="1">
        <p:scale>
          <a:sx n="62" d="100"/>
          <a:sy n="62" d="100"/>
        </p:scale>
        <p:origin x="160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6ECC89-28E6-47A3-AC9E-3DD4B1D30FD0}" type="datetimeFigureOut">
              <a:rPr lang="uk-UA" smtClean="0"/>
              <a:t>14.09.2025</a:t>
            </a:fld>
            <a:endParaRPr lang="uk-UA"/>
          </a:p>
        </p:txBody>
      </p:sp>
      <p:sp>
        <p:nvSpPr>
          <p:cNvPr id="4" name="Місце для зображення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6" name="Місце для нижнього колонтитула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4AB966-BD87-492E-A3C3-2AFA4145891B}" type="slidenum">
              <a:rPr lang="uk-UA" smtClean="0"/>
              <a:t>‹№›</a:t>
            </a:fld>
            <a:endParaRPr lang="uk-UA"/>
          </a:p>
        </p:txBody>
      </p:sp>
    </p:spTree>
    <p:extLst>
      <p:ext uri="{BB962C8B-B14F-4D97-AF65-F5344CB8AC3E}">
        <p14:creationId xmlns:p14="http://schemas.microsoft.com/office/powerpoint/2010/main" val="8943583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dirty="0"/>
              <a:t>Традиційні бази даних були основою управління інформацією в бізнесі протягом кількох десятиліть. Перші системи зберігання даних розроблялися для чітко структурованих даних, які можна було представити у вигляді таблиць із рядками та стовпцями. Найвідомішим підходом стали реляційні бази даних (</a:t>
            </a:r>
            <a:r>
              <a:rPr lang="sq-AL" dirty="0"/>
              <a:t>RDBMS), </a:t>
            </a:r>
            <a:r>
              <a:rPr lang="uk-UA" dirty="0"/>
              <a:t>прикладами яких є </a:t>
            </a:r>
            <a:r>
              <a:rPr lang="sq-AL" dirty="0"/>
              <a:t>Oracle, Microsoft SQL Server, MySQL, PostgreSQL. </a:t>
            </a:r>
            <a:r>
              <a:rPr lang="uk-UA" dirty="0"/>
              <a:t>У цих системах дані організовуються за допомогою чітко визначеної схеми: кожна таблиця має стовпці з певними типами даних, а відносини між таблицями задаються первинними і зовнішніми ключами.</a:t>
            </a:r>
          </a:p>
          <a:p>
            <a:r>
              <a:rPr lang="uk-UA" dirty="0"/>
              <a:t>Перевагою такого підходу є строгість та структурованість: легко гарантувати цілісність даних, забезпечувати транзакції та виконувати складні запити мовою </a:t>
            </a:r>
            <a:r>
              <a:rPr lang="sq-AL" dirty="0"/>
              <a:t>SQL. </a:t>
            </a:r>
            <a:r>
              <a:rPr lang="uk-UA" dirty="0"/>
              <a:t>Проте саме ця жорстка структурованість стає і найбільшим обмеженням. Коли кількість даних зростає до мільярдів записів, а їхня структура стає різноманітною (наприклад, текстові відгуки, відео, зображення, дані з сенсорів </a:t>
            </a:r>
            <a:r>
              <a:rPr lang="sq-AL" dirty="0"/>
              <a:t>IoT), </a:t>
            </a:r>
            <a:r>
              <a:rPr lang="uk-UA" dirty="0"/>
              <a:t>традиційні БД починають працювати значно повільніше і не завжди здатні масштабуватися.</a:t>
            </a:r>
          </a:p>
          <a:p>
            <a:r>
              <a:rPr lang="sq-AL" dirty="0"/>
              <a:t>Big Data </a:t>
            </a:r>
            <a:r>
              <a:rPr lang="uk-UA" dirty="0"/>
              <a:t>змінила правила гри. Її поява пов’язана з тим, що сучасний бізнес та суспільство почали генерувати величезні масиви інформації в реальному часі. Це соціальні мережі, електронна комерція, онлайн-банкінг, мобільні додатки, інтернет речей, супутникові знімки. Наприклад, лише </a:t>
            </a:r>
            <a:r>
              <a:rPr lang="sq-AL" dirty="0"/>
              <a:t>Facebook </a:t>
            </a:r>
            <a:r>
              <a:rPr lang="uk-UA" dirty="0"/>
              <a:t>щодня створює понад 4 </a:t>
            </a:r>
            <a:r>
              <a:rPr lang="uk-UA" dirty="0" err="1"/>
              <a:t>петабайти</a:t>
            </a:r>
            <a:r>
              <a:rPr lang="uk-UA" dirty="0"/>
              <a:t> даних — і це інформація у найрізноманітніших форматах: від фотографій до коротких текстових повідомлень.</a:t>
            </a:r>
          </a:p>
        </p:txBody>
      </p:sp>
      <p:sp>
        <p:nvSpPr>
          <p:cNvPr id="4" name="Місце для номера слайда 3"/>
          <p:cNvSpPr>
            <a:spLocks noGrp="1"/>
          </p:cNvSpPr>
          <p:nvPr>
            <p:ph type="sldNum" sz="quarter" idx="5"/>
          </p:nvPr>
        </p:nvSpPr>
        <p:spPr/>
        <p:txBody>
          <a:bodyPr/>
          <a:lstStyle/>
          <a:p>
            <a:fld id="{BF4AB966-BD87-492E-A3C3-2AFA4145891B}" type="slidenum">
              <a:rPr lang="uk-UA" smtClean="0"/>
              <a:t>2</a:t>
            </a:fld>
            <a:endParaRPr lang="uk-UA"/>
          </a:p>
        </p:txBody>
      </p:sp>
    </p:spTree>
    <p:extLst>
      <p:ext uri="{BB962C8B-B14F-4D97-AF65-F5344CB8AC3E}">
        <p14:creationId xmlns:p14="http://schemas.microsoft.com/office/powerpoint/2010/main" val="35141266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676832-9517-737F-2C6C-1C6EAE6C0FB8}"/>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8A320D70-AA11-B9F5-C20B-B530426E2A49}"/>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9980A160-2D6B-FEDD-5C1C-2B401A195E1D}"/>
              </a:ext>
            </a:extLst>
          </p:cNvPr>
          <p:cNvSpPr>
            <a:spLocks noGrp="1"/>
          </p:cNvSpPr>
          <p:nvPr>
            <p:ph type="body" idx="1"/>
          </p:nvPr>
        </p:nvSpPr>
        <p:spPr/>
        <p:txBody>
          <a:bodyPr/>
          <a:lstStyle/>
          <a:p>
            <a:r>
              <a:rPr lang="uk-UA" dirty="0"/>
              <a:t>Окремий клас рішень для </a:t>
            </a:r>
            <a:r>
              <a:rPr lang="sq-AL" dirty="0"/>
              <a:t>Big Data </a:t>
            </a:r>
            <a:r>
              <a:rPr lang="uk-UA" dirty="0"/>
              <a:t>складають </a:t>
            </a:r>
            <a:r>
              <a:rPr lang="sq-AL" b="1" dirty="0"/>
              <a:t>NoSQL-</a:t>
            </a:r>
            <a:r>
              <a:rPr lang="uk-UA" b="1" dirty="0"/>
              <a:t>бази даних</a:t>
            </a:r>
            <a:r>
              <a:rPr lang="uk-UA" dirty="0"/>
              <a:t>. Їхня поява пов’язана з тим, що реляційні бази не могли впоратися з динамічною, різнорідною та надто великою інформацією. </a:t>
            </a:r>
            <a:r>
              <a:rPr lang="sq-AL" dirty="0"/>
              <a:t>NoSQL </a:t>
            </a:r>
            <a:r>
              <a:rPr lang="uk-UA" dirty="0"/>
              <a:t>не дотримується жорсткої схеми, властивої </a:t>
            </a:r>
            <a:r>
              <a:rPr lang="sq-AL" dirty="0"/>
              <a:t>SQL-</a:t>
            </a:r>
            <a:r>
              <a:rPr lang="uk-UA" dirty="0"/>
              <a:t>базам, і надає більше гнучкості. Це дозволяє зберігати не тільки таблиці, а й документи, ключі-значення, графи чи стовпцеві структури.</a:t>
            </a:r>
          </a:p>
          <a:p>
            <a:r>
              <a:rPr lang="uk-UA" dirty="0"/>
              <a:t>Термін </a:t>
            </a:r>
            <a:r>
              <a:rPr lang="sq-AL" dirty="0"/>
              <a:t>NoSQL </a:t>
            </a:r>
            <a:r>
              <a:rPr lang="uk-UA" dirty="0"/>
              <a:t>було використано Карлом </a:t>
            </a:r>
            <a:r>
              <a:rPr lang="uk-UA" dirty="0" err="1"/>
              <a:t>Строззі</a:t>
            </a:r>
            <a:r>
              <a:rPr lang="uk-UA" dirty="0"/>
              <a:t> у 1998 як назву для його СУБД-легковаговика, базі даних з відкритим кодом </a:t>
            </a:r>
            <a:r>
              <a:rPr lang="sq-AL" dirty="0"/>
              <a:t>Strozzi NoSQL, </a:t>
            </a:r>
            <a:r>
              <a:rPr lang="uk-UA" dirty="0"/>
              <a:t>яка хоч і не послуговувалась стандартом </a:t>
            </a:r>
            <a:r>
              <a:rPr lang="sq-AL" dirty="0"/>
              <a:t>Structured Query Language (SQL) </a:t>
            </a:r>
            <a:r>
              <a:rPr lang="uk-UA" dirty="0"/>
              <a:t>інтерфейсу, проте все ще залишалася реляційною. Його СУБД </a:t>
            </a:r>
            <a:r>
              <a:rPr lang="sq-AL" dirty="0"/>
              <a:t>NoSQL </a:t>
            </a:r>
            <a:r>
              <a:rPr lang="uk-UA" dirty="0"/>
              <a:t>відрізняється від загальної концепції баз даних </a:t>
            </a:r>
            <a:r>
              <a:rPr lang="sq-AL" dirty="0"/>
              <a:t>NoSQL </a:t>
            </a:r>
            <a:r>
              <a:rPr lang="uk-UA" dirty="0"/>
              <a:t>за 2009 рік. </a:t>
            </a:r>
            <a:r>
              <a:rPr lang="uk-UA" dirty="0" err="1"/>
              <a:t>Строцці</a:t>
            </a:r>
            <a:r>
              <a:rPr lang="uk-UA" dirty="0"/>
              <a:t> вказує на те, що оскільки поточний рух </a:t>
            </a:r>
            <a:r>
              <a:rPr lang="sq-AL" dirty="0"/>
              <a:t>NoSQL "</a:t>
            </a:r>
            <a:r>
              <a:rPr lang="uk-UA" dirty="0"/>
              <a:t>повністю відходить від реляційної моделі, його слід назвати більш відповідним чином «</a:t>
            </a:r>
            <a:r>
              <a:rPr lang="sq-AL" dirty="0"/>
              <a:t>NoREL», </a:t>
            </a:r>
            <a:r>
              <a:rPr lang="uk-UA" dirty="0"/>
              <a:t>що відповідає «</a:t>
            </a:r>
            <a:r>
              <a:rPr lang="sq-AL" dirty="0"/>
              <a:t>No Relational».</a:t>
            </a:r>
          </a:p>
          <a:p>
            <a:r>
              <a:rPr lang="uk-UA" dirty="0" err="1"/>
              <a:t>Джоан</a:t>
            </a:r>
            <a:r>
              <a:rPr lang="uk-UA" dirty="0"/>
              <a:t> </a:t>
            </a:r>
            <a:r>
              <a:rPr lang="uk-UA" dirty="0" err="1"/>
              <a:t>Оскарссон</a:t>
            </a:r>
            <a:r>
              <a:rPr lang="uk-UA" dirty="0"/>
              <a:t> (</a:t>
            </a:r>
            <a:r>
              <a:rPr lang="uk-UA" dirty="0" err="1"/>
              <a:t>англ</a:t>
            </a:r>
            <a:r>
              <a:rPr lang="uk-UA" dirty="0"/>
              <a:t>. </a:t>
            </a:r>
            <a:r>
              <a:rPr lang="sq-AL" dirty="0"/>
              <a:t>Johan Oskarsson), </a:t>
            </a:r>
            <a:r>
              <a:rPr lang="uk-UA" dirty="0"/>
              <a:t>розробник </a:t>
            </a:r>
            <a:r>
              <a:rPr lang="sq-AL" dirty="0"/>
              <a:t>Last.fm, </a:t>
            </a:r>
            <a:r>
              <a:rPr lang="uk-UA" dirty="0"/>
              <a:t>наново ввів термін </a:t>
            </a:r>
            <a:r>
              <a:rPr lang="sq-AL" dirty="0"/>
              <a:t>NoSQL </a:t>
            </a:r>
            <a:r>
              <a:rPr lang="uk-UA" dirty="0"/>
              <a:t>на початку 2009 року, коли ним було організовано захід з обговорення розподілених, з відкритим кодом, не реляційних баз даних. Спроба ввести таку назву відповідала неочікуваному зростанню кількості нереляційних, розподілених сховищ даних, включаючи клони з відкритим кодом </a:t>
            </a:r>
            <a:r>
              <a:rPr lang="sq-AL" dirty="0"/>
              <a:t>Bigtable/MapReduce </a:t>
            </a:r>
            <a:r>
              <a:rPr lang="uk-UA" dirty="0"/>
              <a:t>від </a:t>
            </a:r>
            <a:r>
              <a:rPr lang="sq-AL" dirty="0"/>
              <a:t>Google </a:t>
            </a:r>
            <a:r>
              <a:rPr lang="uk-UA" dirty="0"/>
              <a:t>та </a:t>
            </a:r>
            <a:r>
              <a:rPr lang="sq-AL" dirty="0"/>
              <a:t>Dynamo </a:t>
            </a:r>
            <a:r>
              <a:rPr lang="uk-UA" dirty="0"/>
              <a:t>від </a:t>
            </a:r>
            <a:r>
              <a:rPr lang="sq-AL" dirty="0"/>
              <a:t>Amazon. </a:t>
            </a:r>
            <a:r>
              <a:rPr lang="uk-UA" dirty="0"/>
              <a:t>Більшість ранніх </a:t>
            </a:r>
            <a:r>
              <a:rPr lang="sq-AL" dirty="0"/>
              <a:t>NoSQL </a:t>
            </a:r>
            <a:r>
              <a:rPr lang="uk-UA" dirty="0"/>
              <a:t>систем не пробували акцентувати увагу на забезпечення </a:t>
            </a:r>
            <a:r>
              <a:rPr lang="uk-UA" dirty="0" err="1"/>
              <a:t>атомарності</a:t>
            </a:r>
            <a:r>
              <a:rPr lang="uk-UA" dirty="0"/>
              <a:t>, узгодженості, ізоляції та довговічності, всупереч усталеній практиці серед реляційних систем управління базами даних.</a:t>
            </a:r>
          </a:p>
          <a:p>
            <a:r>
              <a:rPr lang="uk-UA" dirty="0" err="1"/>
              <a:t>Мортеза</a:t>
            </a:r>
            <a:r>
              <a:rPr lang="uk-UA" dirty="0"/>
              <a:t> </a:t>
            </a:r>
            <a:r>
              <a:rPr lang="uk-UA" dirty="0" err="1"/>
              <a:t>Сарголзай</a:t>
            </a:r>
            <a:r>
              <a:rPr lang="uk-UA" dirty="0"/>
              <a:t> </a:t>
            </a:r>
            <a:r>
              <a:rPr lang="uk-UA" dirty="0" err="1"/>
              <a:t>Джаван</a:t>
            </a:r>
            <a:r>
              <a:rPr lang="uk-UA" dirty="0"/>
              <a:t> (</a:t>
            </a:r>
            <a:r>
              <a:rPr lang="uk-UA" dirty="0" err="1"/>
              <a:t>англ</a:t>
            </a:r>
            <a:r>
              <a:rPr lang="uk-UA" dirty="0"/>
              <a:t>. </a:t>
            </a:r>
            <a:r>
              <a:rPr lang="sq-AL" dirty="0"/>
              <a:t>Morteza Sargolzaei Javan), </a:t>
            </a:r>
            <a:r>
              <a:rPr lang="uk-UA" dirty="0"/>
              <a:t>дослідник Технологічного університету </a:t>
            </a:r>
            <a:r>
              <a:rPr lang="uk-UA" dirty="0" err="1"/>
              <a:t>Аміркабіра</a:t>
            </a:r>
            <a:r>
              <a:rPr lang="sq-AL" dirty="0"/>
              <a:t>, </a:t>
            </a:r>
            <a:r>
              <a:rPr lang="uk-UA" dirty="0"/>
              <a:t>наприкінці 2009 року використовував термін «Багатомірна та гнучка модель для баз даних» з візуалізацією та зразком застосунку. Він зазначив, що такі моделі здатні виконувати нові операції під час розробки або, навіть, під час роботи баз даних.</a:t>
            </a:r>
          </a:p>
        </p:txBody>
      </p:sp>
      <p:sp>
        <p:nvSpPr>
          <p:cNvPr id="4" name="Місце для номера слайда 3">
            <a:extLst>
              <a:ext uri="{FF2B5EF4-FFF2-40B4-BE49-F238E27FC236}">
                <a16:creationId xmlns:a16="http://schemas.microsoft.com/office/drawing/2014/main" id="{25CE1C5B-B3CC-7C88-41D9-AE420E424EF4}"/>
              </a:ext>
            </a:extLst>
          </p:cNvPr>
          <p:cNvSpPr>
            <a:spLocks noGrp="1"/>
          </p:cNvSpPr>
          <p:nvPr>
            <p:ph type="sldNum" sz="quarter" idx="5"/>
          </p:nvPr>
        </p:nvSpPr>
        <p:spPr/>
        <p:txBody>
          <a:bodyPr/>
          <a:lstStyle/>
          <a:p>
            <a:fld id="{F6E5E92A-CF6C-41A6-814A-4DCE079F449B}" type="slidenum">
              <a:rPr lang="uk-UA" smtClean="0"/>
              <a:t>11</a:t>
            </a:fld>
            <a:endParaRPr lang="uk-UA"/>
          </a:p>
        </p:txBody>
      </p:sp>
    </p:spTree>
    <p:extLst>
      <p:ext uri="{BB962C8B-B14F-4D97-AF65-F5344CB8AC3E}">
        <p14:creationId xmlns:p14="http://schemas.microsoft.com/office/powerpoint/2010/main" val="34177036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24AF4F-91CB-E7C2-C845-125A4E2D41AA}"/>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CCF06682-8742-1AE6-FD5E-FE89F057883E}"/>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43AC0A7F-0C71-4D8A-7CA8-DCB78544274D}"/>
              </a:ext>
            </a:extLst>
          </p:cNvPr>
          <p:cNvSpPr>
            <a:spLocks noGrp="1"/>
          </p:cNvSpPr>
          <p:nvPr>
            <p:ph type="body" idx="1"/>
          </p:nvPr>
        </p:nvSpPr>
        <p:spPr/>
        <p:txBody>
          <a:bodyPr/>
          <a:lstStyle/>
          <a:p>
            <a:r>
              <a:rPr lang="sq-AL" b="0" dirty="0"/>
              <a:t>NoSQL (</a:t>
            </a:r>
            <a:r>
              <a:rPr lang="uk-UA" b="0" dirty="0"/>
              <a:t>зазвичай розшифровується як </a:t>
            </a:r>
            <a:r>
              <a:rPr lang="uk-UA" b="0" dirty="0" err="1"/>
              <a:t>англ</a:t>
            </a:r>
            <a:r>
              <a:rPr lang="uk-UA" b="0" dirty="0"/>
              <a:t>. </a:t>
            </a:r>
            <a:r>
              <a:rPr lang="sq-AL" b="0" dirty="0"/>
              <a:t>non SQL </a:t>
            </a:r>
            <a:r>
              <a:rPr lang="uk-UA" b="0" dirty="0"/>
              <a:t>або </a:t>
            </a:r>
            <a:r>
              <a:rPr lang="uk-UA" b="0" dirty="0" err="1"/>
              <a:t>англ</a:t>
            </a:r>
            <a:r>
              <a:rPr lang="uk-UA" b="0" dirty="0"/>
              <a:t>. </a:t>
            </a:r>
            <a:r>
              <a:rPr lang="sq-AL" b="0" dirty="0"/>
              <a:t>non relational, </a:t>
            </a:r>
            <a:r>
              <a:rPr lang="uk-UA" b="0" dirty="0"/>
              <a:t>іноді </a:t>
            </a:r>
            <a:r>
              <a:rPr lang="uk-UA" b="0" dirty="0" err="1"/>
              <a:t>англ</a:t>
            </a:r>
            <a:r>
              <a:rPr lang="uk-UA" b="0" dirty="0"/>
              <a:t>. </a:t>
            </a:r>
            <a:r>
              <a:rPr lang="sq-AL" b="0" dirty="0"/>
              <a:t>not only SQL) — </a:t>
            </a:r>
            <a:r>
              <a:rPr lang="uk-UA" b="0" dirty="0"/>
              <a:t>база даних, яка забезпечує механізм зберігання та видобування даних відмінний від підходу таблиць-відношень в реляційних базах даних.</a:t>
            </a:r>
          </a:p>
          <a:p>
            <a:r>
              <a:rPr lang="uk-UA" b="0" dirty="0"/>
              <a:t>Подібні бази даних існували вже в другій половині 1960-х років, але тоді вони ще не здобули гучне ім'я «</a:t>
            </a:r>
            <a:r>
              <a:rPr lang="sq-AL" b="0" dirty="0"/>
              <a:t>NoSQL», </a:t>
            </a:r>
            <a:r>
              <a:rPr lang="uk-UA" b="0" dirty="0"/>
              <a:t>одержане після сплеску популярності на початку 21-ого століття, що був спричинений потребами </a:t>
            </a:r>
            <a:r>
              <a:rPr lang="sq-AL" b="0" dirty="0"/>
              <a:t>Web 2.0 </a:t>
            </a:r>
            <a:r>
              <a:rPr lang="uk-UA" b="0" dirty="0"/>
              <a:t>компаній, такими як </a:t>
            </a:r>
            <a:r>
              <a:rPr lang="sq-AL" b="0" dirty="0"/>
              <a:t>Facebook, Google, </a:t>
            </a:r>
            <a:r>
              <a:rPr lang="uk-UA" b="0" dirty="0"/>
              <a:t>та </a:t>
            </a:r>
            <a:r>
              <a:rPr lang="sq-AL" b="0" dirty="0"/>
              <a:t>Amazon.com. NoSQL </a:t>
            </a:r>
            <a:r>
              <a:rPr lang="uk-UA" b="0" dirty="0"/>
              <a:t>бази даних все більше і більше використовуються в задачах із застосуванням великих даних та </a:t>
            </a:r>
            <a:r>
              <a:rPr lang="sq-AL" b="0" dirty="0"/>
              <a:t>real-time web-</a:t>
            </a:r>
            <a:r>
              <a:rPr lang="uk-UA" b="0" dirty="0"/>
              <a:t>застосунках. </a:t>
            </a:r>
            <a:r>
              <a:rPr lang="sq-AL" b="0" dirty="0"/>
              <a:t>NoSQL </a:t>
            </a:r>
            <a:r>
              <a:rPr lang="uk-UA" b="0" dirty="0"/>
              <a:t>системи також називають «</a:t>
            </a:r>
            <a:r>
              <a:rPr lang="sq-AL" b="0" dirty="0"/>
              <a:t>Not only SQL» (</a:t>
            </a:r>
            <a:r>
              <a:rPr lang="uk-UA" b="0" dirty="0" err="1"/>
              <a:t>англ</a:t>
            </a:r>
            <a:r>
              <a:rPr lang="uk-UA" b="0" dirty="0"/>
              <a:t>. </a:t>
            </a:r>
            <a:r>
              <a:rPr lang="sq-AL" b="0" dirty="0"/>
              <a:t>not only SQL — </a:t>
            </a:r>
            <a:r>
              <a:rPr lang="uk-UA" b="0" dirty="0"/>
              <a:t>не тільки </a:t>
            </a:r>
            <a:r>
              <a:rPr lang="sq-AL" b="0" dirty="0"/>
              <a:t>SQL) </a:t>
            </a:r>
            <a:r>
              <a:rPr lang="uk-UA" b="0" dirty="0"/>
              <a:t>для підкреслення того, що вони все-таки можуть підтримувати </a:t>
            </a:r>
            <a:r>
              <a:rPr lang="sq-AL" b="0" dirty="0"/>
              <a:t>SQL-</a:t>
            </a:r>
            <a:r>
              <a:rPr lang="uk-UA" b="0" dirty="0"/>
              <a:t>подібну структуру та мову запитів.</a:t>
            </a:r>
          </a:p>
          <a:p>
            <a:r>
              <a:rPr lang="uk-UA" b="0" dirty="0"/>
              <a:t>Мотиви цього підходу включають: простоту дизайну схеми БД, значно спрощене горизонтальне масштабування на кластери машин (що є проблемою для реляційних баз даних), і тонкий контроль над доступністю. Структури даних, що використовуються в </a:t>
            </a:r>
            <a:r>
              <a:rPr lang="sq-AL" b="0" dirty="0"/>
              <a:t>NoSQL (</a:t>
            </a:r>
            <a:r>
              <a:rPr lang="uk-UA" b="0" dirty="0"/>
              <a:t>такі як ключ-значення, сховище з широким стовпчиком, граф, документ) є відмінними від тих, що використовуються за замовчуванням в реляційних базах, що робить тим самим деякі операції над даними значно швидшими на </a:t>
            </a:r>
            <a:r>
              <a:rPr lang="sq-AL" b="0" dirty="0"/>
              <a:t>NoSQL. </a:t>
            </a:r>
            <a:r>
              <a:rPr lang="uk-UA" b="0" dirty="0"/>
              <a:t>Точна відповідність та доречність використання баз даних </a:t>
            </a:r>
            <a:r>
              <a:rPr lang="sq-AL" b="0" dirty="0"/>
              <a:t>NoSQL </a:t>
            </a:r>
            <a:r>
              <a:rPr lang="uk-UA" b="0" dirty="0"/>
              <a:t>залежить від задач, котрі вирішуються.</a:t>
            </a:r>
          </a:p>
          <a:p>
            <a:r>
              <a:rPr lang="uk-UA" b="0" dirty="0"/>
              <a:t>Іноді структури даних, які використовуються в </a:t>
            </a:r>
            <a:r>
              <a:rPr lang="sq-AL" b="0" dirty="0"/>
              <a:t>NoSQL </a:t>
            </a:r>
            <a:r>
              <a:rPr lang="uk-UA" b="0" dirty="0"/>
              <a:t>базах можуть розглядатись як більш гнучкі, ніж таблиці реляційних моделей.</a:t>
            </a:r>
          </a:p>
        </p:txBody>
      </p:sp>
      <p:sp>
        <p:nvSpPr>
          <p:cNvPr id="4" name="Місце для номера слайда 3">
            <a:extLst>
              <a:ext uri="{FF2B5EF4-FFF2-40B4-BE49-F238E27FC236}">
                <a16:creationId xmlns:a16="http://schemas.microsoft.com/office/drawing/2014/main" id="{1C252F2B-A1CE-A384-CD65-35D0E5B825BF}"/>
              </a:ext>
            </a:extLst>
          </p:cNvPr>
          <p:cNvSpPr>
            <a:spLocks noGrp="1"/>
          </p:cNvSpPr>
          <p:nvPr>
            <p:ph type="sldNum" sz="quarter" idx="5"/>
          </p:nvPr>
        </p:nvSpPr>
        <p:spPr/>
        <p:txBody>
          <a:bodyPr/>
          <a:lstStyle/>
          <a:p>
            <a:fld id="{F6E5E92A-CF6C-41A6-814A-4DCE079F449B}" type="slidenum">
              <a:rPr lang="uk-UA" smtClean="0"/>
              <a:t>12</a:t>
            </a:fld>
            <a:endParaRPr lang="uk-UA"/>
          </a:p>
        </p:txBody>
      </p:sp>
    </p:spTree>
    <p:extLst>
      <p:ext uri="{BB962C8B-B14F-4D97-AF65-F5344CB8AC3E}">
        <p14:creationId xmlns:p14="http://schemas.microsoft.com/office/powerpoint/2010/main" val="35505355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BCB333-0A7B-5775-A0CB-3A0E6C658F7E}"/>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4E65A93E-DF53-A18F-F151-F9295C514DC3}"/>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12ED53C3-9826-3843-FC5F-F4EAB838910C}"/>
              </a:ext>
            </a:extLst>
          </p:cNvPr>
          <p:cNvSpPr>
            <a:spLocks noGrp="1"/>
          </p:cNvSpPr>
          <p:nvPr>
            <p:ph type="body" idx="1"/>
          </p:nvPr>
        </p:nvSpPr>
        <p:spPr/>
        <p:txBody>
          <a:bodyPr/>
          <a:lstStyle/>
          <a:p>
            <a:r>
              <a:rPr lang="sq-AL" b="1" dirty="0"/>
              <a:t>MongoDB</a:t>
            </a:r>
            <a:r>
              <a:rPr lang="sq-AL" dirty="0"/>
              <a:t> </a:t>
            </a:r>
            <a:r>
              <a:rPr lang="uk-UA" dirty="0"/>
              <a:t>є прикладом </a:t>
            </a:r>
            <a:r>
              <a:rPr lang="uk-UA" dirty="0" err="1"/>
              <a:t>документно</a:t>
            </a:r>
            <a:r>
              <a:rPr lang="uk-UA" dirty="0"/>
              <a:t>-орієнтованої </a:t>
            </a:r>
            <a:r>
              <a:rPr lang="sq-AL" dirty="0"/>
              <a:t>NoSQL-</a:t>
            </a:r>
            <a:r>
              <a:rPr lang="uk-UA" dirty="0"/>
              <a:t>бази. </a:t>
            </a:r>
          </a:p>
          <a:p>
            <a:r>
              <a:rPr lang="sq-AL" dirty="0"/>
              <a:t>MongoDB — </a:t>
            </a:r>
            <a:r>
              <a:rPr lang="uk-UA" dirty="0" err="1"/>
              <a:t>документо</a:t>
            </a:r>
            <a:r>
              <a:rPr lang="uk-UA" dirty="0"/>
              <a:t>-орієнтована система управління базами даних (СУБД) з відкритим вихідним кодом, яка не потребує опису схеми таблиць. </a:t>
            </a:r>
            <a:r>
              <a:rPr lang="sq-AL" dirty="0"/>
              <a:t>MongoDB </a:t>
            </a:r>
            <a:r>
              <a:rPr lang="uk-UA" dirty="0"/>
              <a:t>займає нішу між швидкими і масштабованими системами, що оперують даними у форматі ключ/значення, і реляційними СКБД, функціональними і зручними у формуванні запитів.</a:t>
            </a:r>
          </a:p>
          <a:p>
            <a:r>
              <a:rPr lang="uk-UA" dirty="0"/>
              <a:t>Код </a:t>
            </a:r>
            <a:r>
              <a:rPr lang="sq-AL" dirty="0"/>
              <a:t>MongoDB </a:t>
            </a:r>
            <a:r>
              <a:rPr lang="uk-UA" dirty="0"/>
              <a:t>написаний на мові </a:t>
            </a:r>
            <a:r>
              <a:rPr lang="sq-AL" dirty="0"/>
              <a:t>C++ </a:t>
            </a:r>
            <a:r>
              <a:rPr lang="uk-UA" dirty="0"/>
              <a:t>і поширюється в рамках ліцензії </a:t>
            </a:r>
            <a:r>
              <a:rPr lang="sq-AL" dirty="0"/>
              <a:t>AGPLv3.</a:t>
            </a:r>
          </a:p>
          <a:p>
            <a:r>
              <a:rPr lang="sq-AL" dirty="0"/>
              <a:t>MongoDB </a:t>
            </a:r>
            <a:r>
              <a:rPr lang="uk-UA" dirty="0"/>
              <a:t>підтримує зберігання документів в </a:t>
            </a:r>
            <a:r>
              <a:rPr lang="sq-AL" dirty="0"/>
              <a:t>JSON-</a:t>
            </a:r>
            <a:r>
              <a:rPr lang="uk-UA" dirty="0"/>
              <a:t>подібному форматі, має досить гнучку мову для формування запитів, може створювати індекси для різних збережених атрибутів, ефективно забезпечує зберігання великих бінарних об'єктів, підтримує </a:t>
            </a:r>
            <a:r>
              <a:rPr lang="uk-UA" dirty="0" err="1"/>
              <a:t>журналювання</a:t>
            </a:r>
            <a:r>
              <a:rPr lang="uk-UA" dirty="0"/>
              <a:t> операцій зі зміни і додавання даних в БД, може працювати відповідно до парадигми </a:t>
            </a:r>
            <a:r>
              <a:rPr lang="sq-AL" dirty="0"/>
              <a:t>Map/Reduce, </a:t>
            </a:r>
            <a:r>
              <a:rPr lang="uk-UA" dirty="0"/>
              <a:t>підтримує реплікацію і побудову </a:t>
            </a:r>
            <a:r>
              <a:rPr lang="uk-UA" dirty="0" err="1"/>
              <a:t>відмовостійких</a:t>
            </a:r>
            <a:r>
              <a:rPr lang="uk-UA" dirty="0"/>
              <a:t> конфігурацій. У </a:t>
            </a:r>
            <a:r>
              <a:rPr lang="sq-AL" dirty="0"/>
              <a:t>MongoDB </a:t>
            </a:r>
            <a:r>
              <a:rPr lang="uk-UA" dirty="0"/>
              <a:t>є вбудовані засоби із забезпечення </a:t>
            </a:r>
            <a:r>
              <a:rPr lang="uk-UA" dirty="0" err="1"/>
              <a:t>шардінгу</a:t>
            </a:r>
            <a:r>
              <a:rPr lang="uk-UA" dirty="0"/>
              <a:t> (розподіл набору даних по серверах на основі певного ключа), комбінуючи який з реплікацією даних можна побудувати горизонтально масштабований кластер зберігання, в якому відсутня єдина точка відмови (збій будь-якого вузла не позначається на роботі БД), підтримується автоматичне відновлення після збою і перенесення навантаження з вузла, який вийшов з ладу. Розширення кластера або перетворення одного сервера на кластер проводиться без зупинки роботи БД простим додаванням нових машин.</a:t>
            </a:r>
          </a:p>
          <a:p>
            <a:r>
              <a:rPr lang="uk-UA" dirty="0"/>
              <a:t>Наприклад, якщо у базі зберігаються дані про користувачів, у одного користувача може бути лише ім’я та </a:t>
            </a:r>
            <a:r>
              <a:rPr lang="sq-AL" dirty="0"/>
              <a:t>email, </a:t>
            </a:r>
            <a:r>
              <a:rPr lang="uk-UA" dirty="0"/>
              <a:t>а в іншого — ще й номер телефону, адреса й перелік останніх покупок. У реляційній базі довелося б створювати складні таблиці й зв’язки, тоді як </a:t>
            </a:r>
            <a:r>
              <a:rPr lang="sq-AL" dirty="0"/>
              <a:t>MongoDB </a:t>
            </a:r>
            <a:r>
              <a:rPr lang="uk-UA" dirty="0"/>
              <a:t>дозволяє легко працювати з таким гнучким набором даних. Вона особливо популярна у веб-додатках, мобільних сервісах і проєктах, де структура даних часто змінюється.</a:t>
            </a:r>
          </a:p>
        </p:txBody>
      </p:sp>
      <p:sp>
        <p:nvSpPr>
          <p:cNvPr id="4" name="Місце для номера слайда 3">
            <a:extLst>
              <a:ext uri="{FF2B5EF4-FFF2-40B4-BE49-F238E27FC236}">
                <a16:creationId xmlns:a16="http://schemas.microsoft.com/office/drawing/2014/main" id="{C45AF133-4046-77FF-7B59-E968746942AD}"/>
              </a:ext>
            </a:extLst>
          </p:cNvPr>
          <p:cNvSpPr>
            <a:spLocks noGrp="1"/>
          </p:cNvSpPr>
          <p:nvPr>
            <p:ph type="sldNum" sz="quarter" idx="5"/>
          </p:nvPr>
        </p:nvSpPr>
        <p:spPr/>
        <p:txBody>
          <a:bodyPr/>
          <a:lstStyle/>
          <a:p>
            <a:fld id="{F6E5E92A-CF6C-41A6-814A-4DCE079F449B}" type="slidenum">
              <a:rPr lang="uk-UA" smtClean="0"/>
              <a:t>13</a:t>
            </a:fld>
            <a:endParaRPr lang="uk-UA"/>
          </a:p>
        </p:txBody>
      </p:sp>
    </p:spTree>
    <p:extLst>
      <p:ext uri="{BB962C8B-B14F-4D97-AF65-F5344CB8AC3E}">
        <p14:creationId xmlns:p14="http://schemas.microsoft.com/office/powerpoint/2010/main" val="9918511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4BBC60-B68F-F3A8-2905-4475EA9F86CB}"/>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BEDC2580-C744-0CDA-5072-7C6A1319AEA5}"/>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B3F37694-41C9-9D8A-D242-2BA6F7E27B8D}"/>
              </a:ext>
            </a:extLst>
          </p:cNvPr>
          <p:cNvSpPr>
            <a:spLocks noGrp="1"/>
          </p:cNvSpPr>
          <p:nvPr>
            <p:ph type="body" idx="1"/>
          </p:nvPr>
        </p:nvSpPr>
        <p:spPr/>
        <p:txBody>
          <a:bodyPr/>
          <a:lstStyle/>
          <a:p>
            <a:r>
              <a:rPr lang="sq-AL" b="1" dirty="0"/>
              <a:t>Cassandra</a:t>
            </a:r>
            <a:r>
              <a:rPr lang="sq-AL" dirty="0"/>
              <a:t>, </a:t>
            </a:r>
            <a:r>
              <a:rPr lang="uk-UA" dirty="0"/>
              <a:t>у свою чергу, — це </a:t>
            </a:r>
            <a:r>
              <a:rPr lang="uk-UA" dirty="0" err="1"/>
              <a:t>стовпцева</a:t>
            </a:r>
            <a:r>
              <a:rPr lang="uk-UA" dirty="0"/>
              <a:t> (</a:t>
            </a:r>
            <a:r>
              <a:rPr lang="sq-AL" dirty="0"/>
              <a:t>column-oriented) </a:t>
            </a:r>
            <a:r>
              <a:rPr lang="uk-UA" dirty="0"/>
              <a:t>розподілена база, яка була створена у </a:t>
            </a:r>
            <a:r>
              <a:rPr lang="sq-AL" dirty="0"/>
              <a:t>Facebook </a:t>
            </a:r>
            <a:r>
              <a:rPr lang="uk-UA" dirty="0"/>
              <a:t>для обробки величезних обсягів даних з високою швидкістю. Вона забезпечує масштабованість на тисячі серверів без втрати продуктивності. На відміну від </a:t>
            </a:r>
            <a:r>
              <a:rPr lang="sq-AL" dirty="0"/>
              <a:t>MongoDB, </a:t>
            </a:r>
            <a:r>
              <a:rPr lang="uk-UA" dirty="0"/>
              <a:t>яка чудово підходить для зберігання різнорідних документів, </a:t>
            </a:r>
            <a:r>
              <a:rPr lang="sq-AL" dirty="0"/>
              <a:t>Cassandra </a:t>
            </a:r>
            <a:r>
              <a:rPr lang="uk-UA" dirty="0"/>
              <a:t>орієнтована на сценарії з безперервними потоками даних. Її використовують, наприклад, у телекомунікаційних компаніях для зберігання мільярдів записів про дзвінки, або у </a:t>
            </a:r>
            <a:r>
              <a:rPr lang="uk-UA" dirty="0" err="1"/>
              <a:t>стрімінгових</a:t>
            </a:r>
            <a:r>
              <a:rPr lang="uk-UA" dirty="0"/>
              <a:t> платформах, які мають обробляти величезні обсяги даних про користувачів у реальному часі.</a:t>
            </a:r>
          </a:p>
          <a:p>
            <a:r>
              <a:rPr lang="sq-AL" b="1" dirty="0"/>
              <a:t>Apache Cassandra </a:t>
            </a:r>
            <a:r>
              <a:rPr lang="sq-AL" dirty="0"/>
              <a:t>— </a:t>
            </a:r>
            <a:r>
              <a:rPr lang="uk-UA" dirty="0"/>
              <a:t>вільна та відкрита розподілена з широким стовпчиком </a:t>
            </a:r>
            <a:r>
              <a:rPr lang="sq-AL" dirty="0"/>
              <a:t>noSQL </a:t>
            </a:r>
            <a:r>
              <a:rPr lang="uk-UA" dirty="0"/>
              <a:t>система керування базами даних, яка створена для роботи з </a:t>
            </a:r>
            <a:r>
              <a:rPr lang="uk-UA" dirty="0" err="1"/>
              <a:t>високомасштабованими</a:t>
            </a:r>
            <a:r>
              <a:rPr lang="uk-UA" dirty="0"/>
              <a:t> і надійними сховищами величезних масивів даних. </a:t>
            </a:r>
            <a:r>
              <a:rPr lang="sq-AL" dirty="0"/>
              <a:t>Cassandra </a:t>
            </a:r>
            <a:r>
              <a:rPr lang="uk-UA" dirty="0"/>
              <a:t>надає надійну підтримку кластерів, що охоплюють численні </a:t>
            </a:r>
            <a:r>
              <a:rPr lang="uk-UA" dirty="0" err="1"/>
              <a:t>датацентри</a:t>
            </a:r>
            <a:r>
              <a:rPr lang="uk-UA" dirty="0"/>
              <a:t> та забезпечує високу доступність даних та працює без точкових відмов з асинхронною нецентралізованою реплікацією даних, що дозволяє для всіх користувачів виконувати операції з низькою затримкою.</a:t>
            </a:r>
          </a:p>
          <a:p>
            <a:r>
              <a:rPr lang="uk-UA" dirty="0"/>
              <a:t>Промислові рішення на базі </a:t>
            </a:r>
            <a:r>
              <a:rPr lang="sq-AL" dirty="0"/>
              <a:t>Cassandra </a:t>
            </a:r>
            <a:r>
              <a:rPr lang="uk-UA" dirty="0"/>
              <a:t>розгорнуті для забезпечення сервісів таких компаній, як </a:t>
            </a:r>
            <a:r>
              <a:rPr lang="sq-AL" dirty="0"/>
              <a:t>Cisco, IBM, Cloudkick, Reddit, Digg, Rackspace </a:t>
            </a:r>
            <a:r>
              <a:rPr lang="uk-UA" dirty="0"/>
              <a:t>і </a:t>
            </a:r>
            <a:r>
              <a:rPr lang="sq-AL" dirty="0"/>
              <a:t>Twitter.</a:t>
            </a:r>
            <a:endParaRPr lang="uk-UA" dirty="0"/>
          </a:p>
          <a:p>
            <a:r>
              <a:rPr lang="uk-UA" dirty="0" err="1"/>
              <a:t>Авінаш</a:t>
            </a:r>
            <a:r>
              <a:rPr lang="uk-UA" dirty="0"/>
              <a:t> </a:t>
            </a:r>
            <a:r>
              <a:rPr lang="uk-UA" dirty="0" err="1"/>
              <a:t>Лакшман</a:t>
            </a:r>
            <a:r>
              <a:rPr lang="uk-UA" dirty="0"/>
              <a:t>, один з розробників </a:t>
            </a:r>
            <a:r>
              <a:rPr lang="sq-AL" dirty="0"/>
              <a:t>Dynamo, </a:t>
            </a:r>
            <a:r>
              <a:rPr lang="uk-UA" dirty="0"/>
              <a:t>та </a:t>
            </a:r>
            <a:r>
              <a:rPr lang="uk-UA" dirty="0" err="1"/>
              <a:t>Прашант</a:t>
            </a:r>
            <a:r>
              <a:rPr lang="uk-UA" dirty="0"/>
              <a:t> </a:t>
            </a:r>
            <a:r>
              <a:rPr lang="uk-UA" dirty="0" err="1"/>
              <a:t>Малік</a:t>
            </a:r>
            <a:r>
              <a:rPr lang="uk-UA" dirty="0"/>
              <a:t> почали розробку </a:t>
            </a:r>
            <a:r>
              <a:rPr lang="sq-AL" dirty="0"/>
              <a:t>Cassandra </a:t>
            </a:r>
            <a:r>
              <a:rPr lang="uk-UA" dirty="0"/>
              <a:t>в надрах </a:t>
            </a:r>
            <a:r>
              <a:rPr lang="sq-AL" dirty="0"/>
              <a:t>Facebook </a:t>
            </a:r>
            <a:r>
              <a:rPr lang="uk-UA" dirty="0"/>
              <a:t>з метою створення потужної функції пошуку. </a:t>
            </a:r>
            <a:r>
              <a:rPr lang="sq-AL" dirty="0"/>
              <a:t>Facebook </a:t>
            </a:r>
            <a:r>
              <a:rPr lang="uk-UA" dirty="0"/>
              <a:t>випустила БД як проєкт з відкритим кодом на </a:t>
            </a:r>
            <a:r>
              <a:rPr lang="sq-AL" dirty="0"/>
              <a:t>Google Code </a:t>
            </a:r>
            <a:r>
              <a:rPr lang="uk-UA" dirty="0"/>
              <a:t>у липні 2008 року. А вже в 2009 році була передана під оруду фонду </a:t>
            </a:r>
            <a:r>
              <a:rPr lang="sq-AL" dirty="0"/>
              <a:t>Apache Software Foundation.[5] </a:t>
            </a:r>
            <a:r>
              <a:rPr lang="uk-UA" dirty="0"/>
              <a:t>У лютому 2010 року була оцінена як проєкт найвищої важливості.</a:t>
            </a:r>
          </a:p>
          <a:p>
            <a:r>
              <a:rPr lang="uk-UA" dirty="0"/>
              <a:t>Розробники назвали базу даних на честь міфологічної троянської пророчиці </a:t>
            </a:r>
            <a:r>
              <a:rPr lang="uk-UA" dirty="0" err="1"/>
              <a:t>Кассандри</a:t>
            </a:r>
            <a:r>
              <a:rPr lang="uk-UA" dirty="0"/>
              <a:t> з </a:t>
            </a:r>
            <a:r>
              <a:rPr lang="uk-UA" dirty="0" err="1"/>
              <a:t>аллюзією</a:t>
            </a:r>
            <a:r>
              <a:rPr lang="uk-UA" dirty="0"/>
              <a:t> на прокляття оракула (</a:t>
            </a:r>
            <a:r>
              <a:rPr lang="uk-UA" dirty="0" err="1"/>
              <a:t>англ</a:t>
            </a:r>
            <a:r>
              <a:rPr lang="uk-UA" dirty="0"/>
              <a:t>. </a:t>
            </a:r>
            <a:r>
              <a:rPr lang="sq-AL" dirty="0"/>
              <a:t>Oracle).</a:t>
            </a:r>
            <a:endParaRPr lang="uk-UA" dirty="0"/>
          </a:p>
        </p:txBody>
      </p:sp>
      <p:sp>
        <p:nvSpPr>
          <p:cNvPr id="4" name="Місце для номера слайда 3">
            <a:extLst>
              <a:ext uri="{FF2B5EF4-FFF2-40B4-BE49-F238E27FC236}">
                <a16:creationId xmlns:a16="http://schemas.microsoft.com/office/drawing/2014/main" id="{7F1D6475-7C11-186B-7BB5-33FFF8CF7EC2}"/>
              </a:ext>
            </a:extLst>
          </p:cNvPr>
          <p:cNvSpPr>
            <a:spLocks noGrp="1"/>
          </p:cNvSpPr>
          <p:nvPr>
            <p:ph type="sldNum" sz="quarter" idx="5"/>
          </p:nvPr>
        </p:nvSpPr>
        <p:spPr/>
        <p:txBody>
          <a:bodyPr/>
          <a:lstStyle/>
          <a:p>
            <a:fld id="{F6E5E92A-CF6C-41A6-814A-4DCE079F449B}" type="slidenum">
              <a:rPr lang="uk-UA" smtClean="0"/>
              <a:t>14</a:t>
            </a:fld>
            <a:endParaRPr lang="uk-UA"/>
          </a:p>
        </p:txBody>
      </p:sp>
    </p:spTree>
    <p:extLst>
      <p:ext uri="{BB962C8B-B14F-4D97-AF65-F5344CB8AC3E}">
        <p14:creationId xmlns:p14="http://schemas.microsoft.com/office/powerpoint/2010/main" val="22493634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B2A5D1-805C-F815-9D86-E5E95F67F4F1}"/>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EE0FF580-1C3C-5D9C-2818-2CFBF2208248}"/>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5ABD8930-ABEB-9984-6DDF-4EBBF6BAB43F}"/>
              </a:ext>
            </a:extLst>
          </p:cNvPr>
          <p:cNvSpPr>
            <a:spLocks noGrp="1"/>
          </p:cNvSpPr>
          <p:nvPr>
            <p:ph type="body" idx="1"/>
          </p:nvPr>
        </p:nvSpPr>
        <p:spPr/>
        <p:txBody>
          <a:bodyPr/>
          <a:lstStyle/>
          <a:p>
            <a:r>
              <a:rPr lang="uk-UA" b="1" dirty="0"/>
              <a:t>Приклад: Інтернет-магазин на </a:t>
            </a:r>
            <a:r>
              <a:rPr lang="sq-AL" b="1" dirty="0"/>
              <a:t>SQL vs. Hadoop + Spark + NoSQL</a:t>
            </a:r>
          </a:p>
          <a:p>
            <a:r>
              <a:rPr lang="uk-UA" b="1" dirty="0"/>
              <a:t>🔹 ВАРІАНТ 1: Інтернет-магазин на традиційній </a:t>
            </a:r>
            <a:r>
              <a:rPr lang="sq-AL" b="1" dirty="0"/>
              <a:t>SQL-</a:t>
            </a:r>
            <a:r>
              <a:rPr lang="uk-UA" b="1" dirty="0"/>
              <a:t>базі</a:t>
            </a:r>
          </a:p>
          <a:p>
            <a:r>
              <a:rPr lang="uk-UA" dirty="0"/>
              <a:t>Уявімо, що є середній інтернет-магазин, який продає взуття.</a:t>
            </a:r>
            <a:br>
              <a:rPr lang="uk-UA" dirty="0"/>
            </a:br>
            <a:r>
              <a:rPr lang="uk-UA" dirty="0"/>
              <a:t>Він використовує </a:t>
            </a:r>
            <a:r>
              <a:rPr lang="uk-UA" b="1" dirty="0"/>
              <a:t>реляційну базу даних (</a:t>
            </a:r>
            <a:r>
              <a:rPr lang="sq-AL" b="1" dirty="0"/>
              <a:t>SQL, </a:t>
            </a:r>
            <a:r>
              <a:rPr lang="uk-UA" b="1" dirty="0"/>
              <a:t>наприклад </a:t>
            </a:r>
            <a:r>
              <a:rPr lang="sq-AL" b="1" dirty="0"/>
              <a:t>MySQL </a:t>
            </a:r>
            <a:r>
              <a:rPr lang="uk-UA" b="1" dirty="0"/>
              <a:t>чи </a:t>
            </a:r>
            <a:r>
              <a:rPr lang="sq-AL" b="1" dirty="0"/>
              <a:t>PostgreSQL)</a:t>
            </a:r>
            <a:r>
              <a:rPr lang="sq-AL" dirty="0"/>
              <a:t>.</a:t>
            </a:r>
          </a:p>
          <a:p>
            <a:r>
              <a:rPr lang="uk-UA" b="1" dirty="0"/>
              <a:t>Дані, що зберігаються</a:t>
            </a:r>
            <a:r>
              <a:rPr lang="uk-UA" dirty="0"/>
              <a:t>:</a:t>
            </a:r>
          </a:p>
          <a:p>
            <a:pPr lvl="1"/>
            <a:r>
              <a:rPr lang="uk-UA" dirty="0"/>
              <a:t>Таблиця </a:t>
            </a:r>
            <a:r>
              <a:rPr lang="sq-AL" sz="1200" kern="1200" dirty="0">
                <a:solidFill>
                  <a:schemeClr val="tx1"/>
                </a:solidFill>
                <a:latin typeface="+mn-lt"/>
                <a:ea typeface="+mn-ea"/>
                <a:cs typeface="+mn-cs"/>
              </a:rPr>
              <a:t>Customers</a:t>
            </a:r>
            <a:r>
              <a:rPr lang="sq-AL" dirty="0"/>
              <a:t> (</a:t>
            </a:r>
            <a:r>
              <a:rPr lang="uk-UA" dirty="0"/>
              <a:t>ім’я, </a:t>
            </a:r>
            <a:r>
              <a:rPr lang="sq-AL" dirty="0"/>
              <a:t>email, </a:t>
            </a:r>
            <a:r>
              <a:rPr lang="uk-UA" dirty="0"/>
              <a:t>адреса, історія покупок)</a:t>
            </a:r>
          </a:p>
          <a:p>
            <a:pPr lvl="1"/>
            <a:r>
              <a:rPr lang="uk-UA" dirty="0"/>
              <a:t>Таблиця </a:t>
            </a:r>
            <a:r>
              <a:rPr lang="sq-AL" sz="1200" kern="1200" dirty="0">
                <a:solidFill>
                  <a:schemeClr val="tx1"/>
                </a:solidFill>
                <a:latin typeface="+mn-lt"/>
                <a:ea typeface="+mn-ea"/>
                <a:cs typeface="+mn-cs"/>
              </a:rPr>
              <a:t>Orders</a:t>
            </a:r>
            <a:r>
              <a:rPr lang="sq-AL" dirty="0"/>
              <a:t> (</a:t>
            </a:r>
            <a:r>
              <a:rPr lang="uk-UA" dirty="0"/>
              <a:t>номер замовлення, дата, сума, спосіб доставки)</a:t>
            </a:r>
          </a:p>
          <a:p>
            <a:pPr lvl="1"/>
            <a:r>
              <a:rPr lang="uk-UA" dirty="0"/>
              <a:t>Таблиця </a:t>
            </a:r>
            <a:r>
              <a:rPr lang="sq-AL" sz="1200" kern="1200" dirty="0">
                <a:solidFill>
                  <a:schemeClr val="tx1"/>
                </a:solidFill>
                <a:latin typeface="+mn-lt"/>
                <a:ea typeface="+mn-ea"/>
                <a:cs typeface="+mn-cs"/>
              </a:rPr>
              <a:t>Products</a:t>
            </a:r>
            <a:r>
              <a:rPr lang="sq-AL" dirty="0"/>
              <a:t> (</a:t>
            </a:r>
            <a:r>
              <a:rPr lang="uk-UA" dirty="0"/>
              <a:t>назва товару, ціна, залишок на складі)</a:t>
            </a:r>
          </a:p>
          <a:p>
            <a:r>
              <a:rPr lang="uk-UA" b="1" dirty="0"/>
              <a:t>Можливості</a:t>
            </a:r>
            <a:r>
              <a:rPr lang="uk-UA" dirty="0"/>
              <a:t>:</a:t>
            </a:r>
          </a:p>
          <a:p>
            <a:pPr lvl="1"/>
            <a:r>
              <a:rPr lang="uk-UA" dirty="0"/>
              <a:t>Система чудово працює для </a:t>
            </a:r>
            <a:r>
              <a:rPr lang="uk-UA" b="1" dirty="0"/>
              <a:t>тисяч або навіть мільйонів записів</a:t>
            </a:r>
            <a:r>
              <a:rPr lang="uk-UA" dirty="0"/>
              <a:t>.</a:t>
            </a:r>
          </a:p>
          <a:p>
            <a:pPr lvl="1"/>
            <a:r>
              <a:rPr lang="sq-AL" dirty="0"/>
              <a:t>SQL-</a:t>
            </a:r>
            <a:r>
              <a:rPr lang="uk-UA" dirty="0"/>
              <a:t>запити легко знаходять, наприклад, «всіх клієнтів, які купили кросівки дорожче 3000 грн».</a:t>
            </a:r>
          </a:p>
          <a:p>
            <a:pPr lvl="1"/>
            <a:r>
              <a:rPr lang="uk-UA" dirty="0"/>
              <a:t>Підходить для </a:t>
            </a:r>
            <a:r>
              <a:rPr lang="uk-UA" b="1" dirty="0"/>
              <a:t>транзакцій</a:t>
            </a:r>
            <a:r>
              <a:rPr lang="uk-UA" dirty="0"/>
              <a:t> — коли важливо, щоб «кошик» покупця завжди точно відображав залишок на складі.</a:t>
            </a:r>
          </a:p>
          <a:p>
            <a:r>
              <a:rPr lang="uk-UA" b="1" dirty="0"/>
              <a:t>Обмеження</a:t>
            </a:r>
            <a:r>
              <a:rPr lang="uk-UA" dirty="0"/>
              <a:t>:</a:t>
            </a:r>
          </a:p>
          <a:p>
            <a:pPr lvl="1"/>
            <a:r>
              <a:rPr lang="uk-UA" dirty="0"/>
              <a:t>Якщо магазин виросте до </a:t>
            </a:r>
            <a:r>
              <a:rPr lang="uk-UA" b="1" dirty="0"/>
              <a:t>десятків мільйонів клієнтів</a:t>
            </a:r>
            <a:r>
              <a:rPr lang="uk-UA" dirty="0"/>
              <a:t> і збиратиме </a:t>
            </a:r>
            <a:r>
              <a:rPr lang="uk-UA" b="1" dirty="0"/>
              <a:t>лог-файли з поведінкою користувачів</a:t>
            </a:r>
            <a:r>
              <a:rPr lang="uk-UA" dirty="0"/>
              <a:t>, база почне «захлинатися».</a:t>
            </a:r>
          </a:p>
          <a:p>
            <a:pPr lvl="1"/>
            <a:r>
              <a:rPr lang="sq-AL" dirty="0"/>
              <a:t>SQL </a:t>
            </a:r>
            <a:r>
              <a:rPr lang="uk-UA" dirty="0"/>
              <a:t>не зручно обробляти </a:t>
            </a:r>
            <a:r>
              <a:rPr lang="uk-UA" b="1" dirty="0"/>
              <a:t>неструктуровані дані</a:t>
            </a:r>
            <a:r>
              <a:rPr lang="uk-UA" dirty="0"/>
              <a:t> (наприклад, фото товарів, коментарі клієнтів у соцмережах).</a:t>
            </a:r>
          </a:p>
          <a:p>
            <a:pPr lvl="1"/>
            <a:r>
              <a:rPr lang="uk-UA" dirty="0"/>
              <a:t>Аналітика типу «знайди </a:t>
            </a:r>
            <a:r>
              <a:rPr lang="uk-UA" dirty="0" err="1"/>
              <a:t>патерни</a:t>
            </a:r>
            <a:r>
              <a:rPr lang="uk-UA" dirty="0"/>
              <a:t> поведінки користувачів за 2 роки» може виконуватись годинами або навіть днями.</a:t>
            </a:r>
          </a:p>
        </p:txBody>
      </p:sp>
      <p:sp>
        <p:nvSpPr>
          <p:cNvPr id="4" name="Місце для номера слайда 3">
            <a:extLst>
              <a:ext uri="{FF2B5EF4-FFF2-40B4-BE49-F238E27FC236}">
                <a16:creationId xmlns:a16="http://schemas.microsoft.com/office/drawing/2014/main" id="{5552C046-C71C-1660-DD8B-A777F6AFD334}"/>
              </a:ext>
            </a:extLst>
          </p:cNvPr>
          <p:cNvSpPr>
            <a:spLocks noGrp="1"/>
          </p:cNvSpPr>
          <p:nvPr>
            <p:ph type="sldNum" sz="quarter" idx="5"/>
          </p:nvPr>
        </p:nvSpPr>
        <p:spPr/>
        <p:txBody>
          <a:bodyPr/>
          <a:lstStyle/>
          <a:p>
            <a:fld id="{F6E5E92A-CF6C-41A6-814A-4DCE079F449B}" type="slidenum">
              <a:rPr lang="uk-UA" smtClean="0"/>
              <a:t>15</a:t>
            </a:fld>
            <a:endParaRPr lang="uk-UA"/>
          </a:p>
        </p:txBody>
      </p:sp>
    </p:spTree>
    <p:extLst>
      <p:ext uri="{BB962C8B-B14F-4D97-AF65-F5344CB8AC3E}">
        <p14:creationId xmlns:p14="http://schemas.microsoft.com/office/powerpoint/2010/main" val="30838545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4F3CA5-6E13-9674-DBC9-8F48E05A12F5}"/>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577A1BFF-70DF-4F1C-E71D-710396BB05FD}"/>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E87A7171-2497-577F-D891-B2255ED742C9}"/>
              </a:ext>
            </a:extLst>
          </p:cNvPr>
          <p:cNvSpPr>
            <a:spLocks noGrp="1"/>
          </p:cNvSpPr>
          <p:nvPr>
            <p:ph type="body" idx="1"/>
          </p:nvPr>
        </p:nvSpPr>
        <p:spPr/>
        <p:txBody>
          <a:bodyPr/>
          <a:lstStyle/>
          <a:p>
            <a:r>
              <a:rPr lang="uk-UA" b="1" dirty="0"/>
              <a:t>Приклад: Інтернет-магазин на </a:t>
            </a:r>
            <a:r>
              <a:rPr lang="sq-AL" b="1" dirty="0"/>
              <a:t>SQL vs. Hadoop + Spark + NoSQL</a:t>
            </a:r>
            <a:endParaRPr lang="uk-UA" b="1" dirty="0"/>
          </a:p>
          <a:p>
            <a:r>
              <a:rPr lang="uk-UA" b="1" dirty="0"/>
              <a:t>🔹 ВАРІАНТ 2: Інтернет-магазин на </a:t>
            </a:r>
            <a:r>
              <a:rPr lang="sq-AL" b="1" dirty="0"/>
              <a:t>Hadoop + Spark + NoSQL</a:t>
            </a:r>
          </a:p>
          <a:p>
            <a:r>
              <a:rPr lang="uk-UA" dirty="0"/>
              <a:t>Тепер уявімо, що цей самий магазин виріс у міжнародний </a:t>
            </a:r>
            <a:r>
              <a:rPr lang="sq-AL" dirty="0"/>
              <a:t>e-commerce </a:t>
            </a:r>
            <a:r>
              <a:rPr lang="uk-UA" dirty="0"/>
              <a:t>гігант на зразок </a:t>
            </a:r>
            <a:r>
              <a:rPr lang="sq-AL" b="1" dirty="0"/>
              <a:t>Rozetka </a:t>
            </a:r>
            <a:r>
              <a:rPr lang="uk-UA" b="1" dirty="0"/>
              <a:t>або </a:t>
            </a:r>
            <a:r>
              <a:rPr lang="sq-AL" b="1" dirty="0"/>
              <a:t>Amazon</a:t>
            </a:r>
            <a:r>
              <a:rPr lang="sq-AL" dirty="0"/>
              <a:t>.</a:t>
            </a:r>
            <a:br>
              <a:rPr lang="sq-AL" dirty="0"/>
            </a:br>
            <a:r>
              <a:rPr lang="uk-UA" dirty="0"/>
              <a:t>Щодня надходять </a:t>
            </a:r>
            <a:r>
              <a:rPr lang="uk-UA" b="1" dirty="0"/>
              <a:t>мільйони замовлень, мільярди </a:t>
            </a:r>
            <a:r>
              <a:rPr lang="uk-UA" b="1" dirty="0" err="1"/>
              <a:t>кліків</a:t>
            </a:r>
            <a:r>
              <a:rPr lang="uk-UA" b="1" dirty="0"/>
              <a:t> і пошукових запитів</a:t>
            </a:r>
            <a:r>
              <a:rPr lang="uk-UA" dirty="0"/>
              <a:t>, користувачі завантажують фото відгуків, залишають коментарі.</a:t>
            </a:r>
          </a:p>
          <a:p>
            <a:r>
              <a:rPr lang="uk-UA" b="1" dirty="0"/>
              <a:t>Технології</a:t>
            </a:r>
            <a:r>
              <a:rPr lang="uk-UA" dirty="0"/>
              <a:t>:</a:t>
            </a:r>
          </a:p>
          <a:p>
            <a:pPr lvl="1"/>
            <a:r>
              <a:rPr lang="sq-AL" b="1" dirty="0"/>
              <a:t>Hadoop HDFS</a:t>
            </a:r>
            <a:r>
              <a:rPr lang="sq-AL" dirty="0"/>
              <a:t> </a:t>
            </a:r>
            <a:r>
              <a:rPr lang="uk-UA" dirty="0"/>
              <a:t>зберігає необмежені масиви даних: історію замовлень, кліки на сайті, дані з мобільного додатку, навіть відео-огляди товарів.</a:t>
            </a:r>
          </a:p>
          <a:p>
            <a:pPr lvl="1"/>
            <a:r>
              <a:rPr lang="sq-AL" b="1" dirty="0"/>
              <a:t>Spark</a:t>
            </a:r>
            <a:r>
              <a:rPr lang="sq-AL" dirty="0"/>
              <a:t> </a:t>
            </a:r>
            <a:r>
              <a:rPr lang="uk-UA" dirty="0"/>
              <a:t>використовується для швидкої обробки: наприклад, знаходить «гарячі товари дня» в реальному часі.</a:t>
            </a:r>
          </a:p>
          <a:p>
            <a:pPr lvl="1"/>
            <a:r>
              <a:rPr lang="sq-AL" b="1" dirty="0"/>
              <a:t>NoSQL-</a:t>
            </a:r>
            <a:r>
              <a:rPr lang="uk-UA" b="1" dirty="0"/>
              <a:t>бази (</a:t>
            </a:r>
            <a:r>
              <a:rPr lang="sq-AL" b="1" dirty="0"/>
              <a:t>MongoDB, Cassandra)</a:t>
            </a:r>
            <a:r>
              <a:rPr lang="sq-AL" dirty="0"/>
              <a:t> </a:t>
            </a:r>
            <a:r>
              <a:rPr lang="uk-UA" dirty="0"/>
              <a:t>зберігають неструктуровану інформацію:</a:t>
            </a:r>
          </a:p>
          <a:p>
            <a:pPr lvl="2"/>
            <a:r>
              <a:rPr lang="sq-AL" dirty="0"/>
              <a:t>MongoDB — </a:t>
            </a:r>
            <a:r>
              <a:rPr lang="uk-UA" dirty="0"/>
              <a:t>відгуки користувачів із фото, </a:t>
            </a:r>
            <a:r>
              <a:rPr lang="uk-UA" dirty="0" err="1"/>
              <a:t>лайками</a:t>
            </a:r>
            <a:r>
              <a:rPr lang="uk-UA" dirty="0"/>
              <a:t>, тегами.</a:t>
            </a:r>
          </a:p>
          <a:p>
            <a:pPr lvl="2"/>
            <a:r>
              <a:rPr lang="sq-AL" dirty="0"/>
              <a:t>Cassandra — </a:t>
            </a:r>
            <a:r>
              <a:rPr lang="uk-UA" dirty="0"/>
              <a:t>швидко записує й читає мільйони транзакцій на різних географічних серверах (щоб український клієнт не чекав відповідь із США).</a:t>
            </a:r>
          </a:p>
          <a:p>
            <a:r>
              <a:rPr lang="uk-UA" b="1" dirty="0"/>
              <a:t>Можливості</a:t>
            </a:r>
            <a:r>
              <a:rPr lang="uk-UA" dirty="0"/>
              <a:t>:</a:t>
            </a:r>
          </a:p>
          <a:p>
            <a:pPr lvl="1"/>
            <a:r>
              <a:rPr lang="uk-UA" dirty="0"/>
              <a:t>Аналітики можуть за кілька хвилин знайти тренди серед </a:t>
            </a:r>
            <a:r>
              <a:rPr lang="uk-UA" b="1" dirty="0" err="1"/>
              <a:t>петабайтів</a:t>
            </a:r>
            <a:r>
              <a:rPr lang="uk-UA" b="1" dirty="0"/>
              <a:t> даних</a:t>
            </a:r>
            <a:r>
              <a:rPr lang="uk-UA" dirty="0"/>
              <a:t> (наприклад, «яке взуття купують у Києві під час дощу»).</a:t>
            </a:r>
          </a:p>
          <a:p>
            <a:pPr lvl="1"/>
            <a:r>
              <a:rPr lang="uk-UA" dirty="0"/>
              <a:t>Рекомендаційна система («Вам може сподобатися») працює на основі </a:t>
            </a:r>
            <a:r>
              <a:rPr lang="sq-AL" dirty="0"/>
              <a:t>Spark MLlib, </a:t>
            </a:r>
            <a:r>
              <a:rPr lang="uk-UA" dirty="0"/>
              <a:t>що аналізує поведінку мільйонів користувачів одночасно.</a:t>
            </a:r>
          </a:p>
          <a:p>
            <a:pPr lvl="1"/>
            <a:r>
              <a:rPr lang="uk-UA" dirty="0"/>
              <a:t>Магазин може в реальному часі реагувати на зміни: якщо товар раптово стає популярним, система підніме його у пошуку й </a:t>
            </a:r>
            <a:r>
              <a:rPr lang="uk-UA" dirty="0" err="1"/>
              <a:t>додасть</a:t>
            </a:r>
            <a:r>
              <a:rPr lang="uk-UA" dirty="0"/>
              <a:t> у рекламу.</a:t>
            </a:r>
          </a:p>
          <a:p>
            <a:r>
              <a:rPr lang="uk-UA" b="1" dirty="0"/>
              <a:t>Приклад сценарію</a:t>
            </a:r>
            <a:r>
              <a:rPr lang="uk-UA" dirty="0"/>
              <a:t>:</a:t>
            </a:r>
            <a:br>
              <a:rPr lang="uk-UA" dirty="0"/>
            </a:br>
            <a:r>
              <a:rPr lang="uk-UA" dirty="0"/>
              <a:t>У </a:t>
            </a:r>
            <a:r>
              <a:rPr lang="sq-AL" dirty="0"/>
              <a:t>SQL-</a:t>
            </a:r>
            <a:r>
              <a:rPr lang="uk-UA" dirty="0"/>
              <a:t>магазині ви отримаєте звіт про продажі </a:t>
            </a:r>
            <a:r>
              <a:rPr lang="uk-UA" b="1" dirty="0"/>
              <a:t>за вчора</a:t>
            </a:r>
            <a:r>
              <a:rPr lang="uk-UA" dirty="0"/>
              <a:t>.</a:t>
            </a:r>
            <a:br>
              <a:rPr lang="uk-UA" dirty="0"/>
            </a:br>
            <a:r>
              <a:rPr lang="uk-UA" dirty="0"/>
              <a:t>У </a:t>
            </a:r>
            <a:r>
              <a:rPr lang="sq-AL" dirty="0"/>
              <a:t>Hadoop + Spark + NoSQL-</a:t>
            </a:r>
            <a:r>
              <a:rPr lang="uk-UA" dirty="0"/>
              <a:t>магазині ви отримаєте рекомендацію «купіть парасольку», </a:t>
            </a:r>
            <a:r>
              <a:rPr lang="uk-UA" b="1" dirty="0"/>
              <a:t>бо зараз у вашому місті дощ і ви щойно гуглили водонепроникні кросівки</a:t>
            </a:r>
            <a:r>
              <a:rPr lang="uk-UA" dirty="0"/>
              <a:t>.</a:t>
            </a:r>
          </a:p>
          <a:p>
            <a:endParaRPr lang="uk-UA" dirty="0"/>
          </a:p>
          <a:p>
            <a:r>
              <a:rPr lang="uk-UA" dirty="0"/>
              <a:t>✅ Таким чином, </a:t>
            </a:r>
            <a:r>
              <a:rPr lang="sq-AL" dirty="0"/>
              <a:t>SQL </a:t>
            </a:r>
            <a:r>
              <a:rPr lang="uk-UA" dirty="0"/>
              <a:t>підходить для </a:t>
            </a:r>
            <a:r>
              <a:rPr lang="uk-UA" b="1" dirty="0"/>
              <a:t>стабільних структурованих даних і транзакцій</a:t>
            </a:r>
            <a:r>
              <a:rPr lang="uk-UA" dirty="0"/>
              <a:t>, а </a:t>
            </a:r>
            <a:r>
              <a:rPr lang="sq-AL" dirty="0"/>
              <a:t>Hadoop + Spark + NoSQL — </a:t>
            </a:r>
            <a:r>
              <a:rPr lang="uk-UA" dirty="0"/>
              <a:t>для </a:t>
            </a:r>
            <a:r>
              <a:rPr lang="uk-UA" b="1" dirty="0"/>
              <a:t>масштабної, різноманітної та потокової інформації</a:t>
            </a:r>
            <a:r>
              <a:rPr lang="uk-UA" dirty="0"/>
              <a:t>, яка створює конкурентні переваги в </a:t>
            </a:r>
            <a:r>
              <a:rPr lang="sq-AL" dirty="0"/>
              <a:t>e-commerce.</a:t>
            </a:r>
          </a:p>
          <a:p>
            <a:endParaRPr lang="sq-AL" b="1" dirty="0"/>
          </a:p>
        </p:txBody>
      </p:sp>
      <p:sp>
        <p:nvSpPr>
          <p:cNvPr id="4" name="Місце для номера слайда 3">
            <a:extLst>
              <a:ext uri="{FF2B5EF4-FFF2-40B4-BE49-F238E27FC236}">
                <a16:creationId xmlns:a16="http://schemas.microsoft.com/office/drawing/2014/main" id="{DF0CDF5C-346D-888B-1FAA-DEB9264CDAEF}"/>
              </a:ext>
            </a:extLst>
          </p:cNvPr>
          <p:cNvSpPr>
            <a:spLocks noGrp="1"/>
          </p:cNvSpPr>
          <p:nvPr>
            <p:ph type="sldNum" sz="quarter" idx="5"/>
          </p:nvPr>
        </p:nvSpPr>
        <p:spPr/>
        <p:txBody>
          <a:bodyPr/>
          <a:lstStyle/>
          <a:p>
            <a:fld id="{F6E5E92A-CF6C-41A6-814A-4DCE079F449B}" type="slidenum">
              <a:rPr lang="uk-UA" smtClean="0"/>
              <a:t>16</a:t>
            </a:fld>
            <a:endParaRPr lang="uk-UA"/>
          </a:p>
        </p:txBody>
      </p:sp>
    </p:spTree>
    <p:extLst>
      <p:ext uri="{BB962C8B-B14F-4D97-AF65-F5344CB8AC3E}">
        <p14:creationId xmlns:p14="http://schemas.microsoft.com/office/powerpoint/2010/main" val="41736298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1D60FA-249A-C207-1C83-805ABD26A9FE}"/>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69BAD8D9-7EB2-0008-8CCE-D3521C43F55B}"/>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18F9545B-FC2E-FE41-8229-AE687CAB7F53}"/>
              </a:ext>
            </a:extLst>
          </p:cNvPr>
          <p:cNvSpPr>
            <a:spLocks noGrp="1"/>
          </p:cNvSpPr>
          <p:nvPr>
            <p:ph type="body" idx="1"/>
          </p:nvPr>
        </p:nvSpPr>
        <p:spPr/>
        <p:txBody>
          <a:bodyPr/>
          <a:lstStyle/>
          <a:p>
            <a:r>
              <a:rPr lang="uk-UA" dirty="0"/>
              <a:t>Тут показаний приклад </a:t>
            </a:r>
            <a:r>
              <a:rPr lang="uk-UA" b="1" dirty="0"/>
              <a:t>схематичної таблиці-порівняння</a:t>
            </a:r>
            <a:r>
              <a:rPr lang="uk-UA" dirty="0"/>
              <a:t>, яка одразу показує ключові відмінності між традиційним </a:t>
            </a:r>
            <a:r>
              <a:rPr lang="sq-AL" dirty="0"/>
              <a:t>SQL-</a:t>
            </a:r>
            <a:r>
              <a:rPr lang="uk-UA" dirty="0"/>
              <a:t>магазином і магазином на </a:t>
            </a:r>
            <a:r>
              <a:rPr lang="sq-AL" dirty="0"/>
              <a:t>Big Data </a:t>
            </a:r>
            <a:r>
              <a:rPr lang="uk-UA" dirty="0"/>
              <a:t>стеку.</a:t>
            </a:r>
          </a:p>
          <a:p>
            <a:r>
              <a:rPr lang="uk-UA" dirty="0"/>
              <a:t>Якщо підсумувати, </a:t>
            </a:r>
            <a:r>
              <a:rPr lang="sq-AL" dirty="0"/>
              <a:t>Hadoop </a:t>
            </a:r>
            <a:r>
              <a:rPr lang="uk-UA" dirty="0"/>
              <a:t>створив основу для зберігання та обробки </a:t>
            </a:r>
            <a:r>
              <a:rPr lang="sq-AL" dirty="0"/>
              <a:t>Big Data, Spark </a:t>
            </a:r>
            <a:r>
              <a:rPr lang="uk-UA" dirty="0"/>
              <a:t>забезпечив швидкість і зручність роботи, а </a:t>
            </a:r>
            <a:r>
              <a:rPr lang="sq-AL" dirty="0"/>
              <a:t>NoSQL-</a:t>
            </a:r>
            <a:r>
              <a:rPr lang="uk-UA" dirty="0"/>
              <a:t>бази, такі як </a:t>
            </a:r>
            <a:r>
              <a:rPr lang="sq-AL" dirty="0"/>
              <a:t>MongoDB </a:t>
            </a:r>
            <a:r>
              <a:rPr lang="uk-UA" dirty="0"/>
              <a:t>та </a:t>
            </a:r>
            <a:r>
              <a:rPr lang="sq-AL" dirty="0"/>
              <a:t>Cassandra, </a:t>
            </a:r>
            <a:r>
              <a:rPr lang="uk-UA" dirty="0"/>
              <a:t>надали гнучкі й масштабовані інструменти для роботи з різними типами даних. Усі ці технології не конкурують напряму, а швидше доповнюють одна одну, утворюючи екосистему, яка дозволяє бізнесу працювати з даними будь-якого обсягу, швидкості та формату.</a:t>
            </a:r>
          </a:p>
        </p:txBody>
      </p:sp>
      <p:sp>
        <p:nvSpPr>
          <p:cNvPr id="4" name="Місце для номера слайда 3">
            <a:extLst>
              <a:ext uri="{FF2B5EF4-FFF2-40B4-BE49-F238E27FC236}">
                <a16:creationId xmlns:a16="http://schemas.microsoft.com/office/drawing/2014/main" id="{C00D5439-7777-3B8D-558C-0EFCD6EEFCCE}"/>
              </a:ext>
            </a:extLst>
          </p:cNvPr>
          <p:cNvSpPr>
            <a:spLocks noGrp="1"/>
          </p:cNvSpPr>
          <p:nvPr>
            <p:ph type="sldNum" sz="quarter" idx="5"/>
          </p:nvPr>
        </p:nvSpPr>
        <p:spPr/>
        <p:txBody>
          <a:bodyPr/>
          <a:lstStyle/>
          <a:p>
            <a:fld id="{F6E5E92A-CF6C-41A6-814A-4DCE079F449B}" type="slidenum">
              <a:rPr lang="uk-UA" smtClean="0"/>
              <a:t>17</a:t>
            </a:fld>
            <a:endParaRPr lang="uk-UA"/>
          </a:p>
        </p:txBody>
      </p:sp>
    </p:spTree>
    <p:extLst>
      <p:ext uri="{BB962C8B-B14F-4D97-AF65-F5344CB8AC3E}">
        <p14:creationId xmlns:p14="http://schemas.microsoft.com/office/powerpoint/2010/main" val="25779316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FB3B89-DA01-227D-78C7-A43AA4880AD1}"/>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D2672E6D-229E-0467-4C4C-36166F7F145E}"/>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A8CF7E4B-311D-D119-660B-6AAE296006D5}"/>
              </a:ext>
            </a:extLst>
          </p:cNvPr>
          <p:cNvSpPr>
            <a:spLocks noGrp="1"/>
          </p:cNvSpPr>
          <p:nvPr>
            <p:ph type="body" idx="1"/>
          </p:nvPr>
        </p:nvSpPr>
        <p:spPr/>
        <p:txBody>
          <a:bodyPr/>
          <a:lstStyle/>
          <a:p>
            <a:r>
              <a:rPr lang="uk-UA" dirty="0"/>
              <a:t>У світі бізнес-аналітики одним із ключових питань є те, де і як зберігати дані. Адже від архітектури сховища залежить не лише швидкість доступу, але й глибина аналізу та якість управлінських рішень. Існують два підходи, що визначають сучасну практику: </a:t>
            </a:r>
            <a:r>
              <a:rPr lang="sq-AL" b="1" dirty="0"/>
              <a:t>Data Warehouse</a:t>
            </a:r>
            <a:r>
              <a:rPr lang="sq-AL" dirty="0"/>
              <a:t> (</a:t>
            </a:r>
            <a:r>
              <a:rPr lang="uk-UA" dirty="0"/>
              <a:t>сховище даних) та </a:t>
            </a:r>
            <a:r>
              <a:rPr lang="sq-AL" b="1" dirty="0"/>
              <a:t>Data Lake</a:t>
            </a:r>
            <a:r>
              <a:rPr lang="sq-AL" dirty="0"/>
              <a:t> (</a:t>
            </a:r>
            <a:r>
              <a:rPr lang="uk-UA" dirty="0"/>
              <a:t>озеро даних). На перший погляд, вони виконують схожу функцію — обидві системи дозволяють накопичувати інформацію для аналітики. Проте їхня логіка, структура та застосування відрізняються настільки, що фактично вони вирішують різні завдання.</a:t>
            </a:r>
          </a:p>
        </p:txBody>
      </p:sp>
      <p:sp>
        <p:nvSpPr>
          <p:cNvPr id="4" name="Місце для номера слайда 3">
            <a:extLst>
              <a:ext uri="{FF2B5EF4-FFF2-40B4-BE49-F238E27FC236}">
                <a16:creationId xmlns:a16="http://schemas.microsoft.com/office/drawing/2014/main" id="{FB5628EA-A797-B11B-53A8-EB6F60B26E6C}"/>
              </a:ext>
            </a:extLst>
          </p:cNvPr>
          <p:cNvSpPr>
            <a:spLocks noGrp="1"/>
          </p:cNvSpPr>
          <p:nvPr>
            <p:ph type="sldNum" sz="quarter" idx="5"/>
          </p:nvPr>
        </p:nvSpPr>
        <p:spPr/>
        <p:txBody>
          <a:bodyPr/>
          <a:lstStyle/>
          <a:p>
            <a:fld id="{F6E5E92A-CF6C-41A6-814A-4DCE079F449B}" type="slidenum">
              <a:rPr lang="uk-UA" smtClean="0"/>
              <a:t>18</a:t>
            </a:fld>
            <a:endParaRPr lang="uk-UA"/>
          </a:p>
        </p:txBody>
      </p:sp>
    </p:spTree>
    <p:extLst>
      <p:ext uri="{BB962C8B-B14F-4D97-AF65-F5344CB8AC3E}">
        <p14:creationId xmlns:p14="http://schemas.microsoft.com/office/powerpoint/2010/main" val="41010615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4F7DBC-D686-CED3-06B0-481C6A7DB0F3}"/>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134304D7-546A-F0E2-EAA0-5552F1265C7A}"/>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15BD57CD-2278-ADB6-83F6-8CD3A91FC281}"/>
              </a:ext>
            </a:extLst>
          </p:cNvPr>
          <p:cNvSpPr>
            <a:spLocks noGrp="1"/>
          </p:cNvSpPr>
          <p:nvPr>
            <p:ph type="body" idx="1"/>
          </p:nvPr>
        </p:nvSpPr>
        <p:spPr/>
        <p:txBody>
          <a:bodyPr/>
          <a:lstStyle/>
          <a:p>
            <a:r>
              <a:rPr lang="sq-AL" b="1" dirty="0"/>
              <a:t>Data Warehouse</a:t>
            </a:r>
            <a:r>
              <a:rPr lang="sq-AL" dirty="0"/>
              <a:t> </a:t>
            </a:r>
            <a:r>
              <a:rPr lang="uk-UA" dirty="0"/>
              <a:t>виник ще у 1980–1990-х роках як відповідь на потребу компаній систематизувати інформацію з різних джерел і використовувати її для прийняття рішень.</a:t>
            </a:r>
          </a:p>
          <a:p>
            <a:r>
              <a:rPr lang="uk-UA" b="1" dirty="0"/>
              <a:t>Сховище даних (</a:t>
            </a:r>
            <a:r>
              <a:rPr lang="sq-AL" b="1" dirty="0"/>
              <a:t>Data Warehouse)</a:t>
            </a:r>
            <a:r>
              <a:rPr lang="sq-AL" dirty="0"/>
              <a:t> </a:t>
            </a:r>
            <a:r>
              <a:rPr lang="uk-UA" dirty="0"/>
              <a:t>історично з’явилося як рішення для консолідації структурованої інформації з різних джерел. Основна його ідея полягає в тому, що дані проходять попередню обробку, очищення та трансформацію ще до потрапляння у сховище. Це означає, що в </a:t>
            </a:r>
            <a:r>
              <a:rPr lang="sq-AL" dirty="0"/>
              <a:t>Data Warehouse </a:t>
            </a:r>
            <a:r>
              <a:rPr lang="uk-UA" dirty="0"/>
              <a:t>зберігаються дані у чітко визначеному форматі: таблицях, з відомими полями, метаданими та зв’язками. Такий підхід дозволяє швидко отримувати аналітичні звіти та робити бізнес-аналітику. Наприклад, у банківській сфері </a:t>
            </a:r>
            <a:r>
              <a:rPr lang="sq-AL" dirty="0"/>
              <a:t>Data Warehouse </a:t>
            </a:r>
            <a:r>
              <a:rPr lang="uk-UA" dirty="0"/>
              <a:t>може містити історію транзакцій клієнтів, об’єднану з інформацією про їхні профілі та кредитні історії. Це дає змогу банкам аналізувати ризики, створювати фінансові прогнози й будувати персоналізовані пропозиції. Класичний приклад — коли </a:t>
            </a:r>
            <a:r>
              <a:rPr lang="uk-UA" dirty="0" err="1"/>
              <a:t>ритейлер</a:t>
            </a:r>
            <a:r>
              <a:rPr lang="uk-UA" dirty="0"/>
              <a:t> збирає дані про продажі з різних магазинів, зводить їх до єдиного формату і зберігає у </a:t>
            </a:r>
            <a:r>
              <a:rPr lang="sq-AL" dirty="0"/>
              <a:t>Data Warehouse. </a:t>
            </a:r>
            <a:r>
              <a:rPr lang="uk-UA" dirty="0"/>
              <a:t>Завдяки цьому менеджер може швидко відповісти на питання: «Які товари продавалися найкраще у Києві минулого місяця?» або «Яка динаміка прибутку у порівнянні з минулим роком?». </a:t>
            </a:r>
          </a:p>
          <a:p>
            <a:r>
              <a:rPr lang="sq-AL" dirty="0"/>
              <a:t>Data Warehouse </a:t>
            </a:r>
            <a:r>
              <a:rPr lang="uk-UA" dirty="0"/>
              <a:t>ідеально підходить для класичної бізнес-звітності, коли потрібні чіткі, узгоджені, перевірені дані. Тут важлива не лише швидкість доступу, а й те, щоб дані були єдиним «джерелом правди» (</a:t>
            </a:r>
            <a:r>
              <a:rPr lang="sq-AL" dirty="0"/>
              <a:t>single source of truth). </a:t>
            </a:r>
            <a:r>
              <a:rPr lang="uk-UA" dirty="0"/>
              <a:t>Наприклад, фінансовий департамент компанії може спиратися саме на </a:t>
            </a:r>
            <a:r>
              <a:rPr lang="sq-AL" dirty="0"/>
              <a:t>Data Warehouse, </a:t>
            </a:r>
            <a:r>
              <a:rPr lang="uk-UA" dirty="0"/>
              <a:t>адже кожна цифра у звіті має бути точною і </a:t>
            </a:r>
            <a:r>
              <a:rPr lang="uk-UA" dirty="0" err="1"/>
              <a:t>верифікованою</a:t>
            </a:r>
            <a:r>
              <a:rPr lang="uk-UA" dirty="0"/>
              <a:t>.</a:t>
            </a:r>
          </a:p>
          <a:p>
            <a:r>
              <a:rPr lang="uk-UA" dirty="0"/>
              <a:t>Важливим елементом </a:t>
            </a:r>
            <a:r>
              <a:rPr lang="sq-AL" dirty="0"/>
              <a:t>Data Warehouse </a:t>
            </a:r>
            <a:r>
              <a:rPr lang="uk-UA" dirty="0"/>
              <a:t>є концепція </a:t>
            </a:r>
            <a:r>
              <a:rPr lang="sq-AL" b="1" dirty="0"/>
              <a:t>ETL (Extract – Transform – Load)</a:t>
            </a:r>
            <a:r>
              <a:rPr lang="sq-AL" dirty="0"/>
              <a:t>. </a:t>
            </a:r>
            <a:r>
              <a:rPr lang="uk-UA" dirty="0"/>
              <a:t>Спочатку дані витягуються з операційних систем, далі перетворюються у стандартизований формат і лише потім завантажуються у сховище. Завдяки цьому будь-яка інформація у </a:t>
            </a:r>
            <a:r>
              <a:rPr lang="sq-AL" dirty="0"/>
              <a:t>Data Warehouse </a:t>
            </a:r>
            <a:r>
              <a:rPr lang="uk-UA" dirty="0"/>
              <a:t>має високу якість та узгодженість. Такий підхід ідеально підходить для задач стратегічного планування, фінансового аналізу та створення інтегрованих звітів, але він менш гнучкий, якщо потрібно швидко працювати з "сирими" даними або нестандартними форматами.</a:t>
            </a:r>
          </a:p>
        </p:txBody>
      </p:sp>
      <p:sp>
        <p:nvSpPr>
          <p:cNvPr id="4" name="Місце для номера слайда 3">
            <a:extLst>
              <a:ext uri="{FF2B5EF4-FFF2-40B4-BE49-F238E27FC236}">
                <a16:creationId xmlns:a16="http://schemas.microsoft.com/office/drawing/2014/main" id="{933B2D70-BF25-9A8C-412C-BBDFAC89B5DD}"/>
              </a:ext>
            </a:extLst>
          </p:cNvPr>
          <p:cNvSpPr>
            <a:spLocks noGrp="1"/>
          </p:cNvSpPr>
          <p:nvPr>
            <p:ph type="sldNum" sz="quarter" idx="5"/>
          </p:nvPr>
        </p:nvSpPr>
        <p:spPr/>
        <p:txBody>
          <a:bodyPr/>
          <a:lstStyle/>
          <a:p>
            <a:fld id="{F6E5E92A-CF6C-41A6-814A-4DCE079F449B}" type="slidenum">
              <a:rPr lang="uk-UA" smtClean="0"/>
              <a:t>19</a:t>
            </a:fld>
            <a:endParaRPr lang="uk-UA"/>
          </a:p>
        </p:txBody>
      </p:sp>
    </p:spTree>
    <p:extLst>
      <p:ext uri="{BB962C8B-B14F-4D97-AF65-F5344CB8AC3E}">
        <p14:creationId xmlns:p14="http://schemas.microsoft.com/office/powerpoint/2010/main" val="14631934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8F3C2D-ADAF-6411-A894-ADD5C56EA8DD}"/>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311BA6F1-A92C-F847-9A51-B56F0C7EA023}"/>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1D0ED377-2376-4059-FD18-12E3ACBA097E}"/>
              </a:ext>
            </a:extLst>
          </p:cNvPr>
          <p:cNvSpPr>
            <a:spLocks noGrp="1"/>
          </p:cNvSpPr>
          <p:nvPr>
            <p:ph type="body" idx="1"/>
          </p:nvPr>
        </p:nvSpPr>
        <p:spPr/>
        <p:txBody>
          <a:bodyPr/>
          <a:lstStyle/>
          <a:p>
            <a:r>
              <a:rPr lang="uk-UA" dirty="0"/>
              <a:t>Разом із тим, із розвитком </a:t>
            </a:r>
            <a:r>
              <a:rPr lang="sq-AL" dirty="0"/>
              <a:t>Big Data </a:t>
            </a:r>
            <a:r>
              <a:rPr lang="uk-UA" dirty="0"/>
              <a:t>з’явилася інша потреба — працювати не тільки зі структурованими даними (як у таблицях), а й з неструктурованими: текстами, відео, аудіо, </a:t>
            </a:r>
            <a:r>
              <a:rPr lang="uk-UA" dirty="0" err="1"/>
              <a:t>логами</a:t>
            </a:r>
            <a:r>
              <a:rPr lang="uk-UA" dirty="0"/>
              <a:t> з веб-сайтів, даними </a:t>
            </a:r>
            <a:r>
              <a:rPr lang="sq-AL" dirty="0"/>
              <a:t>IoT. </a:t>
            </a:r>
            <a:r>
              <a:rPr lang="uk-UA" dirty="0"/>
              <a:t>Традиційне сховище даних не могло впоратися з такою різноманітністю, оскільки вимагало попередньої структурування. У відповідь на це виникла концепція </a:t>
            </a:r>
            <a:r>
              <a:rPr lang="sq-AL" b="1" dirty="0"/>
              <a:t>Data Lake</a:t>
            </a:r>
            <a:r>
              <a:rPr lang="sq-AL" dirty="0"/>
              <a:t>.</a:t>
            </a:r>
            <a:endParaRPr lang="uk-UA" b="1" dirty="0"/>
          </a:p>
          <a:p>
            <a:r>
              <a:rPr lang="sq-AL" b="1" dirty="0"/>
              <a:t>Data Lake </a:t>
            </a:r>
            <a:r>
              <a:rPr lang="sq-AL" dirty="0"/>
              <a:t>— </a:t>
            </a:r>
            <a:r>
              <a:rPr lang="uk-UA" dirty="0"/>
              <a:t>це «озеро» для даних у найширшому сенсі. Воно дозволяє зберігати дані в їхньому первісному вигляді, без попередньої обробки. Якщо уявити сховище як бібліотеку, де всі книги впорядковані за темами і каталогізовані, то озеро даних — це радше величезний архів, куди можна скласти будь-що: від чернеток до відеозаписів. У </a:t>
            </a:r>
            <a:r>
              <a:rPr lang="sq-AL" dirty="0"/>
              <a:t>Data Lake </a:t>
            </a:r>
            <a:r>
              <a:rPr lang="uk-UA" dirty="0"/>
              <a:t>може співіснувати все: таблиці з транзакціями, </a:t>
            </a:r>
            <a:r>
              <a:rPr lang="uk-UA" dirty="0" err="1"/>
              <a:t>аудіофайли</a:t>
            </a:r>
            <a:r>
              <a:rPr lang="uk-UA" dirty="0"/>
              <a:t> з </a:t>
            </a:r>
            <a:r>
              <a:rPr lang="uk-UA" dirty="0" err="1"/>
              <a:t>кол</a:t>
            </a:r>
            <a:r>
              <a:rPr lang="uk-UA" dirty="0"/>
              <a:t>-центрів, кліки користувачів на сайті, </a:t>
            </a:r>
            <a:r>
              <a:rPr lang="sq-AL" dirty="0"/>
              <a:t>GPS-</a:t>
            </a:r>
            <a:r>
              <a:rPr lang="uk-UA" dirty="0"/>
              <a:t>треки чи фото з камер. Компанії можуть зберігати будь-які дані "про запас", щоб у майбутньому застосувати до них алгоритми машинного навчання, глибинної аналітики чи пошуку закономірностей.</a:t>
            </a:r>
          </a:p>
          <a:p>
            <a:r>
              <a:rPr lang="uk-UA" dirty="0"/>
              <a:t>Прикладом може бути компанія з електронної комерції. Вона може збирати у </a:t>
            </a:r>
            <a:r>
              <a:rPr lang="sq-AL" dirty="0"/>
              <a:t>Data Lake </a:t>
            </a:r>
            <a:r>
              <a:rPr lang="uk-UA" dirty="0"/>
              <a:t>історію </a:t>
            </a:r>
            <a:r>
              <a:rPr lang="uk-UA" dirty="0" err="1"/>
              <a:t>кліків</a:t>
            </a:r>
            <a:r>
              <a:rPr lang="uk-UA" dirty="0"/>
              <a:t> користувачів на сайті, перегляди товарів, записи дзвінків до служби підтримки, фото від клієнтів, відгуки, а також дані про доставку від логістичних партнерів. Згодом ці дані можна поєднати і використати для прогнозування попиту, аналізу клієнтського досвіду чи створення рекомендаційних систем.</a:t>
            </a:r>
          </a:p>
          <a:p>
            <a:r>
              <a:rPr lang="uk-UA" dirty="0"/>
              <a:t>Ключова перевага </a:t>
            </a:r>
            <a:r>
              <a:rPr lang="sq-AL" dirty="0"/>
              <a:t>Data Lake </a:t>
            </a:r>
            <a:r>
              <a:rPr lang="uk-UA" dirty="0"/>
              <a:t>полягає у гнучкості. Дані не обов’язково приводити до єдиного формату одразу. Їх можна залишити «як є», а вже пізніше, коли виникне конкретна бізнес-задача, аналітики чи дата-</a:t>
            </a:r>
            <a:r>
              <a:rPr lang="uk-UA" dirty="0" err="1"/>
              <a:t>сайєнтисти</a:t>
            </a:r>
            <a:r>
              <a:rPr lang="uk-UA" dirty="0"/>
              <a:t> визначать, яку структуру надати цим даним. Це дозволяє експериментувати: наприклад, маркетолог може завантажити у </a:t>
            </a:r>
            <a:r>
              <a:rPr lang="sq-AL" dirty="0"/>
              <a:t>Data Lake </a:t>
            </a:r>
            <a:r>
              <a:rPr lang="uk-UA" dirty="0"/>
              <a:t>всю інформацію з соцмереж і потім спробувати побудувати модель прогнозування настроїв клієнтів.</a:t>
            </a:r>
          </a:p>
          <a:p>
            <a:r>
              <a:rPr lang="uk-UA" dirty="0"/>
              <a:t>Важливим прикладом використання </a:t>
            </a:r>
            <a:r>
              <a:rPr lang="sq-AL" dirty="0"/>
              <a:t>Data Lake </a:t>
            </a:r>
            <a:r>
              <a:rPr lang="uk-UA" dirty="0"/>
              <a:t>є компанія </a:t>
            </a:r>
            <a:r>
              <a:rPr lang="sq-AL" dirty="0"/>
              <a:t>Netflix. </a:t>
            </a:r>
            <a:r>
              <a:rPr lang="uk-UA" dirty="0"/>
              <a:t>Вона накопичує величезні обсяги даних про перегляди фільмів, пошукові запити, вподобання користувачів, які потім аналізуються для персоналізації рекомендацій. Жодна традиційна база даних не могла б умістити такий обсяг різнорідної інформації в єдиному структурованому вигляді. Натомість </a:t>
            </a:r>
            <a:r>
              <a:rPr lang="sq-AL" dirty="0"/>
              <a:t>Data Lake </a:t>
            </a:r>
            <a:r>
              <a:rPr lang="uk-UA" dirty="0"/>
              <a:t>дозволяє зберігати дані у «сирому» форматі, а для конкретних завдань виділяти частини й уже над ними проводити аналіз.</a:t>
            </a:r>
          </a:p>
          <a:p>
            <a:r>
              <a:rPr lang="uk-UA" dirty="0"/>
              <a:t>З іншого боку, </a:t>
            </a:r>
            <a:r>
              <a:rPr lang="sq-AL" dirty="0"/>
              <a:t>Data Lake </a:t>
            </a:r>
            <a:r>
              <a:rPr lang="uk-UA" dirty="0"/>
              <a:t>має і ризики. Якщо у нього безсистемно завантажувати всі дані без стратегії, воно може перетворитися на так зване «</a:t>
            </a:r>
            <a:r>
              <a:rPr lang="sq-AL" dirty="0"/>
              <a:t>data swamp» — </a:t>
            </a:r>
            <a:r>
              <a:rPr lang="uk-UA" dirty="0"/>
              <a:t>болото даних, де нічого неможливо знайти. Тому важливою умовою є наявність метаданих, індексів і правил організації.</a:t>
            </a:r>
          </a:p>
        </p:txBody>
      </p:sp>
      <p:sp>
        <p:nvSpPr>
          <p:cNvPr id="4" name="Місце для номера слайда 3">
            <a:extLst>
              <a:ext uri="{FF2B5EF4-FFF2-40B4-BE49-F238E27FC236}">
                <a16:creationId xmlns:a16="http://schemas.microsoft.com/office/drawing/2014/main" id="{B6B28CD4-BFC7-8A51-8BF5-70C8923A69A2}"/>
              </a:ext>
            </a:extLst>
          </p:cNvPr>
          <p:cNvSpPr>
            <a:spLocks noGrp="1"/>
          </p:cNvSpPr>
          <p:nvPr>
            <p:ph type="sldNum" sz="quarter" idx="5"/>
          </p:nvPr>
        </p:nvSpPr>
        <p:spPr/>
        <p:txBody>
          <a:bodyPr/>
          <a:lstStyle/>
          <a:p>
            <a:fld id="{F6E5E92A-CF6C-41A6-814A-4DCE079F449B}" type="slidenum">
              <a:rPr lang="uk-UA" smtClean="0"/>
              <a:t>20</a:t>
            </a:fld>
            <a:endParaRPr lang="uk-UA"/>
          </a:p>
        </p:txBody>
      </p:sp>
    </p:spTree>
    <p:extLst>
      <p:ext uri="{BB962C8B-B14F-4D97-AF65-F5344CB8AC3E}">
        <p14:creationId xmlns:p14="http://schemas.microsoft.com/office/powerpoint/2010/main" val="17988713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4A3081-A896-5C3D-A990-477F5468094C}"/>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EA15AC04-E183-183F-97C2-5671F05C8E1B}"/>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D7438D18-593A-89FE-12CF-8E4CFD78CF51}"/>
              </a:ext>
            </a:extLst>
          </p:cNvPr>
          <p:cNvSpPr>
            <a:spLocks noGrp="1"/>
          </p:cNvSpPr>
          <p:nvPr>
            <p:ph type="body" idx="1"/>
          </p:nvPr>
        </p:nvSpPr>
        <p:spPr/>
        <p:txBody>
          <a:bodyPr/>
          <a:lstStyle/>
          <a:p>
            <a:r>
              <a:rPr lang="uk-UA" dirty="0"/>
              <a:t>Традиційні БД працюють добре там, де важлива </a:t>
            </a:r>
            <a:r>
              <a:rPr lang="uk-UA" dirty="0" err="1"/>
              <a:t>транзакційність</a:t>
            </a:r>
            <a:r>
              <a:rPr lang="uk-UA" dirty="0"/>
              <a:t>, тобто коли дані повинні змінюватися за суворими правилами. Наприклад, у банку при знятті грошей із картки необхідно, щоб одночасно оновився баланс і відобразилася операція в історії. Це гарантує властивість </a:t>
            </a:r>
            <a:r>
              <a:rPr lang="sq-AL" dirty="0"/>
              <a:t>ACID (</a:t>
            </a:r>
            <a:r>
              <a:rPr lang="uk-UA" dirty="0" err="1"/>
              <a:t>атомарність</a:t>
            </a:r>
            <a:r>
              <a:rPr lang="uk-UA" dirty="0"/>
              <a:t>, узгодженість, ізольованість, довговічність), яка є основою реляційних баз. Проте для аналітики великих обсягів даних </a:t>
            </a:r>
            <a:r>
              <a:rPr lang="sq-AL" dirty="0"/>
              <a:t>ACID </a:t>
            </a:r>
            <a:r>
              <a:rPr lang="uk-UA" dirty="0"/>
              <a:t>стає надто «важкою» моделлю, оскільки вона сповільнює обробку.</a:t>
            </a:r>
          </a:p>
          <a:p>
            <a:r>
              <a:rPr lang="sq-AL" dirty="0"/>
              <a:t>Big Data-</a:t>
            </a:r>
            <a:r>
              <a:rPr lang="uk-UA" dirty="0"/>
              <a:t>системи орієнтуються на інші принципи. Вони часто дотримуються концепції </a:t>
            </a:r>
            <a:r>
              <a:rPr lang="sq-AL" dirty="0"/>
              <a:t>BASE (Basically Available, Soft state, Eventually consistent), </a:t>
            </a:r>
            <a:r>
              <a:rPr lang="uk-UA" dirty="0"/>
              <a:t>що означає відмову від жорсткої миттєвої узгодженості на користь гнучкості та масштабованості. Іншими словами, дані можуть оновлюватися поступово, і певний час система може відображати «стару» інформацію, проте завдяки цьому вдається забезпечити роботу з мільйонами користувачів одночасно. Прикладом такого підходу є системи </a:t>
            </a:r>
            <a:r>
              <a:rPr lang="sq-AL" dirty="0"/>
              <a:t>NoSQL, </a:t>
            </a:r>
            <a:r>
              <a:rPr lang="uk-UA" dirty="0"/>
              <a:t>що стали фундаментом для </a:t>
            </a:r>
            <a:r>
              <a:rPr lang="sq-AL" dirty="0"/>
              <a:t>Big Data.</a:t>
            </a:r>
            <a:endParaRPr lang="uk-UA" dirty="0"/>
          </a:p>
          <a:p>
            <a:r>
              <a:rPr lang="uk-UA" dirty="0"/>
              <a:t>Щоб краще зрозуміти різницю, варто подивитися на приклади. Уявімо, що компанія має інтернет-магазин. Якщо вона використовує традиційну БД, то всі транзакції з покупками будуть чітко фіксуватися в </a:t>
            </a:r>
            <a:r>
              <a:rPr lang="sq-AL" dirty="0"/>
              <a:t>SQL-</a:t>
            </a:r>
            <a:r>
              <a:rPr lang="uk-UA" dirty="0"/>
              <a:t>базі. Це гарантує, що дані про оплату чи кількість товару на складі завжди будуть правильними. Проте, якщо компанія захоче проаналізувати кліки користувачів, відслідкувати поведінку відвідувачів у реальному часі чи зберігати величезні каталоги з мільйонами фотографій, традиційна база почне «захлинатися». У цьому випадку застосовуються </a:t>
            </a:r>
            <a:r>
              <a:rPr lang="sq-AL" dirty="0"/>
              <a:t>Big Data-</a:t>
            </a:r>
            <a:r>
              <a:rPr lang="uk-UA" dirty="0"/>
              <a:t>підходи: розподілені файлові системи (наприклад, </a:t>
            </a:r>
            <a:r>
              <a:rPr lang="sq-AL" dirty="0"/>
              <a:t>HDFS), NoSQL-</a:t>
            </a:r>
            <a:r>
              <a:rPr lang="uk-UA" dirty="0"/>
              <a:t>бази (</a:t>
            </a:r>
            <a:r>
              <a:rPr lang="sq-AL" dirty="0"/>
              <a:t>MongoDB, Cassandra), </a:t>
            </a:r>
            <a:r>
              <a:rPr lang="uk-UA" dirty="0"/>
              <a:t>системи потокової обробки (</a:t>
            </a:r>
            <a:r>
              <a:rPr lang="sq-AL" dirty="0"/>
              <a:t>Kafka, Spark).</a:t>
            </a:r>
          </a:p>
          <a:p>
            <a:r>
              <a:rPr lang="uk-UA" dirty="0"/>
              <a:t>Ще один приклад — соціальні мережі. Уявімо, що </a:t>
            </a:r>
            <a:r>
              <a:rPr lang="sq-AL" dirty="0"/>
              <a:t>Instagram </a:t>
            </a:r>
            <a:r>
              <a:rPr lang="uk-UA" dirty="0"/>
              <a:t>повинен зберігати та обробляти сотні мільйонів фото і відео щодня, а також вести мільярди коментарів та </a:t>
            </a:r>
            <a:r>
              <a:rPr lang="uk-UA" dirty="0" err="1"/>
              <a:t>лайків</a:t>
            </a:r>
            <a:r>
              <a:rPr lang="uk-UA" dirty="0"/>
              <a:t>. Традиційні реляційні БД фізично не витримали б таких навантажень. Саме тому компанія використовує гібридний підхід: </a:t>
            </a:r>
            <a:r>
              <a:rPr lang="uk-UA" dirty="0" err="1"/>
              <a:t>транзакційні</a:t>
            </a:r>
            <a:r>
              <a:rPr lang="uk-UA" dirty="0"/>
              <a:t> дані (наприклад, облік користувачів чи фінансові розрахунки) ведуться в класичних </a:t>
            </a:r>
            <a:r>
              <a:rPr lang="sq-AL" dirty="0"/>
              <a:t>SQL-</a:t>
            </a:r>
            <a:r>
              <a:rPr lang="uk-UA" dirty="0"/>
              <a:t>базах, тоді як усі «великі» й різнорідні дані розподіляються по </a:t>
            </a:r>
            <a:r>
              <a:rPr lang="sq-AL" dirty="0"/>
              <a:t>Big Data-</a:t>
            </a:r>
            <a:r>
              <a:rPr lang="uk-UA" dirty="0"/>
              <a:t>інфраструктурі.</a:t>
            </a:r>
          </a:p>
        </p:txBody>
      </p:sp>
      <p:sp>
        <p:nvSpPr>
          <p:cNvPr id="4" name="Місце для номера слайда 3">
            <a:extLst>
              <a:ext uri="{FF2B5EF4-FFF2-40B4-BE49-F238E27FC236}">
                <a16:creationId xmlns:a16="http://schemas.microsoft.com/office/drawing/2014/main" id="{FDD10E93-9033-4BA7-07D5-93C700855B33}"/>
              </a:ext>
            </a:extLst>
          </p:cNvPr>
          <p:cNvSpPr>
            <a:spLocks noGrp="1"/>
          </p:cNvSpPr>
          <p:nvPr>
            <p:ph type="sldNum" sz="quarter" idx="5"/>
          </p:nvPr>
        </p:nvSpPr>
        <p:spPr/>
        <p:txBody>
          <a:bodyPr/>
          <a:lstStyle/>
          <a:p>
            <a:fld id="{BF4AB966-BD87-492E-A3C3-2AFA4145891B}" type="slidenum">
              <a:rPr lang="uk-UA" smtClean="0"/>
              <a:t>3</a:t>
            </a:fld>
            <a:endParaRPr lang="uk-UA"/>
          </a:p>
        </p:txBody>
      </p:sp>
    </p:spTree>
    <p:extLst>
      <p:ext uri="{BB962C8B-B14F-4D97-AF65-F5344CB8AC3E}">
        <p14:creationId xmlns:p14="http://schemas.microsoft.com/office/powerpoint/2010/main" val="17097338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704194-9554-D80B-4DD4-219FF5437D5C}"/>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E1035D5A-0ADD-2E60-8D67-4437932AEC91}"/>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68D900D1-485A-D383-1F58-60DD2121E1A4}"/>
              </a:ext>
            </a:extLst>
          </p:cNvPr>
          <p:cNvSpPr>
            <a:spLocks noGrp="1"/>
          </p:cNvSpPr>
          <p:nvPr>
            <p:ph type="body" idx="1"/>
          </p:nvPr>
        </p:nvSpPr>
        <p:spPr/>
        <p:txBody>
          <a:bodyPr/>
          <a:lstStyle/>
          <a:p>
            <a:r>
              <a:rPr lang="uk-UA" dirty="0"/>
              <a:t>Різниця між </a:t>
            </a:r>
            <a:r>
              <a:rPr lang="sq-AL" dirty="0"/>
              <a:t>Data Warehouse </a:t>
            </a:r>
            <a:r>
              <a:rPr lang="uk-UA" dirty="0"/>
              <a:t>та </a:t>
            </a:r>
            <a:r>
              <a:rPr lang="sq-AL" dirty="0"/>
              <a:t>Data Lake </a:t>
            </a:r>
            <a:r>
              <a:rPr lang="uk-UA" dirty="0"/>
              <a:t>зводиться до підходу. </a:t>
            </a:r>
            <a:r>
              <a:rPr lang="sq-AL" dirty="0"/>
              <a:t>Warehouse — </a:t>
            </a:r>
            <a:r>
              <a:rPr lang="uk-UA" dirty="0"/>
              <a:t>це строгий, впорядкований простір для даних, готових до аналітики й звітності. </a:t>
            </a:r>
            <a:r>
              <a:rPr lang="sq-AL" dirty="0"/>
              <a:t>Lake — </a:t>
            </a:r>
            <a:r>
              <a:rPr lang="uk-UA" dirty="0"/>
              <a:t>це більш вільне, масштабоване середовище для зберігання різнорідної інформації у необробленому вигляді.</a:t>
            </a:r>
          </a:p>
          <a:p>
            <a:r>
              <a:rPr lang="uk-UA" dirty="0"/>
              <a:t>Ключова відмінність між </a:t>
            </a:r>
            <a:r>
              <a:rPr lang="sq-AL" dirty="0"/>
              <a:t>Data Warehouse </a:t>
            </a:r>
            <a:r>
              <a:rPr lang="uk-UA" dirty="0"/>
              <a:t>і </a:t>
            </a:r>
            <a:r>
              <a:rPr lang="sq-AL" dirty="0"/>
              <a:t>Data Lake </a:t>
            </a:r>
            <a:r>
              <a:rPr lang="uk-UA" dirty="0"/>
              <a:t>полягає у способі обробки даних. Якщо у випадку сховища йдеться про підхід </a:t>
            </a:r>
            <a:r>
              <a:rPr lang="sq-AL" b="1" dirty="0"/>
              <a:t>schema-on-write</a:t>
            </a:r>
            <a:r>
              <a:rPr lang="sq-AL" dirty="0"/>
              <a:t> (</a:t>
            </a:r>
            <a:r>
              <a:rPr lang="uk-UA" dirty="0"/>
              <a:t>структура визначається перед записом), то озеро даних використовує підхід </a:t>
            </a:r>
            <a:r>
              <a:rPr lang="sq-AL" b="1" dirty="0"/>
              <a:t>schema-on-read</a:t>
            </a:r>
            <a:r>
              <a:rPr lang="sq-AL" dirty="0"/>
              <a:t> (</a:t>
            </a:r>
            <a:r>
              <a:rPr lang="uk-UA" dirty="0"/>
              <a:t>структура накладається лише тоді, коли дані зчитуються для конкретного завдання). Це дає </a:t>
            </a:r>
            <a:r>
              <a:rPr lang="sq-AL" dirty="0"/>
              <a:t>Data Lake </a:t>
            </a:r>
            <a:r>
              <a:rPr lang="uk-UA" dirty="0"/>
              <a:t>значно більшу гнучкість, але водночас створює виклик — необхідність мати потужні інструменти для пошуку та обробки інформації серед "хаосу" даних.</a:t>
            </a:r>
          </a:p>
          <a:p>
            <a:r>
              <a:rPr lang="uk-UA" dirty="0"/>
              <a:t>У практиці сучасного бізнесу обидва підходи зазвичай не протиставляються, а комбінуються. Організації можуть зберігати "сирі" дані у </a:t>
            </a:r>
            <a:r>
              <a:rPr lang="sq-AL" dirty="0"/>
              <a:t>Data Lake, </a:t>
            </a:r>
            <a:r>
              <a:rPr lang="uk-UA" dirty="0"/>
              <a:t>а після попередньої обробки та структурування переносити їх у </a:t>
            </a:r>
            <a:r>
              <a:rPr lang="sq-AL" dirty="0"/>
              <a:t>Data Warehouse </a:t>
            </a:r>
            <a:r>
              <a:rPr lang="uk-UA" dirty="0"/>
              <a:t>для подальшого використання в аналітиці. Наприклад, виробниче підприємство може отримувати дані з датчиків обладнання у </a:t>
            </a:r>
            <a:r>
              <a:rPr lang="sq-AL" dirty="0"/>
              <a:t>Data Lake, </a:t>
            </a:r>
            <a:r>
              <a:rPr lang="uk-UA" dirty="0"/>
              <a:t>аналізувати їх за допомогою алгоритмів машинного навчання, а результати цього аналізу — уже у вигляді таблиць та агрегованих показників — зберігати у </a:t>
            </a:r>
            <a:r>
              <a:rPr lang="sq-AL" dirty="0"/>
              <a:t>Data Warehouse </a:t>
            </a:r>
            <a:r>
              <a:rPr lang="uk-UA" dirty="0"/>
              <a:t>для стратегічного планування та управлінської звітності.</a:t>
            </a:r>
          </a:p>
          <a:p>
            <a:r>
              <a:rPr lang="uk-UA" dirty="0"/>
              <a:t>Ще приклад, у банку всі дзвінки з </a:t>
            </a:r>
            <a:r>
              <a:rPr lang="uk-UA" dirty="0" err="1"/>
              <a:t>кол</a:t>
            </a:r>
            <a:r>
              <a:rPr lang="uk-UA" dirty="0"/>
              <a:t>-центру, записи чатів із клієнтами й </a:t>
            </a:r>
            <a:r>
              <a:rPr lang="uk-UA" dirty="0" err="1"/>
              <a:t>транзакційні</a:t>
            </a:r>
            <a:r>
              <a:rPr lang="uk-UA" dirty="0"/>
              <a:t> журнали можуть потрапляти у </a:t>
            </a:r>
            <a:r>
              <a:rPr lang="sq-AL" dirty="0"/>
              <a:t>Data Lake. </a:t>
            </a:r>
            <a:r>
              <a:rPr lang="uk-UA" dirty="0"/>
              <a:t>Але для звіту перед НБУ формується </a:t>
            </a:r>
            <a:r>
              <a:rPr lang="sq-AL" dirty="0"/>
              <a:t>Data Warehouse, </a:t>
            </a:r>
            <a:r>
              <a:rPr lang="uk-UA" dirty="0"/>
              <a:t>де залишаються лише структуровані дані про фінансові операції. Завдяки такій комбінації банк може одночасно і задовольняти вимоги регуляторів, і проводити гнучку аналітику клієнтської поведінки.</a:t>
            </a:r>
          </a:p>
          <a:p>
            <a:r>
              <a:rPr lang="uk-UA" dirty="0"/>
              <a:t>Таким чином, </a:t>
            </a:r>
            <a:r>
              <a:rPr lang="sq-AL" dirty="0"/>
              <a:t>Data Warehouse </a:t>
            </a:r>
            <a:r>
              <a:rPr lang="uk-UA" dirty="0"/>
              <a:t>і </a:t>
            </a:r>
            <a:r>
              <a:rPr lang="sq-AL" dirty="0"/>
              <a:t>Data Lake </a:t>
            </a:r>
            <a:r>
              <a:rPr lang="uk-UA" dirty="0"/>
              <a:t>є взаємодоповнюючими елементами інфраструктури </a:t>
            </a:r>
            <a:r>
              <a:rPr lang="sq-AL" dirty="0"/>
              <a:t>Big Data. </a:t>
            </a:r>
            <a:r>
              <a:rPr lang="uk-UA" dirty="0"/>
              <a:t>Перше забезпечує структурованість і точність для бізнес-аналітики, друге — масштабність і гнучкість для інновацій та досліджень. Разом вони формують основу для сучасних систем управління даними, дозволяючи організаціям ефективно поєднувати традиційний аналіз і новітні методи штучного інтелекту.</a:t>
            </a:r>
          </a:p>
        </p:txBody>
      </p:sp>
      <p:sp>
        <p:nvSpPr>
          <p:cNvPr id="4" name="Місце для номера слайда 3">
            <a:extLst>
              <a:ext uri="{FF2B5EF4-FFF2-40B4-BE49-F238E27FC236}">
                <a16:creationId xmlns:a16="http://schemas.microsoft.com/office/drawing/2014/main" id="{4A4D2932-A5A0-3BFB-63B4-BED518A0FD2D}"/>
              </a:ext>
            </a:extLst>
          </p:cNvPr>
          <p:cNvSpPr>
            <a:spLocks noGrp="1"/>
          </p:cNvSpPr>
          <p:nvPr>
            <p:ph type="sldNum" sz="quarter" idx="5"/>
          </p:nvPr>
        </p:nvSpPr>
        <p:spPr/>
        <p:txBody>
          <a:bodyPr/>
          <a:lstStyle/>
          <a:p>
            <a:fld id="{F6E5E92A-CF6C-41A6-814A-4DCE079F449B}" type="slidenum">
              <a:rPr lang="uk-UA" smtClean="0"/>
              <a:t>21</a:t>
            </a:fld>
            <a:endParaRPr lang="uk-UA"/>
          </a:p>
        </p:txBody>
      </p:sp>
    </p:spTree>
    <p:extLst>
      <p:ext uri="{BB962C8B-B14F-4D97-AF65-F5344CB8AC3E}">
        <p14:creationId xmlns:p14="http://schemas.microsoft.com/office/powerpoint/2010/main" val="25587551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759389-08AF-ED74-C697-8878721FBCF1}"/>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0102DEEE-8FE1-981A-F99A-BE7F611D4FA0}"/>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A172D208-6CEB-5E18-10D7-2479687E1E9C}"/>
              </a:ext>
            </a:extLst>
          </p:cNvPr>
          <p:cNvSpPr>
            <a:spLocks noGrp="1"/>
          </p:cNvSpPr>
          <p:nvPr>
            <p:ph type="body" idx="1"/>
          </p:nvPr>
        </p:nvSpPr>
        <p:spPr/>
        <p:txBody>
          <a:bodyPr/>
          <a:lstStyle/>
          <a:p>
            <a:r>
              <a:rPr lang="uk-UA" dirty="0"/>
              <a:t>На цьому і наступному слайдах показане схематичне порівняння </a:t>
            </a:r>
            <a:r>
              <a:rPr lang="sq-AL" b="1" dirty="0"/>
              <a:t>Data Warehouse vs. Data Lake</a:t>
            </a:r>
            <a:r>
              <a:rPr lang="sq-AL" dirty="0"/>
              <a:t> </a:t>
            </a:r>
            <a:r>
              <a:rPr lang="uk-UA" dirty="0"/>
              <a:t>у вигляді наочного прикладу:</a:t>
            </a:r>
          </a:p>
          <a:p>
            <a:r>
              <a:rPr lang="uk-UA" b="1" dirty="0"/>
              <a:t>🏬 Приклад: Супермаркет і дані</a:t>
            </a:r>
          </a:p>
          <a:p>
            <a:r>
              <a:rPr lang="uk-UA" b="1" dirty="0"/>
              <a:t>🔹 </a:t>
            </a:r>
            <a:r>
              <a:rPr lang="sq-AL" b="1" dirty="0"/>
              <a:t>Data Warehouse = «</a:t>
            </a:r>
            <a:r>
              <a:rPr lang="uk-UA" b="1" dirty="0"/>
              <a:t>Супермаркет з полицями»</a:t>
            </a:r>
          </a:p>
          <a:p>
            <a:r>
              <a:rPr lang="uk-UA" dirty="0"/>
              <a:t>Уявіть супермаркет, де товари </a:t>
            </a:r>
            <a:r>
              <a:rPr lang="uk-UA" b="1" dirty="0"/>
              <a:t>акуратно розкладені по відділах</a:t>
            </a:r>
            <a:r>
              <a:rPr lang="uk-UA" dirty="0"/>
              <a:t>: молочні продукти в одному місці, овочі в іншому, напої на своїй полиці.</a:t>
            </a:r>
          </a:p>
          <a:p>
            <a:r>
              <a:rPr lang="uk-UA" dirty="0"/>
              <a:t>Кожен товар має чітку етикетку, ціну і місце розташування.</a:t>
            </a:r>
          </a:p>
          <a:p>
            <a:r>
              <a:rPr lang="uk-UA" dirty="0"/>
              <a:t>Клієнт заходить і </a:t>
            </a:r>
            <a:r>
              <a:rPr lang="uk-UA" b="1" dirty="0"/>
              <a:t>швидко знаходить потрібне</a:t>
            </a:r>
            <a:r>
              <a:rPr lang="uk-UA" dirty="0"/>
              <a:t>: хліб — у відділі випічки, сік — у відділі напоїв.</a:t>
            </a:r>
          </a:p>
          <a:p>
            <a:r>
              <a:rPr lang="uk-UA" dirty="0"/>
              <a:t>Це зручно для </a:t>
            </a:r>
            <a:r>
              <a:rPr lang="uk-UA" b="1" dirty="0"/>
              <a:t>звітів і швидкого доступу до конкретної інформації</a:t>
            </a:r>
            <a:r>
              <a:rPr lang="uk-UA" dirty="0"/>
              <a:t>, але магазин витратив багато часу, щоб усе </a:t>
            </a:r>
            <a:r>
              <a:rPr lang="uk-UA" b="1" dirty="0"/>
              <a:t>структурувати і викласти красиво</a:t>
            </a:r>
            <a:r>
              <a:rPr lang="uk-UA" dirty="0"/>
              <a:t>.</a:t>
            </a:r>
          </a:p>
          <a:p>
            <a:r>
              <a:rPr lang="uk-UA" dirty="0"/>
              <a:t>📊 У термінах даних:</a:t>
            </a:r>
          </a:p>
          <a:p>
            <a:r>
              <a:rPr lang="uk-UA" dirty="0"/>
              <a:t>Структуровані дані (таблиці, звіти, агрегати).</a:t>
            </a:r>
          </a:p>
          <a:p>
            <a:r>
              <a:rPr lang="uk-UA" dirty="0"/>
              <a:t>Використовується для </a:t>
            </a:r>
            <a:r>
              <a:rPr lang="sq-AL" dirty="0"/>
              <a:t>BI-</a:t>
            </a:r>
            <a:r>
              <a:rPr lang="uk-UA" dirty="0"/>
              <a:t>аналітики, фінансової звітності, </a:t>
            </a:r>
            <a:r>
              <a:rPr lang="sq-AL" dirty="0"/>
              <a:t>KPI.</a:t>
            </a:r>
          </a:p>
          <a:p>
            <a:r>
              <a:rPr lang="uk-UA" dirty="0"/>
              <a:t>Приклад технологій: </a:t>
            </a:r>
            <a:r>
              <a:rPr lang="sq-AL" b="1" dirty="0"/>
              <a:t>Amazon Redshift, Google BigQuery, Azure Synapse</a:t>
            </a:r>
            <a:r>
              <a:rPr lang="sq-AL" dirty="0"/>
              <a:t>.</a:t>
            </a:r>
            <a:endParaRPr lang="uk-UA" dirty="0"/>
          </a:p>
          <a:p>
            <a:endParaRPr lang="uk-UA" dirty="0"/>
          </a:p>
        </p:txBody>
      </p:sp>
      <p:sp>
        <p:nvSpPr>
          <p:cNvPr id="4" name="Місце для номера слайда 3">
            <a:extLst>
              <a:ext uri="{FF2B5EF4-FFF2-40B4-BE49-F238E27FC236}">
                <a16:creationId xmlns:a16="http://schemas.microsoft.com/office/drawing/2014/main" id="{1DD26E73-0D0D-0B5D-A302-FF0B795DB22D}"/>
              </a:ext>
            </a:extLst>
          </p:cNvPr>
          <p:cNvSpPr>
            <a:spLocks noGrp="1"/>
          </p:cNvSpPr>
          <p:nvPr>
            <p:ph type="sldNum" sz="quarter" idx="5"/>
          </p:nvPr>
        </p:nvSpPr>
        <p:spPr/>
        <p:txBody>
          <a:bodyPr/>
          <a:lstStyle/>
          <a:p>
            <a:fld id="{F6E5E92A-CF6C-41A6-814A-4DCE079F449B}" type="slidenum">
              <a:rPr lang="uk-UA" smtClean="0"/>
              <a:t>22</a:t>
            </a:fld>
            <a:endParaRPr lang="uk-UA"/>
          </a:p>
        </p:txBody>
      </p:sp>
    </p:spTree>
    <p:extLst>
      <p:ext uri="{BB962C8B-B14F-4D97-AF65-F5344CB8AC3E}">
        <p14:creationId xmlns:p14="http://schemas.microsoft.com/office/powerpoint/2010/main" val="21736410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11C450-3E78-CD52-268F-BA53BF9321E9}"/>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B62AC557-1AF5-763B-B506-E51B85DE564F}"/>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F5FD9BBB-49F1-BC50-BC95-2B1055594F23}"/>
              </a:ext>
            </a:extLst>
          </p:cNvPr>
          <p:cNvSpPr>
            <a:spLocks noGrp="1"/>
          </p:cNvSpPr>
          <p:nvPr>
            <p:ph type="body" idx="1"/>
          </p:nvPr>
        </p:nvSpPr>
        <p:spPr/>
        <p:txBody>
          <a:bodyPr/>
          <a:lstStyle/>
          <a:p>
            <a:r>
              <a:rPr lang="uk-UA" b="1" dirty="0"/>
              <a:t>🔹 </a:t>
            </a:r>
            <a:r>
              <a:rPr lang="sq-AL" b="1" dirty="0"/>
              <a:t>Data Lake = «</a:t>
            </a:r>
            <a:r>
              <a:rPr lang="uk-UA" b="1" dirty="0"/>
              <a:t>Склад з усім підряд»</a:t>
            </a:r>
          </a:p>
          <a:p>
            <a:r>
              <a:rPr lang="uk-UA" dirty="0"/>
              <a:t>Уявіть величезний склад позаду супермаркету, куди щойно привезли товар: ящики з фруктами, </a:t>
            </a:r>
            <a:r>
              <a:rPr lang="uk-UA" dirty="0" err="1"/>
              <a:t>палети</a:t>
            </a:r>
            <a:r>
              <a:rPr lang="uk-UA" dirty="0"/>
              <a:t> з напоями, коробки з побутовою хімією.</a:t>
            </a:r>
          </a:p>
          <a:p>
            <a:r>
              <a:rPr lang="uk-UA" dirty="0"/>
              <a:t>Нічого ще не розкладено, усе зберігається у первинному вигляді.</a:t>
            </a:r>
          </a:p>
          <a:p>
            <a:r>
              <a:rPr lang="uk-UA" dirty="0"/>
              <a:t>Коли потрібно щось знайти, працівники </a:t>
            </a:r>
            <a:r>
              <a:rPr lang="uk-UA" dirty="0" err="1"/>
              <a:t>склада</a:t>
            </a:r>
            <a:r>
              <a:rPr lang="uk-UA" dirty="0"/>
              <a:t> або аналітики </a:t>
            </a:r>
            <a:r>
              <a:rPr lang="uk-UA" b="1" dirty="0"/>
              <a:t>розбирають дані тоді, коли виникає запит</a:t>
            </a:r>
            <a:r>
              <a:rPr lang="uk-UA" dirty="0"/>
              <a:t>.</a:t>
            </a:r>
          </a:p>
          <a:p>
            <a:r>
              <a:rPr lang="uk-UA" dirty="0"/>
              <a:t>Це зручно для </a:t>
            </a:r>
            <a:r>
              <a:rPr lang="uk-UA" b="1" dirty="0"/>
              <a:t>довгострокового зберігання всього підряд</a:t>
            </a:r>
            <a:r>
              <a:rPr lang="uk-UA" dirty="0"/>
              <a:t> (навіть якщо зараз воно не потрібне), але щоб підготувати «звіт», доведеться ще попрацювати.</a:t>
            </a:r>
          </a:p>
          <a:p>
            <a:r>
              <a:rPr lang="uk-UA" dirty="0"/>
              <a:t>📊 У термінах даних:</a:t>
            </a:r>
          </a:p>
          <a:p>
            <a:r>
              <a:rPr lang="uk-UA" dirty="0"/>
              <a:t>Зберігає структуровані, </a:t>
            </a:r>
            <a:r>
              <a:rPr lang="uk-UA" dirty="0" err="1"/>
              <a:t>напівструктуровані</a:t>
            </a:r>
            <a:r>
              <a:rPr lang="uk-UA" dirty="0"/>
              <a:t> й неструктуровані дані (</a:t>
            </a:r>
            <a:r>
              <a:rPr lang="uk-UA" dirty="0" err="1"/>
              <a:t>логи</a:t>
            </a:r>
            <a:r>
              <a:rPr lang="uk-UA" dirty="0"/>
              <a:t>, зображення, тексти, відео).</a:t>
            </a:r>
          </a:p>
          <a:p>
            <a:r>
              <a:rPr lang="uk-UA" dirty="0"/>
              <a:t>Використовується для досліджень, </a:t>
            </a:r>
            <a:r>
              <a:rPr lang="sq-AL" dirty="0"/>
              <a:t>Data Science, AI, </a:t>
            </a:r>
            <a:r>
              <a:rPr lang="uk-UA" dirty="0"/>
              <a:t>великих необроблених даних.</a:t>
            </a:r>
          </a:p>
          <a:p>
            <a:r>
              <a:rPr lang="uk-UA" dirty="0"/>
              <a:t>Приклад технологій: </a:t>
            </a:r>
            <a:r>
              <a:rPr lang="sq-AL" b="1" dirty="0"/>
              <a:t>Hadoop HDFS, Amazon S3, Azure Data Lake Storage</a:t>
            </a:r>
            <a:r>
              <a:rPr lang="sq-AL" dirty="0"/>
              <a:t>.</a:t>
            </a:r>
            <a:endParaRPr lang="uk-UA" dirty="0"/>
          </a:p>
          <a:p>
            <a:r>
              <a:rPr lang="uk-UA" b="1" dirty="0"/>
              <a:t>✅ Порівняння в одному реченні:</a:t>
            </a:r>
          </a:p>
          <a:p>
            <a:r>
              <a:rPr lang="sq-AL" b="1" dirty="0"/>
              <a:t>Data Warehouse = </a:t>
            </a:r>
            <a:r>
              <a:rPr lang="uk-UA" b="1" dirty="0"/>
              <a:t>готовий супермаркет для покупців</a:t>
            </a:r>
            <a:r>
              <a:rPr lang="uk-UA" dirty="0"/>
              <a:t> (структуровані дані, все на полицях).</a:t>
            </a:r>
          </a:p>
          <a:p>
            <a:r>
              <a:rPr lang="sq-AL" b="1" dirty="0"/>
              <a:t>Data Lake = </a:t>
            </a:r>
            <a:r>
              <a:rPr lang="uk-UA" b="1" dirty="0"/>
              <a:t>склад, де зберігається все у сирому вигляді</a:t>
            </a:r>
            <a:r>
              <a:rPr lang="uk-UA" dirty="0"/>
              <a:t> (дані чекають, поки їх «розберуть»).</a:t>
            </a:r>
          </a:p>
        </p:txBody>
      </p:sp>
      <p:sp>
        <p:nvSpPr>
          <p:cNvPr id="4" name="Місце для номера слайда 3">
            <a:extLst>
              <a:ext uri="{FF2B5EF4-FFF2-40B4-BE49-F238E27FC236}">
                <a16:creationId xmlns:a16="http://schemas.microsoft.com/office/drawing/2014/main" id="{BE1EF333-FA58-A373-0972-EDD7B789D75E}"/>
              </a:ext>
            </a:extLst>
          </p:cNvPr>
          <p:cNvSpPr>
            <a:spLocks noGrp="1"/>
          </p:cNvSpPr>
          <p:nvPr>
            <p:ph type="sldNum" sz="quarter" idx="5"/>
          </p:nvPr>
        </p:nvSpPr>
        <p:spPr/>
        <p:txBody>
          <a:bodyPr/>
          <a:lstStyle/>
          <a:p>
            <a:fld id="{F6E5E92A-CF6C-41A6-814A-4DCE079F449B}" type="slidenum">
              <a:rPr lang="uk-UA" smtClean="0"/>
              <a:t>23</a:t>
            </a:fld>
            <a:endParaRPr lang="uk-UA"/>
          </a:p>
        </p:txBody>
      </p:sp>
    </p:spTree>
    <p:extLst>
      <p:ext uri="{BB962C8B-B14F-4D97-AF65-F5344CB8AC3E}">
        <p14:creationId xmlns:p14="http://schemas.microsoft.com/office/powerpoint/2010/main" val="34127038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9CE985-FC3E-4BB7-606A-7B5C0C94406C}"/>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0080191F-5CFD-6972-69C4-C105C281EDA3}"/>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F3A21586-7A59-7730-2AA2-DFFF7CA67E81}"/>
              </a:ext>
            </a:extLst>
          </p:cNvPr>
          <p:cNvSpPr>
            <a:spLocks noGrp="1"/>
          </p:cNvSpPr>
          <p:nvPr>
            <p:ph type="body" idx="1"/>
          </p:nvPr>
        </p:nvSpPr>
        <p:spPr/>
        <p:txBody>
          <a:bodyPr/>
          <a:lstStyle/>
          <a:p>
            <a:r>
              <a:rPr lang="uk-UA" dirty="0"/>
              <a:t>Коли компанії тільки почали стикатися з феноменом великих даних, головною проблемою була інфраструктура. Для зберігання терабайтів і навіть </a:t>
            </a:r>
            <a:r>
              <a:rPr lang="uk-UA" dirty="0" err="1"/>
              <a:t>петабайтів</a:t>
            </a:r>
            <a:r>
              <a:rPr lang="uk-UA" dirty="0"/>
              <a:t> інформації потрібно було будувати власні дата-центри, закуповувати сервери, системи зберігання, мережеве обладнання та наймати спеціалістів для підтримки. Це робило роботу з </a:t>
            </a:r>
            <a:r>
              <a:rPr lang="sq-AL" dirty="0"/>
              <a:t>Big Data </a:t>
            </a:r>
            <a:r>
              <a:rPr lang="uk-UA" dirty="0"/>
              <a:t>надзвичайно дорогою і доступною лише для великих корпорацій. Ситуацію змінив розвиток </a:t>
            </a:r>
            <a:r>
              <a:rPr lang="uk-UA" b="1" dirty="0"/>
              <a:t>хмарних технологій</a:t>
            </a:r>
            <a:r>
              <a:rPr lang="uk-UA" dirty="0"/>
              <a:t>, які запропонували компаніям орендувати потужності у провайдерів замість утримання власної інфраструктури.</a:t>
            </a:r>
          </a:p>
          <a:p>
            <a:r>
              <a:rPr lang="uk-UA" dirty="0"/>
              <a:t>Найбільшими гравцями на цьому ринку є </a:t>
            </a:r>
            <a:r>
              <a:rPr lang="sq-AL" b="1" dirty="0"/>
              <a:t>Amazon Web Services (AWS)</a:t>
            </a:r>
            <a:r>
              <a:rPr lang="sq-AL" dirty="0"/>
              <a:t>, </a:t>
            </a:r>
            <a:r>
              <a:rPr lang="sq-AL" b="1" dirty="0"/>
              <a:t>Google Cloud Platform (GCP)</a:t>
            </a:r>
            <a:r>
              <a:rPr lang="sq-AL" dirty="0"/>
              <a:t> </a:t>
            </a:r>
            <a:r>
              <a:rPr lang="uk-UA" dirty="0"/>
              <a:t>та </a:t>
            </a:r>
            <a:r>
              <a:rPr lang="sq-AL" b="1" dirty="0"/>
              <a:t>Microsoft Azure</a:t>
            </a:r>
            <a:r>
              <a:rPr lang="sq-AL" dirty="0"/>
              <a:t>. </a:t>
            </a:r>
            <a:r>
              <a:rPr lang="uk-UA" dirty="0"/>
              <a:t>Кожна з цих платформ пропонує набір сервісів, орієнтованих на різні етапи роботи з великими даними: збирання, зберігання, обробку та аналітику.</a:t>
            </a:r>
          </a:p>
          <a:p>
            <a:endParaRPr lang="uk-UA" dirty="0"/>
          </a:p>
        </p:txBody>
      </p:sp>
      <p:sp>
        <p:nvSpPr>
          <p:cNvPr id="4" name="Місце для номера слайда 3">
            <a:extLst>
              <a:ext uri="{FF2B5EF4-FFF2-40B4-BE49-F238E27FC236}">
                <a16:creationId xmlns:a16="http://schemas.microsoft.com/office/drawing/2014/main" id="{04E9B566-97C0-398D-D676-B4DF38FCE987}"/>
              </a:ext>
            </a:extLst>
          </p:cNvPr>
          <p:cNvSpPr>
            <a:spLocks noGrp="1"/>
          </p:cNvSpPr>
          <p:nvPr>
            <p:ph type="sldNum" sz="quarter" idx="5"/>
          </p:nvPr>
        </p:nvSpPr>
        <p:spPr/>
        <p:txBody>
          <a:bodyPr/>
          <a:lstStyle/>
          <a:p>
            <a:fld id="{F6E5E92A-CF6C-41A6-814A-4DCE079F449B}" type="slidenum">
              <a:rPr lang="uk-UA" smtClean="0"/>
              <a:t>24</a:t>
            </a:fld>
            <a:endParaRPr lang="uk-UA"/>
          </a:p>
        </p:txBody>
      </p:sp>
    </p:spTree>
    <p:extLst>
      <p:ext uri="{BB962C8B-B14F-4D97-AF65-F5344CB8AC3E}">
        <p14:creationId xmlns:p14="http://schemas.microsoft.com/office/powerpoint/2010/main" val="35172223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676832-9517-737F-2C6C-1C6EAE6C0FB8}"/>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8A320D70-AA11-B9F5-C20B-B530426E2A49}"/>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9980A160-2D6B-FEDD-5C1C-2B401A195E1D}"/>
              </a:ext>
            </a:extLst>
          </p:cNvPr>
          <p:cNvSpPr>
            <a:spLocks noGrp="1"/>
          </p:cNvSpPr>
          <p:nvPr>
            <p:ph type="body" idx="1"/>
          </p:nvPr>
        </p:nvSpPr>
        <p:spPr/>
        <p:txBody>
          <a:bodyPr/>
          <a:lstStyle/>
          <a:p>
            <a:r>
              <a:rPr lang="sq-AL" b="1" dirty="0"/>
              <a:t>Amazon Web Services (AWS)</a:t>
            </a:r>
          </a:p>
          <a:p>
            <a:r>
              <a:rPr lang="sq-AL" dirty="0"/>
              <a:t>AWS </a:t>
            </a:r>
            <a:r>
              <a:rPr lang="uk-UA" dirty="0"/>
              <a:t>вважається найбільш зрілою та масштабованою платформою. Вона пропонує інструменти для обробки потокових і пакетних даних, а також для роботи з машинним </a:t>
            </a:r>
            <a:r>
              <a:rPr lang="uk-UA" dirty="0" err="1"/>
              <a:t>навчаннямЙого</a:t>
            </a:r>
            <a:r>
              <a:rPr lang="uk-UA" dirty="0"/>
              <a:t> сервіс </a:t>
            </a:r>
            <a:r>
              <a:rPr lang="sq-AL" b="1" dirty="0"/>
              <a:t>Amazon S3</a:t>
            </a:r>
            <a:r>
              <a:rPr lang="sq-AL" dirty="0"/>
              <a:t> </a:t>
            </a:r>
            <a:r>
              <a:rPr lang="uk-UA" dirty="0"/>
              <a:t>став стандартом для зберігання великих даних у вигляді </a:t>
            </a:r>
            <a:r>
              <a:rPr lang="sq-AL" dirty="0"/>
              <a:t>Data Lake. </a:t>
            </a:r>
            <a:r>
              <a:rPr lang="uk-UA" dirty="0"/>
              <a:t>На цьому сховищі можна зберігати практично будь-які дані: журнали відвідувань сайтів, відеозаписи, фінансові транзакції. Поверх цього </a:t>
            </a:r>
            <a:r>
              <a:rPr lang="sq-AL" dirty="0"/>
              <a:t>Amazon </a:t>
            </a:r>
            <a:r>
              <a:rPr lang="uk-UA" dirty="0"/>
              <a:t>пропонує сервіси для обробки, наприклад </a:t>
            </a:r>
            <a:r>
              <a:rPr lang="sq-AL" b="1" dirty="0"/>
              <a:t>Amazon EMR</a:t>
            </a:r>
            <a:r>
              <a:rPr lang="sq-AL" dirty="0"/>
              <a:t>, </a:t>
            </a:r>
            <a:r>
              <a:rPr lang="uk-UA" dirty="0"/>
              <a:t>який дозволяє запускати </a:t>
            </a:r>
            <a:r>
              <a:rPr lang="sq-AL" dirty="0"/>
              <a:t>Hadoop </a:t>
            </a:r>
            <a:r>
              <a:rPr lang="uk-UA" dirty="0"/>
              <a:t>і </a:t>
            </a:r>
            <a:r>
              <a:rPr lang="sq-AL" dirty="0"/>
              <a:t>Spark-</a:t>
            </a:r>
            <a:r>
              <a:rPr lang="uk-UA" dirty="0"/>
              <a:t>кластери без складної конфігурації. А для аналітики є </a:t>
            </a:r>
            <a:r>
              <a:rPr lang="sq-AL" b="1" dirty="0"/>
              <a:t>Redshift</a:t>
            </a:r>
            <a:r>
              <a:rPr lang="sq-AL" dirty="0"/>
              <a:t>, </a:t>
            </a:r>
            <a:r>
              <a:rPr lang="uk-UA" dirty="0"/>
              <a:t>що виконує роль </a:t>
            </a:r>
            <a:r>
              <a:rPr lang="sq-AL" dirty="0"/>
              <a:t>Data Warehouse </a:t>
            </a:r>
            <a:r>
              <a:rPr lang="uk-UA" dirty="0"/>
              <a:t>у хмарі. Цікаво, що </a:t>
            </a:r>
            <a:r>
              <a:rPr lang="sq-AL" dirty="0"/>
              <a:t>AWS </a:t>
            </a:r>
            <a:r>
              <a:rPr lang="uk-UA" dirty="0"/>
              <a:t>активно використовується стартапами — наприклад, </a:t>
            </a:r>
            <a:r>
              <a:rPr lang="sq-AL" dirty="0"/>
              <a:t>Airbnb </a:t>
            </a:r>
            <a:r>
              <a:rPr lang="uk-UA" dirty="0"/>
              <a:t>будує свої аналітичні системи саме на базі </a:t>
            </a:r>
            <a:r>
              <a:rPr lang="sq-AL" dirty="0"/>
              <a:t>Amazon, </a:t>
            </a:r>
            <a:r>
              <a:rPr lang="uk-UA" dirty="0"/>
              <a:t>що дозволяє компанії швидко масштабуватися без інвестицій у власні сервери. Додатково </a:t>
            </a:r>
            <a:r>
              <a:rPr lang="sq-AL" dirty="0"/>
              <a:t>AWS </a:t>
            </a:r>
            <a:r>
              <a:rPr lang="uk-UA" dirty="0"/>
              <a:t>пропонує </a:t>
            </a:r>
            <a:r>
              <a:rPr lang="sq-AL" b="1" dirty="0"/>
              <a:t>EMR (Elastic MapReduce)</a:t>
            </a:r>
            <a:r>
              <a:rPr lang="sq-AL" dirty="0"/>
              <a:t> </a:t>
            </a:r>
            <a:r>
              <a:rPr lang="uk-UA" dirty="0"/>
              <a:t>для обробки великих обсягів даних за допомогою </a:t>
            </a:r>
            <a:r>
              <a:rPr lang="sq-AL" dirty="0"/>
              <a:t>Hadoop </a:t>
            </a:r>
            <a:r>
              <a:rPr lang="uk-UA" dirty="0"/>
              <a:t>і </a:t>
            </a:r>
            <a:r>
              <a:rPr lang="sq-AL" dirty="0"/>
              <a:t>Spark.</a:t>
            </a:r>
          </a:p>
          <a:p>
            <a:r>
              <a:rPr lang="uk-UA" dirty="0"/>
              <a:t>Уявімо собі компанію у сфері </a:t>
            </a:r>
            <a:r>
              <a:rPr lang="uk-UA" dirty="0" err="1"/>
              <a:t>ритейлу</a:t>
            </a:r>
            <a:r>
              <a:rPr lang="uk-UA" dirty="0"/>
              <a:t>, яка має мільйони транзакцій щодня. Вона може завантажувати їх у </a:t>
            </a:r>
            <a:r>
              <a:rPr lang="sq-AL" dirty="0"/>
              <a:t>S3, </a:t>
            </a:r>
            <a:r>
              <a:rPr lang="uk-UA" dirty="0"/>
              <a:t>обробляти за допомогою </a:t>
            </a:r>
            <a:r>
              <a:rPr lang="sq-AL" dirty="0"/>
              <a:t>EMR, </a:t>
            </a:r>
            <a:r>
              <a:rPr lang="uk-UA" dirty="0"/>
              <a:t>а потім будувати аналітичні звіти у </a:t>
            </a:r>
            <a:r>
              <a:rPr lang="sq-AL" dirty="0"/>
              <a:t>Redshift. </a:t>
            </a:r>
            <a:r>
              <a:rPr lang="uk-UA" dirty="0"/>
              <a:t>Це дозволяє швидко виявляти тренди у покупках та оптимізувати асортимент товарів.</a:t>
            </a:r>
          </a:p>
        </p:txBody>
      </p:sp>
      <p:sp>
        <p:nvSpPr>
          <p:cNvPr id="4" name="Місце для номера слайда 3">
            <a:extLst>
              <a:ext uri="{FF2B5EF4-FFF2-40B4-BE49-F238E27FC236}">
                <a16:creationId xmlns:a16="http://schemas.microsoft.com/office/drawing/2014/main" id="{25CE1C5B-B3CC-7C88-41D9-AE420E424EF4}"/>
              </a:ext>
            </a:extLst>
          </p:cNvPr>
          <p:cNvSpPr>
            <a:spLocks noGrp="1"/>
          </p:cNvSpPr>
          <p:nvPr>
            <p:ph type="sldNum" sz="quarter" idx="5"/>
          </p:nvPr>
        </p:nvSpPr>
        <p:spPr/>
        <p:txBody>
          <a:bodyPr/>
          <a:lstStyle/>
          <a:p>
            <a:fld id="{F6E5E92A-CF6C-41A6-814A-4DCE079F449B}" type="slidenum">
              <a:rPr lang="uk-UA" smtClean="0"/>
              <a:t>25</a:t>
            </a:fld>
            <a:endParaRPr lang="uk-UA"/>
          </a:p>
        </p:txBody>
      </p:sp>
    </p:spTree>
    <p:extLst>
      <p:ext uri="{BB962C8B-B14F-4D97-AF65-F5344CB8AC3E}">
        <p14:creationId xmlns:p14="http://schemas.microsoft.com/office/powerpoint/2010/main" val="34177036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24AF4F-91CB-E7C2-C845-125A4E2D41AA}"/>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CCF06682-8742-1AE6-FD5E-FE89F057883E}"/>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43AC0A7F-0C71-4D8A-7CA8-DCB78544274D}"/>
              </a:ext>
            </a:extLst>
          </p:cNvPr>
          <p:cNvSpPr>
            <a:spLocks noGrp="1"/>
          </p:cNvSpPr>
          <p:nvPr>
            <p:ph type="body" idx="1"/>
          </p:nvPr>
        </p:nvSpPr>
        <p:spPr/>
        <p:txBody>
          <a:bodyPr/>
          <a:lstStyle/>
          <a:p>
            <a:r>
              <a:rPr lang="sq-AL" b="1" dirty="0"/>
              <a:t>Google Cloud Platform (GCP)</a:t>
            </a:r>
          </a:p>
          <a:p>
            <a:r>
              <a:rPr lang="sq-AL" b="1" dirty="0"/>
              <a:t>Google Cloud Platform</a:t>
            </a:r>
            <a:r>
              <a:rPr lang="sq-AL" dirty="0"/>
              <a:t> </a:t>
            </a:r>
            <a:r>
              <a:rPr lang="uk-UA" dirty="0"/>
              <a:t>відрізняється тим, що робить ставку на швидкість обробки й інноваційні інструменти. Сервіс </a:t>
            </a:r>
            <a:r>
              <a:rPr lang="sq-AL" b="1" dirty="0"/>
              <a:t>BigQuery</a:t>
            </a:r>
            <a:r>
              <a:rPr lang="sq-AL" dirty="0"/>
              <a:t> </a:t>
            </a:r>
            <a:r>
              <a:rPr lang="uk-UA" dirty="0"/>
              <a:t>став знаковим, оскільки дозволяє виконувати </a:t>
            </a:r>
            <a:r>
              <a:rPr lang="sq-AL" dirty="0"/>
              <a:t>SQL-</a:t>
            </a:r>
            <a:r>
              <a:rPr lang="uk-UA" dirty="0"/>
              <a:t>запити до терабайтів даних буквально за секунди без потреби створювати складну інфраструктуру. Для компаній, які працюють з потоковими даними, </a:t>
            </a:r>
            <a:r>
              <a:rPr lang="sq-AL" dirty="0"/>
              <a:t>Google </a:t>
            </a:r>
            <a:r>
              <a:rPr lang="uk-UA" dirty="0"/>
              <a:t>пропонує </a:t>
            </a:r>
            <a:r>
              <a:rPr lang="sq-AL" b="1" dirty="0"/>
              <a:t>Dataflow</a:t>
            </a:r>
            <a:r>
              <a:rPr lang="sq-AL" dirty="0"/>
              <a:t> </a:t>
            </a:r>
            <a:r>
              <a:rPr lang="uk-UA" dirty="0"/>
              <a:t>та </a:t>
            </a:r>
            <a:r>
              <a:rPr lang="sq-AL" b="1" dirty="0"/>
              <a:t>Pub/Sub</a:t>
            </a:r>
            <a:r>
              <a:rPr lang="sq-AL" dirty="0"/>
              <a:t>, </a:t>
            </a:r>
            <a:r>
              <a:rPr lang="uk-UA" dirty="0"/>
              <a:t>що дозволяють аналізувати інформацію у режимі реального часу. Це особливо корисно для цифрових сервісів, таких як </a:t>
            </a:r>
            <a:r>
              <a:rPr lang="sq-AL" dirty="0"/>
              <a:t>YouTube </a:t>
            </a:r>
            <a:r>
              <a:rPr lang="uk-UA" dirty="0"/>
              <a:t>чи </a:t>
            </a:r>
            <a:r>
              <a:rPr lang="sq-AL" dirty="0"/>
              <a:t>Uber, </a:t>
            </a:r>
            <a:r>
              <a:rPr lang="uk-UA" dirty="0"/>
              <a:t>які повинні миттєво реагувати на події. </a:t>
            </a:r>
            <a:r>
              <a:rPr lang="sq-AL" dirty="0"/>
              <a:t>Google </a:t>
            </a:r>
            <a:r>
              <a:rPr lang="uk-UA" dirty="0"/>
              <a:t>також активно інтегрує свої сервіси з </a:t>
            </a:r>
            <a:r>
              <a:rPr lang="sq-AL" dirty="0"/>
              <a:t>TensorFlow, </a:t>
            </a:r>
            <a:r>
              <a:rPr lang="uk-UA" dirty="0"/>
              <a:t>що робить платформу привабливою для проєктів зі штучним інтелектом та машинним навчанням.</a:t>
            </a:r>
          </a:p>
          <a:p>
            <a:r>
              <a:rPr lang="uk-UA" dirty="0"/>
              <a:t>Крім того, </a:t>
            </a:r>
            <a:r>
              <a:rPr lang="sq-AL" dirty="0"/>
              <a:t>Google </a:t>
            </a:r>
            <a:r>
              <a:rPr lang="uk-UA" dirty="0"/>
              <a:t>має перевагу у сфері штучного інтелекту. Наприклад, інструменти </a:t>
            </a:r>
            <a:r>
              <a:rPr lang="sq-AL" b="1" dirty="0"/>
              <a:t>Vertex AI</a:t>
            </a:r>
            <a:r>
              <a:rPr lang="sq-AL" dirty="0"/>
              <a:t> </a:t>
            </a:r>
            <a:r>
              <a:rPr lang="uk-UA" dirty="0"/>
              <a:t>дозволяють створювати та навчати моделі машинного навчання без необхідності мати глибоку експертизу у програмуванні. Це зручно для маркетингових кампаній: компанії можуть прогнозувати поведінку споживачів, сегментувати аудиторію та формувати персоналізовані пропозиції на основі даних із </a:t>
            </a:r>
            <a:r>
              <a:rPr lang="sq-AL" dirty="0"/>
              <a:t>BigQuery.</a:t>
            </a:r>
          </a:p>
        </p:txBody>
      </p:sp>
      <p:sp>
        <p:nvSpPr>
          <p:cNvPr id="4" name="Місце для номера слайда 3">
            <a:extLst>
              <a:ext uri="{FF2B5EF4-FFF2-40B4-BE49-F238E27FC236}">
                <a16:creationId xmlns:a16="http://schemas.microsoft.com/office/drawing/2014/main" id="{1C252F2B-A1CE-A384-CD65-35D0E5B825BF}"/>
              </a:ext>
            </a:extLst>
          </p:cNvPr>
          <p:cNvSpPr>
            <a:spLocks noGrp="1"/>
          </p:cNvSpPr>
          <p:nvPr>
            <p:ph type="sldNum" sz="quarter" idx="5"/>
          </p:nvPr>
        </p:nvSpPr>
        <p:spPr/>
        <p:txBody>
          <a:bodyPr/>
          <a:lstStyle/>
          <a:p>
            <a:fld id="{F6E5E92A-CF6C-41A6-814A-4DCE079F449B}" type="slidenum">
              <a:rPr lang="uk-UA" smtClean="0"/>
              <a:t>26</a:t>
            </a:fld>
            <a:endParaRPr lang="uk-UA"/>
          </a:p>
        </p:txBody>
      </p:sp>
    </p:spTree>
    <p:extLst>
      <p:ext uri="{BB962C8B-B14F-4D97-AF65-F5344CB8AC3E}">
        <p14:creationId xmlns:p14="http://schemas.microsoft.com/office/powerpoint/2010/main" val="35505355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BCB333-0A7B-5775-A0CB-3A0E6C658F7E}"/>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4E65A93E-DF53-A18F-F151-F9295C514DC3}"/>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12ED53C3-9826-3843-FC5F-F4EAB838910C}"/>
              </a:ext>
            </a:extLst>
          </p:cNvPr>
          <p:cNvSpPr>
            <a:spLocks noGrp="1"/>
          </p:cNvSpPr>
          <p:nvPr>
            <p:ph type="body" idx="1"/>
          </p:nvPr>
        </p:nvSpPr>
        <p:spPr/>
        <p:txBody>
          <a:bodyPr/>
          <a:lstStyle/>
          <a:p>
            <a:r>
              <a:rPr lang="sq-AL" b="1" dirty="0"/>
              <a:t>Microsoft Azure</a:t>
            </a:r>
          </a:p>
          <a:p>
            <a:r>
              <a:rPr lang="sq-AL" b="1" dirty="0"/>
              <a:t>Microsoft Azure</a:t>
            </a:r>
            <a:r>
              <a:rPr lang="sq-AL" dirty="0"/>
              <a:t> </a:t>
            </a:r>
            <a:r>
              <a:rPr lang="uk-UA" dirty="0"/>
              <a:t>розвивався пізніше, але зробив ставку на інтеграцію з корпоративними продуктами. Для компаній, які вже користуються </a:t>
            </a:r>
            <a:r>
              <a:rPr lang="sq-AL" dirty="0"/>
              <a:t>Office 365 </a:t>
            </a:r>
            <a:r>
              <a:rPr lang="uk-UA" dirty="0"/>
              <a:t>або </a:t>
            </a:r>
            <a:r>
              <a:rPr lang="sq-AL" dirty="0"/>
              <a:t>Dynamics, </a:t>
            </a:r>
            <a:r>
              <a:rPr lang="uk-UA" dirty="0"/>
              <a:t>перехід до </a:t>
            </a:r>
            <a:r>
              <a:rPr lang="sq-AL" dirty="0"/>
              <a:t>Azure </a:t>
            </a:r>
            <a:r>
              <a:rPr lang="uk-UA" dirty="0"/>
              <a:t>стає природним. У контексті </a:t>
            </a:r>
            <a:r>
              <a:rPr lang="sq-AL" dirty="0"/>
              <a:t>Big Data </a:t>
            </a:r>
            <a:r>
              <a:rPr lang="uk-UA" dirty="0"/>
              <a:t>важливими є </a:t>
            </a:r>
            <a:r>
              <a:rPr lang="sq-AL" b="1" dirty="0"/>
              <a:t>Azure Data Lake Storage</a:t>
            </a:r>
            <a:r>
              <a:rPr lang="sq-AL" dirty="0"/>
              <a:t>, </a:t>
            </a:r>
            <a:r>
              <a:rPr lang="uk-UA" dirty="0"/>
              <a:t>який дозволяє створювати сховища практично необмеженого розміру, та </a:t>
            </a:r>
            <a:r>
              <a:rPr lang="sq-AL" b="1" dirty="0"/>
              <a:t>Azure Synapse Analytics</a:t>
            </a:r>
            <a:r>
              <a:rPr lang="sq-AL" dirty="0"/>
              <a:t>, </a:t>
            </a:r>
            <a:r>
              <a:rPr lang="uk-UA" dirty="0"/>
              <a:t>що поєднує можливості </a:t>
            </a:r>
            <a:r>
              <a:rPr lang="sq-AL" dirty="0"/>
              <a:t>Data Warehouse </a:t>
            </a:r>
            <a:r>
              <a:rPr lang="uk-UA" dirty="0"/>
              <a:t>та </a:t>
            </a:r>
            <a:r>
              <a:rPr lang="sq-AL" dirty="0"/>
              <a:t>Data Lake. </a:t>
            </a:r>
            <a:r>
              <a:rPr lang="uk-UA" dirty="0"/>
              <a:t>Цікаво, що </a:t>
            </a:r>
            <a:r>
              <a:rPr lang="sq-AL" dirty="0"/>
              <a:t>Microsoft </a:t>
            </a:r>
            <a:r>
              <a:rPr lang="uk-UA" dirty="0"/>
              <a:t>просуває концепцію «аналітики як сервісу», де навіть невеликі компанії можуть будувати складні моделі штучного інтелекту, використовуючи готові сервіси </a:t>
            </a:r>
            <a:r>
              <a:rPr lang="sq-AL" dirty="0"/>
              <a:t>Azure Machine Learning. </a:t>
            </a:r>
            <a:r>
              <a:rPr lang="uk-UA" dirty="0"/>
              <a:t>Наприклад, фармацевтичні компанії застосовують </a:t>
            </a:r>
            <a:r>
              <a:rPr lang="sq-AL" dirty="0"/>
              <a:t>Azure </a:t>
            </a:r>
            <a:r>
              <a:rPr lang="uk-UA" dirty="0"/>
              <a:t>для аналізу даних клінічних досліджень, поєднуючи структуровані бази та неструктуровані медичні записи.</a:t>
            </a:r>
          </a:p>
          <a:p>
            <a:r>
              <a:rPr lang="uk-UA" dirty="0"/>
              <a:t>Ще одним прикладом може бути виробниче підприємство, яке використовує </a:t>
            </a:r>
            <a:r>
              <a:rPr lang="sq-AL" dirty="0"/>
              <a:t>IoT-</a:t>
            </a:r>
            <a:r>
              <a:rPr lang="uk-UA" dirty="0"/>
              <a:t>датчики для моніторингу обладнання. Дані з датчиків збираються в </a:t>
            </a:r>
            <a:r>
              <a:rPr lang="sq-AL" dirty="0"/>
              <a:t>Azure Data Lake, </a:t>
            </a:r>
            <a:r>
              <a:rPr lang="uk-UA" dirty="0"/>
              <a:t>після чого аналізуються за допомогою </a:t>
            </a:r>
            <a:r>
              <a:rPr lang="sq-AL" dirty="0"/>
              <a:t>Synapse Analytics. </a:t>
            </a:r>
            <a:r>
              <a:rPr lang="uk-UA" dirty="0"/>
              <a:t>Це дає змогу прогнозувати поломки, зменшувати простої та оптимізувати витрати на ремонт.</a:t>
            </a:r>
          </a:p>
        </p:txBody>
      </p:sp>
      <p:sp>
        <p:nvSpPr>
          <p:cNvPr id="4" name="Місце для номера слайда 3">
            <a:extLst>
              <a:ext uri="{FF2B5EF4-FFF2-40B4-BE49-F238E27FC236}">
                <a16:creationId xmlns:a16="http://schemas.microsoft.com/office/drawing/2014/main" id="{C45AF133-4046-77FF-7B59-E968746942AD}"/>
              </a:ext>
            </a:extLst>
          </p:cNvPr>
          <p:cNvSpPr>
            <a:spLocks noGrp="1"/>
          </p:cNvSpPr>
          <p:nvPr>
            <p:ph type="sldNum" sz="quarter" idx="5"/>
          </p:nvPr>
        </p:nvSpPr>
        <p:spPr/>
        <p:txBody>
          <a:bodyPr/>
          <a:lstStyle/>
          <a:p>
            <a:fld id="{F6E5E92A-CF6C-41A6-814A-4DCE079F449B}" type="slidenum">
              <a:rPr lang="uk-UA" smtClean="0"/>
              <a:t>27</a:t>
            </a:fld>
            <a:endParaRPr lang="uk-UA"/>
          </a:p>
        </p:txBody>
      </p:sp>
    </p:spTree>
    <p:extLst>
      <p:ext uri="{BB962C8B-B14F-4D97-AF65-F5344CB8AC3E}">
        <p14:creationId xmlns:p14="http://schemas.microsoft.com/office/powerpoint/2010/main" val="9918511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4BBC60-B68F-F3A8-2905-4475EA9F86CB}"/>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BEDC2580-C744-0CDA-5072-7C6A1319AEA5}"/>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B3F37694-41C9-9D8A-D242-2BA6F7E27B8D}"/>
              </a:ext>
            </a:extLst>
          </p:cNvPr>
          <p:cNvSpPr>
            <a:spLocks noGrp="1"/>
          </p:cNvSpPr>
          <p:nvPr>
            <p:ph type="body" idx="1"/>
          </p:nvPr>
        </p:nvSpPr>
        <p:spPr/>
        <p:txBody>
          <a:bodyPr/>
          <a:lstStyle/>
          <a:p>
            <a:r>
              <a:rPr lang="uk-UA" b="1" dirty="0"/>
              <a:t>Порівняння та застосування</a:t>
            </a:r>
          </a:p>
          <a:p>
            <a:r>
              <a:rPr lang="uk-UA" dirty="0"/>
              <a:t>Важливо, що всі три провайдери змагаються не лише у функціональності, а й у моделі ціноутворення. Класична логіка «плати за використане» означає, що компанія не витрачає гроші на </a:t>
            </a:r>
            <a:r>
              <a:rPr lang="uk-UA" dirty="0" err="1"/>
              <a:t>простоюючу</a:t>
            </a:r>
            <a:r>
              <a:rPr lang="uk-UA" dirty="0"/>
              <a:t> інфраструктуру. Наприклад, якщо маркетингова команда запускає кампанію і очікує великий наплив користувачів, вона може за кілька хвилин збільшити обчислювальні ресурси, а після завершення знову зменшити. Така еластичність кардинально змінила підхід до управління даними: </a:t>
            </a:r>
            <a:r>
              <a:rPr lang="sq-AL" dirty="0"/>
              <a:t>Big Data </a:t>
            </a:r>
            <a:r>
              <a:rPr lang="uk-UA" dirty="0"/>
              <a:t>стала доступною навіть середнім і малим підприємствам.</a:t>
            </a:r>
          </a:p>
          <a:p>
            <a:r>
              <a:rPr lang="uk-UA" dirty="0"/>
              <a:t>Хмарні сервіси також зняли бар’єри географії. Якщо раніше компанія повинна була будувати дата-центр у конкретній країні, то тепер можна обрати розташування серверів у будь-якому регіоні світу. Це дозволяє одночасно відповідати вимогам локальних законів про захист даних і забезпечувати мінімальні затримки у доступі до інформації для користувачів у різних країнах.</a:t>
            </a:r>
          </a:p>
          <a:p>
            <a:r>
              <a:rPr lang="uk-UA" dirty="0"/>
              <a:t>Отже, </a:t>
            </a:r>
            <a:r>
              <a:rPr lang="sq-AL" dirty="0"/>
              <a:t>AWS, Azure </a:t>
            </a:r>
            <a:r>
              <a:rPr lang="uk-UA" dirty="0"/>
              <a:t>і </a:t>
            </a:r>
            <a:r>
              <a:rPr lang="sq-AL" dirty="0"/>
              <a:t>GCP </a:t>
            </a:r>
            <a:r>
              <a:rPr lang="uk-UA" dirty="0"/>
              <a:t>виконують подібну базову функцію — зберігання та обробку даних, але кожна платформа має власні акценти. </a:t>
            </a:r>
            <a:r>
              <a:rPr lang="sq-AL" dirty="0"/>
              <a:t>AWS </a:t>
            </a:r>
            <a:r>
              <a:rPr lang="uk-UA" dirty="0"/>
              <a:t>пропонує найширший спектр інструментів і вважається «універсальним супермаркетом» хмарних сервісів. </a:t>
            </a:r>
            <a:r>
              <a:rPr lang="sq-AL" dirty="0"/>
              <a:t>Azure </a:t>
            </a:r>
            <a:r>
              <a:rPr lang="uk-UA" dirty="0"/>
              <a:t>робить наголос на корпоративну інтеграцію та зручність для бізнесу, який вже працює з екосистемою </a:t>
            </a:r>
            <a:r>
              <a:rPr lang="sq-AL" dirty="0"/>
              <a:t>Microsoft. GCP </a:t>
            </a:r>
            <a:r>
              <a:rPr lang="uk-UA" dirty="0"/>
              <a:t>націлений на високу продуктивність, аналітику у реальному часі та глибоку інтеграцію зі штучним інтелектом. У результаті компанії часто комбінують сервіси кількох провайдерів, створюючи гібридні рішення.</a:t>
            </a:r>
          </a:p>
        </p:txBody>
      </p:sp>
      <p:sp>
        <p:nvSpPr>
          <p:cNvPr id="4" name="Місце для номера слайда 3">
            <a:extLst>
              <a:ext uri="{FF2B5EF4-FFF2-40B4-BE49-F238E27FC236}">
                <a16:creationId xmlns:a16="http://schemas.microsoft.com/office/drawing/2014/main" id="{7F1D6475-7C11-186B-7BB5-33FFF8CF7EC2}"/>
              </a:ext>
            </a:extLst>
          </p:cNvPr>
          <p:cNvSpPr>
            <a:spLocks noGrp="1"/>
          </p:cNvSpPr>
          <p:nvPr>
            <p:ph type="sldNum" sz="quarter" idx="5"/>
          </p:nvPr>
        </p:nvSpPr>
        <p:spPr/>
        <p:txBody>
          <a:bodyPr/>
          <a:lstStyle/>
          <a:p>
            <a:fld id="{F6E5E92A-CF6C-41A6-814A-4DCE079F449B}" type="slidenum">
              <a:rPr lang="uk-UA" smtClean="0"/>
              <a:t>28</a:t>
            </a:fld>
            <a:endParaRPr lang="uk-UA"/>
          </a:p>
        </p:txBody>
      </p:sp>
    </p:spTree>
    <p:extLst>
      <p:ext uri="{BB962C8B-B14F-4D97-AF65-F5344CB8AC3E}">
        <p14:creationId xmlns:p14="http://schemas.microsoft.com/office/powerpoint/2010/main" val="22493634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B2A5D1-805C-F815-9D86-E5E95F67F4F1}"/>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EE0FF580-1C3C-5D9C-2818-2CFBF2208248}"/>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5ABD8930-ABEB-9984-6DDF-4EBBF6BAB43F}"/>
              </a:ext>
            </a:extLst>
          </p:cNvPr>
          <p:cNvSpPr>
            <a:spLocks noGrp="1"/>
          </p:cNvSpPr>
          <p:nvPr>
            <p:ph type="body" idx="1"/>
          </p:nvPr>
        </p:nvSpPr>
        <p:spPr/>
        <p:txBody>
          <a:bodyPr/>
          <a:lstStyle/>
          <a:p>
            <a:r>
              <a:rPr lang="uk-UA" dirty="0"/>
              <a:t>На слайді показано порівняльну таблицю “</a:t>
            </a:r>
            <a:r>
              <a:rPr lang="sq-AL" dirty="0"/>
              <a:t>AWS – GCP – Azure” (</a:t>
            </a:r>
            <a:r>
              <a:rPr lang="uk-UA" dirty="0"/>
              <a:t>Сервіс – Основна функція – Приклад застосування)</a:t>
            </a:r>
          </a:p>
        </p:txBody>
      </p:sp>
      <p:sp>
        <p:nvSpPr>
          <p:cNvPr id="4" name="Місце для номера слайда 3">
            <a:extLst>
              <a:ext uri="{FF2B5EF4-FFF2-40B4-BE49-F238E27FC236}">
                <a16:creationId xmlns:a16="http://schemas.microsoft.com/office/drawing/2014/main" id="{5552C046-C71C-1660-DD8B-A777F6AFD334}"/>
              </a:ext>
            </a:extLst>
          </p:cNvPr>
          <p:cNvSpPr>
            <a:spLocks noGrp="1"/>
          </p:cNvSpPr>
          <p:nvPr>
            <p:ph type="sldNum" sz="quarter" idx="5"/>
          </p:nvPr>
        </p:nvSpPr>
        <p:spPr/>
        <p:txBody>
          <a:bodyPr/>
          <a:lstStyle/>
          <a:p>
            <a:fld id="{F6E5E92A-CF6C-41A6-814A-4DCE079F449B}" type="slidenum">
              <a:rPr lang="uk-UA" smtClean="0"/>
              <a:t>29</a:t>
            </a:fld>
            <a:endParaRPr lang="uk-UA"/>
          </a:p>
        </p:txBody>
      </p:sp>
    </p:spTree>
    <p:extLst>
      <p:ext uri="{BB962C8B-B14F-4D97-AF65-F5344CB8AC3E}">
        <p14:creationId xmlns:p14="http://schemas.microsoft.com/office/powerpoint/2010/main" val="308385456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B1BC34-C421-2742-165C-72CD8F0719C1}"/>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13C6EB4B-35F3-8E9E-823B-1A9B537FFA11}"/>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93501DC9-731A-3C05-AF75-EEFA94F74F93}"/>
              </a:ext>
            </a:extLst>
          </p:cNvPr>
          <p:cNvSpPr>
            <a:spLocks noGrp="1"/>
          </p:cNvSpPr>
          <p:nvPr>
            <p:ph type="body" idx="1"/>
          </p:nvPr>
        </p:nvSpPr>
        <p:spPr/>
        <p:txBody>
          <a:bodyPr/>
          <a:lstStyle/>
          <a:p>
            <a:r>
              <a:rPr lang="uk-UA" dirty="0"/>
              <a:t>Наведемо приклад у стилі метафори «хмарні платформи як ресторани», щоб легше запам’ятати різницю між </a:t>
            </a:r>
            <a:r>
              <a:rPr lang="sq-AL" b="1" dirty="0"/>
              <a:t>AWS, Azure </a:t>
            </a:r>
            <a:r>
              <a:rPr lang="uk-UA" b="1" dirty="0"/>
              <a:t>та </a:t>
            </a:r>
            <a:r>
              <a:rPr lang="sq-AL" b="1" dirty="0"/>
              <a:t>GCP</a:t>
            </a:r>
            <a:r>
              <a:rPr lang="uk-UA" b="1" dirty="0"/>
              <a:t>.</a:t>
            </a:r>
          </a:p>
          <a:p>
            <a:r>
              <a:rPr lang="uk-UA" b="1" dirty="0"/>
              <a:t>🍽 Хмарні сервіси </a:t>
            </a:r>
            <a:r>
              <a:rPr lang="sq-AL" b="1" dirty="0"/>
              <a:t>Big Data </a:t>
            </a:r>
            <a:r>
              <a:rPr lang="uk-UA" b="1" dirty="0"/>
              <a:t>як ресторани</a:t>
            </a:r>
          </a:p>
          <a:p>
            <a:r>
              <a:rPr lang="sq-AL" b="1" dirty="0"/>
              <a:t>AWS — “</a:t>
            </a:r>
            <a:r>
              <a:rPr lang="uk-UA" b="1" dirty="0"/>
              <a:t>Гігантський </a:t>
            </a:r>
            <a:r>
              <a:rPr lang="uk-UA" b="1" dirty="0" err="1"/>
              <a:t>фуд</a:t>
            </a:r>
            <a:r>
              <a:rPr lang="uk-UA" b="1" dirty="0"/>
              <a:t>-корт”</a:t>
            </a:r>
          </a:p>
          <a:p>
            <a:r>
              <a:rPr lang="uk-UA" dirty="0"/>
              <a:t>Уявіть собі найбільший у світі </a:t>
            </a:r>
            <a:r>
              <a:rPr lang="uk-UA" dirty="0" err="1"/>
              <a:t>фуд</a:t>
            </a:r>
            <a:r>
              <a:rPr lang="uk-UA" dirty="0"/>
              <a:t>-корт із сотнями </a:t>
            </a:r>
            <a:r>
              <a:rPr lang="uk-UA" dirty="0" err="1"/>
              <a:t>кухонь</a:t>
            </a:r>
            <a:r>
              <a:rPr lang="uk-UA" dirty="0"/>
              <a:t>. Тут можна знайти </a:t>
            </a:r>
            <a:r>
              <a:rPr lang="uk-UA" b="1" dirty="0"/>
              <a:t>будь-яку страву</a:t>
            </a:r>
            <a:r>
              <a:rPr lang="uk-UA" dirty="0"/>
              <a:t>: від </a:t>
            </a:r>
            <a:r>
              <a:rPr lang="uk-UA" dirty="0" err="1"/>
              <a:t>бургерів</a:t>
            </a:r>
            <a:r>
              <a:rPr lang="uk-UA" dirty="0"/>
              <a:t> до екзотичних суші.</a:t>
            </a:r>
          </a:p>
          <a:p>
            <a:r>
              <a:rPr lang="uk-UA" dirty="0"/>
              <a:t>Меню дуже велике, іноді навіть складно обрати.</a:t>
            </a:r>
          </a:p>
          <a:p>
            <a:r>
              <a:rPr lang="uk-UA" dirty="0"/>
              <a:t>Якщо ти знаєш, що шукаєш — ти точно знайдеш усе, що потрібно.</a:t>
            </a:r>
          </a:p>
          <a:p>
            <a:r>
              <a:rPr lang="uk-UA" dirty="0"/>
              <a:t>Ресторан давно працює, має найбільше клієнтів і перевірену якість.</a:t>
            </a:r>
            <a:br>
              <a:rPr lang="uk-UA" dirty="0"/>
            </a:br>
            <a:r>
              <a:rPr lang="uk-UA" b="1" dirty="0"/>
              <a:t>→ Це </a:t>
            </a:r>
            <a:r>
              <a:rPr lang="sq-AL" b="1" dirty="0"/>
              <a:t>AWS: </a:t>
            </a:r>
            <a:r>
              <a:rPr lang="uk-UA" b="1" dirty="0"/>
              <a:t>найбільший вибір сервісів, величезний досвід, гнучкість, але іноді важче розібратись новачку.</a:t>
            </a:r>
            <a:endParaRPr lang="uk-UA" dirty="0"/>
          </a:p>
          <a:p>
            <a:endParaRPr lang="uk-UA" dirty="0"/>
          </a:p>
          <a:p>
            <a:r>
              <a:rPr lang="sq-AL" b="1" dirty="0"/>
              <a:t>GCP — “</a:t>
            </a:r>
            <a:r>
              <a:rPr lang="uk-UA" b="1" dirty="0"/>
              <a:t>Інноваційний </a:t>
            </a:r>
            <a:r>
              <a:rPr lang="uk-UA" b="1" dirty="0" err="1"/>
              <a:t>фуд-лаб</a:t>
            </a:r>
            <a:r>
              <a:rPr lang="uk-UA" b="1" dirty="0"/>
              <a:t> </a:t>
            </a:r>
            <a:r>
              <a:rPr lang="sq-AL" b="1" dirty="0"/>
              <a:t>Google”</a:t>
            </a:r>
          </a:p>
          <a:p>
            <a:r>
              <a:rPr lang="uk-UA" dirty="0"/>
              <a:t>Це не звичайний ресторан, а </a:t>
            </a:r>
            <a:r>
              <a:rPr lang="uk-UA" b="1" dirty="0"/>
              <a:t>кухонна лабораторія майбутнього</a:t>
            </a:r>
            <a:r>
              <a:rPr lang="uk-UA" dirty="0"/>
              <a:t>. Тут готують за найновішими технологіями.</a:t>
            </a:r>
          </a:p>
          <a:p>
            <a:r>
              <a:rPr lang="uk-UA" dirty="0"/>
              <a:t>Шефи експериментують з </a:t>
            </a:r>
            <a:r>
              <a:rPr lang="sq-AL" dirty="0"/>
              <a:t>AI, big data-</a:t>
            </a:r>
            <a:r>
              <a:rPr lang="uk-UA" dirty="0"/>
              <a:t>аналітикою, нестандартними рецептами.</a:t>
            </a:r>
          </a:p>
          <a:p>
            <a:r>
              <a:rPr lang="uk-UA" dirty="0"/>
              <a:t>Меню може бути менше, ніж у </a:t>
            </a:r>
            <a:r>
              <a:rPr lang="sq-AL" dirty="0"/>
              <a:t>AWS, </a:t>
            </a:r>
            <a:r>
              <a:rPr lang="uk-UA" dirty="0"/>
              <a:t>але страви часто унікальні й ефективні.</a:t>
            </a:r>
          </a:p>
          <a:p>
            <a:r>
              <a:rPr lang="uk-UA" dirty="0"/>
              <a:t>Ідеальне місце для тих, хто хоче </a:t>
            </a:r>
            <a:r>
              <a:rPr lang="uk-UA" b="1" dirty="0"/>
              <a:t>оптимізації, машинного навчання та обробки великих даних</a:t>
            </a:r>
            <a:r>
              <a:rPr lang="uk-UA" dirty="0"/>
              <a:t>.</a:t>
            </a:r>
            <a:br>
              <a:rPr lang="uk-UA" dirty="0"/>
            </a:br>
            <a:r>
              <a:rPr lang="uk-UA" b="1" dirty="0"/>
              <a:t>→ Це </a:t>
            </a:r>
            <a:r>
              <a:rPr lang="sq-AL" b="1" dirty="0"/>
              <a:t>GCP: </a:t>
            </a:r>
            <a:r>
              <a:rPr lang="uk-UA" b="1" dirty="0"/>
              <a:t>менш масштабний вибір, але сильний у </a:t>
            </a:r>
            <a:r>
              <a:rPr lang="sq-AL" b="1" dirty="0"/>
              <a:t>big data, AI, machine learning.</a:t>
            </a:r>
            <a:endParaRPr lang="sq-AL" dirty="0"/>
          </a:p>
          <a:p>
            <a:endParaRPr lang="sq-AL" dirty="0"/>
          </a:p>
          <a:p>
            <a:r>
              <a:rPr lang="sq-AL" b="1" dirty="0"/>
              <a:t>Azure — “</a:t>
            </a:r>
            <a:r>
              <a:rPr lang="uk-UA" b="1" dirty="0"/>
              <a:t>Ресторан від готелю </a:t>
            </a:r>
            <a:r>
              <a:rPr lang="sq-AL" b="1" dirty="0"/>
              <a:t>Microsoft”</a:t>
            </a:r>
          </a:p>
          <a:p>
            <a:r>
              <a:rPr lang="uk-UA" dirty="0"/>
              <a:t>Уявіть ресторан, який належить відомому готелю. Якщо ви вже живете в цьому готелі, то користуватись рестораном дуже зручно.</a:t>
            </a:r>
          </a:p>
          <a:p>
            <a:r>
              <a:rPr lang="uk-UA" dirty="0"/>
              <a:t>Відвідувачам із “</a:t>
            </a:r>
            <a:r>
              <a:rPr lang="uk-UA" dirty="0" err="1"/>
              <a:t>гостиниці</a:t>
            </a:r>
            <a:r>
              <a:rPr lang="uk-UA" dirty="0"/>
              <a:t> </a:t>
            </a:r>
            <a:r>
              <a:rPr lang="sq-AL" dirty="0"/>
              <a:t>Microsoft” (</a:t>
            </a:r>
            <a:r>
              <a:rPr lang="uk-UA" dirty="0"/>
              <a:t>користувачам </a:t>
            </a:r>
            <a:r>
              <a:rPr lang="sq-AL" dirty="0"/>
              <a:t>Windows, Office, Active Directory) </a:t>
            </a:r>
            <a:r>
              <a:rPr lang="uk-UA" dirty="0"/>
              <a:t>усе вже інтегровано.</a:t>
            </a:r>
          </a:p>
          <a:p>
            <a:r>
              <a:rPr lang="uk-UA" dirty="0"/>
              <a:t>Меню добре організоване й знайоме багатьом.</a:t>
            </a:r>
          </a:p>
          <a:p>
            <a:r>
              <a:rPr lang="uk-UA" dirty="0"/>
              <a:t>Для бізнес-обідів та </a:t>
            </a:r>
            <a:r>
              <a:rPr lang="uk-UA" dirty="0" err="1"/>
              <a:t>корпоративів</a:t>
            </a:r>
            <a:r>
              <a:rPr lang="uk-UA" dirty="0"/>
              <a:t> — ідеальний варіант.</a:t>
            </a:r>
            <a:br>
              <a:rPr lang="uk-UA" dirty="0"/>
            </a:br>
            <a:r>
              <a:rPr lang="uk-UA" b="1" dirty="0"/>
              <a:t>→ Це </a:t>
            </a:r>
            <a:r>
              <a:rPr lang="sq-AL" b="1" dirty="0"/>
              <a:t>Azure: </a:t>
            </a:r>
            <a:r>
              <a:rPr lang="uk-UA" b="1" dirty="0"/>
              <a:t>сильна інтеграція з продуктами </a:t>
            </a:r>
            <a:r>
              <a:rPr lang="sq-AL" b="1" dirty="0"/>
              <a:t>Microsoft, </a:t>
            </a:r>
            <a:r>
              <a:rPr lang="uk-UA" b="1" dirty="0"/>
              <a:t>зручний вибір для компаній, які вже працюють у </a:t>
            </a:r>
            <a:r>
              <a:rPr lang="sq-AL" b="1" dirty="0"/>
              <a:t>Windows-</a:t>
            </a:r>
            <a:r>
              <a:rPr lang="uk-UA" b="1" dirty="0"/>
              <a:t>середовищі.</a:t>
            </a:r>
            <a:endParaRPr lang="uk-UA" dirty="0"/>
          </a:p>
        </p:txBody>
      </p:sp>
      <p:sp>
        <p:nvSpPr>
          <p:cNvPr id="4" name="Місце для номера слайда 3">
            <a:extLst>
              <a:ext uri="{FF2B5EF4-FFF2-40B4-BE49-F238E27FC236}">
                <a16:creationId xmlns:a16="http://schemas.microsoft.com/office/drawing/2014/main" id="{63980DF4-9551-822F-F8DF-2DFAEF6CE1CE}"/>
              </a:ext>
            </a:extLst>
          </p:cNvPr>
          <p:cNvSpPr>
            <a:spLocks noGrp="1"/>
          </p:cNvSpPr>
          <p:nvPr>
            <p:ph type="sldNum" sz="quarter" idx="5"/>
          </p:nvPr>
        </p:nvSpPr>
        <p:spPr/>
        <p:txBody>
          <a:bodyPr/>
          <a:lstStyle/>
          <a:p>
            <a:fld id="{F6E5E92A-CF6C-41A6-814A-4DCE079F449B}" type="slidenum">
              <a:rPr lang="uk-UA" smtClean="0"/>
              <a:t>30</a:t>
            </a:fld>
            <a:endParaRPr lang="uk-UA"/>
          </a:p>
        </p:txBody>
      </p:sp>
    </p:spTree>
    <p:extLst>
      <p:ext uri="{BB962C8B-B14F-4D97-AF65-F5344CB8AC3E}">
        <p14:creationId xmlns:p14="http://schemas.microsoft.com/office/powerpoint/2010/main" val="27557012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B868EA-BE26-F8F2-A24D-8A826B98C2BC}"/>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33BE6866-E79C-0F6D-834E-E3B58E746C31}"/>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BDE6C4EF-97BE-0219-E85D-89D07FC98601}"/>
              </a:ext>
            </a:extLst>
          </p:cNvPr>
          <p:cNvSpPr>
            <a:spLocks noGrp="1"/>
          </p:cNvSpPr>
          <p:nvPr>
            <p:ph type="body" idx="1"/>
          </p:nvPr>
        </p:nvSpPr>
        <p:spPr/>
        <p:txBody>
          <a:bodyPr/>
          <a:lstStyle/>
          <a:p>
            <a:r>
              <a:rPr lang="uk-UA" dirty="0"/>
              <a:t>Таким чином, головна різниця між традиційними базами даних і </a:t>
            </a:r>
            <a:r>
              <a:rPr lang="sq-AL" dirty="0"/>
              <a:t>Big Data </a:t>
            </a:r>
            <a:r>
              <a:rPr lang="uk-UA" dirty="0"/>
              <a:t>полягає не лише в масштабі, а й у філософії роботи з інформацією. Традиційні бази даних підходять для добре структурованих завдань із жорсткими вимогами до цілісності даних, тоді як </a:t>
            </a:r>
            <a:r>
              <a:rPr lang="sq-AL" dirty="0"/>
              <a:t>Big Data </a:t>
            </a:r>
            <a:r>
              <a:rPr lang="uk-UA" dirty="0"/>
              <a:t>орієнтована на різноманітність, швидкість і масштабованість. У сучасному бізнесі ці дві технології часто доповнюють одна одну: класичні БД забезпечують стабільність і </a:t>
            </a:r>
            <a:r>
              <a:rPr lang="uk-UA" dirty="0" err="1"/>
              <a:t>транзакційність</a:t>
            </a:r>
            <a:r>
              <a:rPr lang="uk-UA" dirty="0"/>
              <a:t>, а </a:t>
            </a:r>
            <a:r>
              <a:rPr lang="sq-AL" dirty="0"/>
              <a:t>Big Data-</a:t>
            </a:r>
            <a:r>
              <a:rPr lang="uk-UA" dirty="0"/>
              <a:t>системи — гнучкість та можливість аналізувати дані в обсягах, які раніше здавалися неможливими.</a:t>
            </a:r>
          </a:p>
        </p:txBody>
      </p:sp>
      <p:sp>
        <p:nvSpPr>
          <p:cNvPr id="4" name="Місце для номера слайда 3">
            <a:extLst>
              <a:ext uri="{FF2B5EF4-FFF2-40B4-BE49-F238E27FC236}">
                <a16:creationId xmlns:a16="http://schemas.microsoft.com/office/drawing/2014/main" id="{50DDB135-B92B-FCC9-B23B-D61574BFAE38}"/>
              </a:ext>
            </a:extLst>
          </p:cNvPr>
          <p:cNvSpPr>
            <a:spLocks noGrp="1"/>
          </p:cNvSpPr>
          <p:nvPr>
            <p:ph type="sldNum" sz="quarter" idx="5"/>
          </p:nvPr>
        </p:nvSpPr>
        <p:spPr/>
        <p:txBody>
          <a:bodyPr/>
          <a:lstStyle/>
          <a:p>
            <a:fld id="{BF4AB966-BD87-492E-A3C3-2AFA4145891B}" type="slidenum">
              <a:rPr lang="uk-UA" smtClean="0"/>
              <a:t>4</a:t>
            </a:fld>
            <a:endParaRPr lang="uk-UA"/>
          </a:p>
        </p:txBody>
      </p:sp>
    </p:spTree>
    <p:extLst>
      <p:ext uri="{BB962C8B-B14F-4D97-AF65-F5344CB8AC3E}">
        <p14:creationId xmlns:p14="http://schemas.microsoft.com/office/powerpoint/2010/main" val="20268122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0AA4B3-0FC7-AE2B-0874-F69F37774403}"/>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CA0D70DE-B8BB-3135-B05F-4CC240C5A5D8}"/>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2D524E36-AED7-2C12-611B-F050BA5624EB}"/>
              </a:ext>
            </a:extLst>
          </p:cNvPr>
          <p:cNvSpPr>
            <a:spLocks noGrp="1"/>
          </p:cNvSpPr>
          <p:nvPr>
            <p:ph type="body" idx="1"/>
          </p:nvPr>
        </p:nvSpPr>
        <p:spPr/>
        <p:txBody>
          <a:bodyPr/>
          <a:lstStyle/>
          <a:p>
            <a:r>
              <a:rPr lang="uk-UA" dirty="0"/>
              <a:t>Тут представлена схематична таблиця різниці між </a:t>
            </a:r>
            <a:r>
              <a:rPr lang="sq-AL" b="1" dirty="0"/>
              <a:t>AWS, Azure </a:t>
            </a:r>
            <a:r>
              <a:rPr lang="uk-UA" b="1" dirty="0"/>
              <a:t>і </a:t>
            </a:r>
            <a:r>
              <a:rPr lang="sq-AL" b="1" dirty="0"/>
              <a:t>GCP</a:t>
            </a:r>
            <a:r>
              <a:rPr lang="sq-AL" dirty="0"/>
              <a:t> </a:t>
            </a:r>
            <a:r>
              <a:rPr lang="uk-UA" dirty="0"/>
              <a:t>через метафору ресторанів</a:t>
            </a:r>
          </a:p>
          <a:p>
            <a:r>
              <a:rPr lang="uk-UA" b="1" dirty="0"/>
              <a:t>🔑 Узагальнення:</a:t>
            </a:r>
          </a:p>
          <a:p>
            <a:r>
              <a:rPr lang="sq-AL" b="1" dirty="0"/>
              <a:t>AWS = </a:t>
            </a:r>
            <a:r>
              <a:rPr lang="uk-UA" b="1" dirty="0"/>
              <a:t>Найбільший вибір, перевірений досвідом (гігантський </a:t>
            </a:r>
            <a:r>
              <a:rPr lang="uk-UA" b="1" dirty="0" err="1"/>
              <a:t>фуд</a:t>
            </a:r>
            <a:r>
              <a:rPr lang="uk-UA" b="1" dirty="0"/>
              <a:t>-корт).</a:t>
            </a:r>
            <a:endParaRPr lang="uk-UA" dirty="0"/>
          </a:p>
          <a:p>
            <a:r>
              <a:rPr lang="sq-AL" b="1" dirty="0"/>
              <a:t>GCP = </a:t>
            </a:r>
            <a:r>
              <a:rPr lang="uk-UA" b="1" dirty="0"/>
              <a:t>Інновації й </a:t>
            </a:r>
            <a:r>
              <a:rPr lang="sq-AL" b="1" dirty="0"/>
              <a:t>AI (</a:t>
            </a:r>
            <a:r>
              <a:rPr lang="uk-UA" b="1" dirty="0"/>
              <a:t>кухонна лабораторія </a:t>
            </a:r>
            <a:r>
              <a:rPr lang="sq-AL" b="1" dirty="0"/>
              <a:t>Google).</a:t>
            </a:r>
            <a:endParaRPr lang="uk-UA" b="1" dirty="0"/>
          </a:p>
          <a:p>
            <a:pPr marL="0" marR="0" lvl="0" indent="0" algn="l" defTabSz="914400" rtl="0" eaLnBrk="1" fontAlgn="auto" latinLnBrk="0" hangingPunct="1">
              <a:lnSpc>
                <a:spcPct val="100000"/>
              </a:lnSpc>
              <a:spcBef>
                <a:spcPts val="0"/>
              </a:spcBef>
              <a:spcAft>
                <a:spcPts val="0"/>
              </a:spcAft>
              <a:buClrTx/>
              <a:buSzTx/>
              <a:buFontTx/>
              <a:buNone/>
              <a:tabLst/>
              <a:defRPr/>
            </a:pPr>
            <a:r>
              <a:rPr lang="sq-AL" b="1" dirty="0"/>
              <a:t>Azure = </a:t>
            </a:r>
            <a:r>
              <a:rPr lang="uk-UA" b="1" dirty="0"/>
              <a:t>Зручно інтегрований для корпоративних клієнтів (ресторан при готелі </a:t>
            </a:r>
            <a:r>
              <a:rPr lang="sq-AL" b="1" dirty="0"/>
              <a:t>Microsoft).</a:t>
            </a:r>
            <a:endParaRPr lang="sq-AL" dirty="0"/>
          </a:p>
          <a:p>
            <a:endParaRPr lang="uk-UA" dirty="0"/>
          </a:p>
        </p:txBody>
      </p:sp>
      <p:sp>
        <p:nvSpPr>
          <p:cNvPr id="4" name="Місце для номера слайда 3">
            <a:extLst>
              <a:ext uri="{FF2B5EF4-FFF2-40B4-BE49-F238E27FC236}">
                <a16:creationId xmlns:a16="http://schemas.microsoft.com/office/drawing/2014/main" id="{B86A23A0-E2FA-F65F-5871-3AD7031CA820}"/>
              </a:ext>
            </a:extLst>
          </p:cNvPr>
          <p:cNvSpPr>
            <a:spLocks noGrp="1"/>
          </p:cNvSpPr>
          <p:nvPr>
            <p:ph type="sldNum" sz="quarter" idx="5"/>
          </p:nvPr>
        </p:nvSpPr>
        <p:spPr/>
        <p:txBody>
          <a:bodyPr/>
          <a:lstStyle/>
          <a:p>
            <a:fld id="{F6E5E92A-CF6C-41A6-814A-4DCE079F449B}" type="slidenum">
              <a:rPr lang="uk-UA" smtClean="0"/>
              <a:t>31</a:t>
            </a:fld>
            <a:endParaRPr lang="uk-UA"/>
          </a:p>
        </p:txBody>
      </p:sp>
    </p:spTree>
    <p:extLst>
      <p:ext uri="{BB962C8B-B14F-4D97-AF65-F5344CB8AC3E}">
        <p14:creationId xmlns:p14="http://schemas.microsoft.com/office/powerpoint/2010/main" val="208105153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FB3B89-DA01-227D-78C7-A43AA4880AD1}"/>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D2672E6D-229E-0467-4C4C-36166F7F145E}"/>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A8CF7E4B-311D-D119-660B-6AAE296006D5}"/>
              </a:ext>
            </a:extLst>
          </p:cNvPr>
          <p:cNvSpPr>
            <a:spLocks noGrp="1"/>
          </p:cNvSpPr>
          <p:nvPr>
            <p:ph type="body" idx="1"/>
          </p:nvPr>
        </p:nvSpPr>
        <p:spPr/>
        <p:txBody>
          <a:bodyPr/>
          <a:lstStyle/>
          <a:p>
            <a:r>
              <a:rPr lang="uk-UA" dirty="0"/>
              <a:t>У світі управління даними існують два підходи до їх використання – </a:t>
            </a:r>
            <a:r>
              <a:rPr lang="sq-AL" b="1" dirty="0"/>
              <a:t>OLTP (Online Transaction Processing)</a:t>
            </a:r>
            <a:r>
              <a:rPr lang="sq-AL" dirty="0"/>
              <a:t> </a:t>
            </a:r>
            <a:r>
              <a:rPr lang="uk-UA" dirty="0"/>
              <a:t>та </a:t>
            </a:r>
            <a:r>
              <a:rPr lang="sq-AL" b="1" dirty="0"/>
              <a:t>OLAP (Online Analytical Processing)</a:t>
            </a:r>
            <a:r>
              <a:rPr lang="sq-AL" dirty="0"/>
              <a:t>. </a:t>
            </a:r>
            <a:r>
              <a:rPr lang="uk-UA" dirty="0"/>
              <a:t>Вони розвиваються паралельно, але виконують абсолютно різні завдання. Щоб зрозуміти різницю між ними, потрібно уявити, що одні системи орієнтовані на </a:t>
            </a:r>
            <a:r>
              <a:rPr lang="uk-UA" b="1" dirty="0"/>
              <a:t>щоденну роботу бізнесу</a:t>
            </a:r>
            <a:r>
              <a:rPr lang="uk-UA" dirty="0"/>
              <a:t>, а інші – на </a:t>
            </a:r>
            <a:r>
              <a:rPr lang="uk-UA" b="1" dirty="0"/>
              <a:t>аналітику і стратегічне бачення</a:t>
            </a:r>
            <a:r>
              <a:rPr lang="uk-UA" dirty="0"/>
              <a:t>.</a:t>
            </a:r>
          </a:p>
          <a:p>
            <a:r>
              <a:rPr lang="sq-AL" b="1" dirty="0"/>
              <a:t>OLTP-</a:t>
            </a:r>
            <a:r>
              <a:rPr lang="uk-UA" b="1" dirty="0"/>
              <a:t>системи</a:t>
            </a:r>
            <a:r>
              <a:rPr lang="uk-UA" dirty="0"/>
              <a:t> – це серце повсякденних операцій. Вони створені для того, щоб обробляти велику кількість транзакцій у режимі реального часу. Коли клієнт купує товар у магазині, бронює авіаквиток чи робить платіж у банку – все це приклади роботи </a:t>
            </a:r>
            <a:r>
              <a:rPr lang="sq-AL" dirty="0"/>
              <a:t>OLTP. </a:t>
            </a:r>
            <a:r>
              <a:rPr lang="uk-UA" dirty="0"/>
              <a:t>Такі системи повинні забезпечити швидкість, точність і узгодженість даних. Тобто головна мета </a:t>
            </a:r>
            <a:r>
              <a:rPr lang="sq-AL" dirty="0"/>
              <a:t>OLTP – </a:t>
            </a:r>
            <a:r>
              <a:rPr lang="uk-UA" dirty="0"/>
              <a:t>зробити транзакції максимально ефективними та безпечними. Наприклад, в системі інтернет-банкінгу важливо, щоб переказ грошей з картки відбувся за секунду, без помилок і </a:t>
            </a:r>
            <a:r>
              <a:rPr lang="uk-UA" dirty="0" err="1"/>
              <a:t>дублювань</a:t>
            </a:r>
            <a:r>
              <a:rPr lang="uk-UA" dirty="0"/>
              <a:t>.</a:t>
            </a:r>
          </a:p>
          <a:p>
            <a:r>
              <a:rPr lang="sq-AL" b="1" dirty="0"/>
              <a:t>OLAP-</a:t>
            </a:r>
            <a:r>
              <a:rPr lang="uk-UA" b="1" dirty="0"/>
              <a:t>системи</a:t>
            </a:r>
            <a:r>
              <a:rPr lang="uk-UA" dirty="0"/>
              <a:t>, навпаки, не орієнтовані на миттєву роботу з окремими транзакціями. Їхня функція – допомогти бізнесу аналізувати накопичені дані. Замість тисячі дрібних операцій тут головним стає "велика картина". </a:t>
            </a:r>
            <a:r>
              <a:rPr lang="sq-AL" dirty="0"/>
              <a:t>OLAP </a:t>
            </a:r>
            <a:r>
              <a:rPr lang="uk-UA" dirty="0"/>
              <a:t>використовується для того, щоб зрозуміти, які товари купують найчастіше, як змінюється попит протягом року, які регіони приносять найбільший прибуток. Ці системи працюють із великими обсягами історичних даних, дозволяючи будувати складні аналітичні моделі. Наприклад, у роздрібній торгівлі </a:t>
            </a:r>
            <a:r>
              <a:rPr lang="sq-AL" dirty="0"/>
              <a:t>OLAP </a:t>
            </a:r>
            <a:r>
              <a:rPr lang="uk-UA" dirty="0"/>
              <a:t>допомагає виявити тренди споживчої поведінки та прогнозувати попит на свята.</a:t>
            </a:r>
          </a:p>
        </p:txBody>
      </p:sp>
      <p:sp>
        <p:nvSpPr>
          <p:cNvPr id="4" name="Місце для номера слайда 3">
            <a:extLst>
              <a:ext uri="{FF2B5EF4-FFF2-40B4-BE49-F238E27FC236}">
                <a16:creationId xmlns:a16="http://schemas.microsoft.com/office/drawing/2014/main" id="{FB5628EA-A797-B11B-53A8-EB6F60B26E6C}"/>
              </a:ext>
            </a:extLst>
          </p:cNvPr>
          <p:cNvSpPr>
            <a:spLocks noGrp="1"/>
          </p:cNvSpPr>
          <p:nvPr>
            <p:ph type="sldNum" sz="quarter" idx="5"/>
          </p:nvPr>
        </p:nvSpPr>
        <p:spPr/>
        <p:txBody>
          <a:bodyPr/>
          <a:lstStyle/>
          <a:p>
            <a:fld id="{F6E5E92A-CF6C-41A6-814A-4DCE079F449B}" type="slidenum">
              <a:rPr lang="uk-UA" smtClean="0"/>
              <a:t>32</a:t>
            </a:fld>
            <a:endParaRPr lang="uk-UA"/>
          </a:p>
        </p:txBody>
      </p:sp>
    </p:spTree>
    <p:extLst>
      <p:ext uri="{BB962C8B-B14F-4D97-AF65-F5344CB8AC3E}">
        <p14:creationId xmlns:p14="http://schemas.microsoft.com/office/powerpoint/2010/main" val="41010615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32B6B2-EE5C-3C1C-AFBF-281CD9240649}"/>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17263B08-83F1-F8E3-3F9A-CEFF21E45F92}"/>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883954FA-A08F-30D2-3558-861FA0C40500}"/>
              </a:ext>
            </a:extLst>
          </p:cNvPr>
          <p:cNvSpPr>
            <a:spLocks noGrp="1"/>
          </p:cNvSpPr>
          <p:nvPr>
            <p:ph type="body" idx="1"/>
          </p:nvPr>
        </p:nvSpPr>
        <p:spPr/>
        <p:txBody>
          <a:bodyPr/>
          <a:lstStyle/>
          <a:p>
            <a:r>
              <a:rPr lang="uk-UA" dirty="0"/>
              <a:t>Щоб побачити різницю на практиці, можна уявити дві ситуації.</a:t>
            </a:r>
            <a:br>
              <a:rPr lang="uk-UA" dirty="0"/>
            </a:br>
            <a:r>
              <a:rPr lang="uk-UA" dirty="0"/>
              <a:t>У першій – клієнт робить покупку у супермаркеті. Система одразу фіксує ціну, оновлює залишки на складі, проводить оплату – це </a:t>
            </a:r>
            <a:r>
              <a:rPr lang="sq-AL" dirty="0"/>
              <a:t>OLTP.</a:t>
            </a:r>
            <a:br>
              <a:rPr lang="sq-AL" dirty="0"/>
            </a:br>
            <a:r>
              <a:rPr lang="uk-UA" dirty="0"/>
              <a:t>У другій – менеджер компанії хоче зрозуміти, які товари продавалися найкраще за останні пів року, як змінювався попит у різні місяці та чи є сезонність у продажах. Для цього він використовує </a:t>
            </a:r>
            <a:r>
              <a:rPr lang="sq-AL" dirty="0"/>
              <a:t>OLAP-</a:t>
            </a:r>
            <a:r>
              <a:rPr lang="uk-UA" dirty="0"/>
              <a:t>запит, що аналізує дані мільйонів транзакцій.</a:t>
            </a:r>
          </a:p>
          <a:p>
            <a:r>
              <a:rPr lang="uk-UA" dirty="0"/>
              <a:t>Основні відмінності цих підходів можна описати кількома аспектами. По-перше, </a:t>
            </a:r>
            <a:r>
              <a:rPr lang="sq-AL" dirty="0"/>
              <a:t>OLTP </a:t>
            </a:r>
            <a:r>
              <a:rPr lang="uk-UA" dirty="0"/>
              <a:t>працює з </a:t>
            </a:r>
            <a:r>
              <a:rPr lang="uk-UA" b="1" dirty="0"/>
              <a:t>поточними даними</a:t>
            </a:r>
            <a:r>
              <a:rPr lang="uk-UA" dirty="0"/>
              <a:t>, тоді як </a:t>
            </a:r>
            <a:r>
              <a:rPr lang="sq-AL" dirty="0"/>
              <a:t>OLAP </a:t>
            </a:r>
            <a:r>
              <a:rPr lang="uk-UA" dirty="0"/>
              <a:t>аналізує </a:t>
            </a:r>
            <a:r>
              <a:rPr lang="uk-UA" b="1" dirty="0"/>
              <a:t>історичні дані</a:t>
            </a:r>
            <a:r>
              <a:rPr lang="uk-UA" dirty="0"/>
              <a:t>. По-друге, </a:t>
            </a:r>
            <a:r>
              <a:rPr lang="sq-AL" dirty="0"/>
              <a:t>OLTP </a:t>
            </a:r>
            <a:r>
              <a:rPr lang="uk-UA" dirty="0"/>
              <a:t>забезпечує </a:t>
            </a:r>
            <a:r>
              <a:rPr lang="uk-UA" b="1" dirty="0"/>
              <a:t>швидкі транзакції</a:t>
            </a:r>
            <a:r>
              <a:rPr lang="uk-UA" dirty="0"/>
              <a:t>, а </a:t>
            </a:r>
            <a:r>
              <a:rPr lang="sq-AL" dirty="0"/>
              <a:t>OLAP – </a:t>
            </a:r>
            <a:r>
              <a:rPr lang="uk-UA" b="1" dirty="0"/>
              <a:t>складні запити</a:t>
            </a:r>
            <a:r>
              <a:rPr lang="uk-UA" dirty="0"/>
              <a:t> для глибокого аналізу. По-третє, </a:t>
            </a:r>
            <a:r>
              <a:rPr lang="sq-AL" dirty="0"/>
              <a:t>OLTP </a:t>
            </a:r>
            <a:r>
              <a:rPr lang="uk-UA" dirty="0"/>
              <a:t>орієнтоване на </a:t>
            </a:r>
            <a:r>
              <a:rPr lang="uk-UA" b="1" dirty="0"/>
              <a:t>операційні завдання</a:t>
            </a:r>
            <a:r>
              <a:rPr lang="uk-UA" dirty="0"/>
              <a:t>, а </a:t>
            </a:r>
            <a:r>
              <a:rPr lang="sq-AL" dirty="0"/>
              <a:t>OLAP – </a:t>
            </a:r>
            <a:r>
              <a:rPr lang="uk-UA" dirty="0"/>
              <a:t>на </a:t>
            </a:r>
            <a:r>
              <a:rPr lang="uk-UA" b="1" dirty="0"/>
              <a:t>стратегічні рішення</a:t>
            </a:r>
            <a:r>
              <a:rPr lang="uk-UA" dirty="0"/>
              <a:t>.</a:t>
            </a:r>
          </a:p>
          <a:p>
            <a:r>
              <a:rPr lang="uk-UA" dirty="0"/>
              <a:t>У сучасному бізнесі </a:t>
            </a:r>
            <a:r>
              <a:rPr lang="sq-AL" dirty="0"/>
              <a:t>OLTP </a:t>
            </a:r>
            <a:r>
              <a:rPr lang="uk-UA" dirty="0"/>
              <a:t>та </a:t>
            </a:r>
            <a:r>
              <a:rPr lang="sq-AL" dirty="0"/>
              <a:t>OLAP </a:t>
            </a:r>
            <a:r>
              <a:rPr lang="uk-UA" dirty="0"/>
              <a:t>не конкурують, а доповнюють один одного. Наприклад, компанія </a:t>
            </a:r>
            <a:r>
              <a:rPr lang="sq-AL" dirty="0"/>
              <a:t>Amazon </a:t>
            </a:r>
            <a:r>
              <a:rPr lang="uk-UA" dirty="0"/>
              <a:t>використовує </a:t>
            </a:r>
            <a:r>
              <a:rPr lang="sq-AL" dirty="0"/>
              <a:t>OLTP </a:t>
            </a:r>
            <a:r>
              <a:rPr lang="uk-UA" dirty="0"/>
              <a:t>для обробки кожної покупки в реальному часі, а </a:t>
            </a:r>
            <a:r>
              <a:rPr lang="sq-AL" dirty="0"/>
              <a:t>OLAP – </a:t>
            </a:r>
            <a:r>
              <a:rPr lang="uk-UA" dirty="0"/>
              <a:t>для аналізу мільярдів таких покупок з метою персоналізації рекомендацій та оптимізації асортименту. Саме поєднання цих систем дає змогу організаціям працювати ефективно щодня та приймати правильні управлінські рішення у довгостроковій перспективі.</a:t>
            </a:r>
          </a:p>
        </p:txBody>
      </p:sp>
      <p:sp>
        <p:nvSpPr>
          <p:cNvPr id="4" name="Місце для номера слайда 3">
            <a:extLst>
              <a:ext uri="{FF2B5EF4-FFF2-40B4-BE49-F238E27FC236}">
                <a16:creationId xmlns:a16="http://schemas.microsoft.com/office/drawing/2014/main" id="{E42B9944-32EF-3FE2-0070-2FA99FF4FC66}"/>
              </a:ext>
            </a:extLst>
          </p:cNvPr>
          <p:cNvSpPr>
            <a:spLocks noGrp="1"/>
          </p:cNvSpPr>
          <p:nvPr>
            <p:ph type="sldNum" sz="quarter" idx="5"/>
          </p:nvPr>
        </p:nvSpPr>
        <p:spPr/>
        <p:txBody>
          <a:bodyPr/>
          <a:lstStyle/>
          <a:p>
            <a:fld id="{F6E5E92A-CF6C-41A6-814A-4DCE079F449B}" type="slidenum">
              <a:rPr lang="uk-UA" smtClean="0"/>
              <a:t>33</a:t>
            </a:fld>
            <a:endParaRPr lang="uk-UA"/>
          </a:p>
        </p:txBody>
      </p:sp>
    </p:spTree>
    <p:extLst>
      <p:ext uri="{BB962C8B-B14F-4D97-AF65-F5344CB8AC3E}">
        <p14:creationId xmlns:p14="http://schemas.microsoft.com/office/powerpoint/2010/main" val="399414483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E92E1B-B31A-1740-FE5C-1FF13A2ABA19}"/>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104E9CC6-3FBD-D2AF-79B1-D8D5C5485AFA}"/>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31324B34-5400-F197-F16B-5AE89954C6D0}"/>
              </a:ext>
            </a:extLst>
          </p:cNvPr>
          <p:cNvSpPr>
            <a:spLocks noGrp="1"/>
          </p:cNvSpPr>
          <p:nvPr>
            <p:ph type="body" idx="1"/>
          </p:nvPr>
        </p:nvSpPr>
        <p:spPr/>
        <p:txBody>
          <a:bodyPr/>
          <a:lstStyle/>
          <a:p>
            <a:r>
              <a:rPr lang="uk-UA" dirty="0"/>
              <a:t>На слайді показана </a:t>
            </a:r>
            <a:r>
              <a:rPr lang="ru-RU" b="1" dirty="0" err="1"/>
              <a:t>таблиця</a:t>
            </a:r>
            <a:r>
              <a:rPr lang="ru-RU" b="1" dirty="0"/>
              <a:t> "OLTP </a:t>
            </a:r>
            <a:r>
              <a:rPr lang="ru-RU" b="1" dirty="0" err="1"/>
              <a:t>vs</a:t>
            </a:r>
            <a:r>
              <a:rPr lang="ru-RU" b="1" dirty="0"/>
              <a:t> OLAP"</a:t>
            </a:r>
            <a:endParaRPr lang="uk-UA" dirty="0"/>
          </a:p>
        </p:txBody>
      </p:sp>
      <p:sp>
        <p:nvSpPr>
          <p:cNvPr id="4" name="Місце для номера слайда 3">
            <a:extLst>
              <a:ext uri="{FF2B5EF4-FFF2-40B4-BE49-F238E27FC236}">
                <a16:creationId xmlns:a16="http://schemas.microsoft.com/office/drawing/2014/main" id="{A87418C6-2C2F-794F-E8D6-05AE215FA4CD}"/>
              </a:ext>
            </a:extLst>
          </p:cNvPr>
          <p:cNvSpPr>
            <a:spLocks noGrp="1"/>
          </p:cNvSpPr>
          <p:nvPr>
            <p:ph type="sldNum" sz="quarter" idx="5"/>
          </p:nvPr>
        </p:nvSpPr>
        <p:spPr/>
        <p:txBody>
          <a:bodyPr/>
          <a:lstStyle/>
          <a:p>
            <a:fld id="{F6E5E92A-CF6C-41A6-814A-4DCE079F449B}" type="slidenum">
              <a:rPr lang="uk-UA" smtClean="0"/>
              <a:t>34</a:t>
            </a:fld>
            <a:endParaRPr lang="uk-UA"/>
          </a:p>
        </p:txBody>
      </p:sp>
    </p:spTree>
    <p:extLst>
      <p:ext uri="{BB962C8B-B14F-4D97-AF65-F5344CB8AC3E}">
        <p14:creationId xmlns:p14="http://schemas.microsoft.com/office/powerpoint/2010/main" val="139761980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C64D7E-D69A-C4DB-4FEA-CE9464E3363D}"/>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2598C11F-9652-B14A-D254-AF87DCC55CED}"/>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8C0C046E-A637-E5FD-E4BE-D8E0745F56D2}"/>
              </a:ext>
            </a:extLst>
          </p:cNvPr>
          <p:cNvSpPr>
            <a:spLocks noGrp="1"/>
          </p:cNvSpPr>
          <p:nvPr>
            <p:ph type="body" idx="1"/>
          </p:nvPr>
        </p:nvSpPr>
        <p:spPr/>
        <p:txBody>
          <a:bodyPr/>
          <a:lstStyle/>
          <a:p>
            <a:r>
              <a:rPr lang="uk-UA" b="1" dirty="0"/>
              <a:t>Висновки</a:t>
            </a:r>
          </a:p>
          <a:p>
            <a:r>
              <a:rPr lang="sq-AL" b="1" dirty="0"/>
              <a:t>Big Data </a:t>
            </a:r>
            <a:r>
              <a:rPr lang="uk-UA" b="1" dirty="0"/>
              <a:t>трансформувала уявлення про дані та їх обробку.</a:t>
            </a:r>
            <a:br>
              <a:rPr lang="uk-UA" dirty="0"/>
            </a:br>
            <a:r>
              <a:rPr lang="uk-UA" dirty="0"/>
              <a:t>Традиційні реляційні бази даних добре підходять для структурованої та передбачуваної інформації, але вони мають обмеження у масштабуванні й роботі з неструктурованими або </a:t>
            </a:r>
            <a:r>
              <a:rPr lang="uk-UA" dirty="0" err="1"/>
              <a:t>напівструктурованими</a:t>
            </a:r>
            <a:r>
              <a:rPr lang="uk-UA" dirty="0"/>
              <a:t> даними. </a:t>
            </a:r>
            <a:r>
              <a:rPr lang="sq-AL" dirty="0"/>
              <a:t>Big Data-</a:t>
            </a:r>
            <a:r>
              <a:rPr lang="uk-UA" dirty="0"/>
              <a:t>системи були створені для вирішення саме цих проблем, забезпечуючи обробку масивів інформації у терабайтах і </a:t>
            </a:r>
            <a:r>
              <a:rPr lang="uk-UA" dirty="0" err="1"/>
              <a:t>петабайтах</a:t>
            </a:r>
            <a:r>
              <a:rPr lang="uk-UA" dirty="0"/>
              <a:t>.</a:t>
            </a:r>
          </a:p>
          <a:p>
            <a:r>
              <a:rPr lang="sq-AL" b="1" dirty="0"/>
              <a:t>Hadoop </a:t>
            </a:r>
            <a:r>
              <a:rPr lang="uk-UA" b="1" dirty="0"/>
              <a:t>та </a:t>
            </a:r>
            <a:r>
              <a:rPr lang="sq-AL" b="1" dirty="0"/>
              <a:t>Spark </a:t>
            </a:r>
            <a:r>
              <a:rPr lang="uk-UA" b="1" dirty="0"/>
              <a:t>створили нову парадигму розподіленої обробки.</a:t>
            </a:r>
            <a:br>
              <a:rPr lang="uk-UA" dirty="0"/>
            </a:br>
            <a:r>
              <a:rPr lang="sq-AL" dirty="0"/>
              <a:t>Hadoop </a:t>
            </a:r>
            <a:r>
              <a:rPr lang="uk-UA" dirty="0"/>
              <a:t>заклав основу для зберігання великих обсягів даних і їх обробки на багатьох вузлах одночасно, а </a:t>
            </a:r>
            <a:r>
              <a:rPr lang="sq-AL" dirty="0"/>
              <a:t>Spark </a:t>
            </a:r>
            <a:r>
              <a:rPr lang="uk-UA" dirty="0"/>
              <a:t>зробив цей процес швидшим і гнучкішим завдяки роботі в пам’яті. У поєднанні з </a:t>
            </a:r>
            <a:r>
              <a:rPr lang="sq-AL" dirty="0"/>
              <a:t>NoSQL-</a:t>
            </a:r>
            <a:r>
              <a:rPr lang="uk-UA" dirty="0"/>
              <a:t>базами (</a:t>
            </a:r>
            <a:r>
              <a:rPr lang="sq-AL" dirty="0"/>
              <a:t>MongoDB, Cassandra) </a:t>
            </a:r>
            <a:r>
              <a:rPr lang="uk-UA" dirty="0"/>
              <a:t>формується екосистема, здатна працювати з даними будь-якої структури.</a:t>
            </a:r>
          </a:p>
          <a:p>
            <a:r>
              <a:rPr lang="sq-AL" b="1" dirty="0"/>
              <a:t>Data Warehouse </a:t>
            </a:r>
            <a:r>
              <a:rPr lang="uk-UA" b="1" dirty="0"/>
              <a:t>і </a:t>
            </a:r>
            <a:r>
              <a:rPr lang="sq-AL" b="1" dirty="0"/>
              <a:t>Data Lake </a:t>
            </a:r>
            <a:r>
              <a:rPr lang="uk-UA" b="1" dirty="0"/>
              <a:t>вирішують різні завдання.</a:t>
            </a:r>
            <a:br>
              <a:rPr lang="uk-UA" dirty="0"/>
            </a:br>
            <a:r>
              <a:rPr lang="uk-UA" dirty="0"/>
              <a:t>Сховище даних (</a:t>
            </a:r>
            <a:r>
              <a:rPr lang="sq-AL" dirty="0"/>
              <a:t>Data Warehouse) — </a:t>
            </a:r>
            <a:r>
              <a:rPr lang="uk-UA" dirty="0"/>
              <a:t>це впорядкована система для бізнес-звітності й аналітики, де дані підготовлені й структуровані «під полиці супермаркету». </a:t>
            </a:r>
            <a:r>
              <a:rPr lang="sq-AL" dirty="0"/>
              <a:t>Data Lake, </a:t>
            </a:r>
            <a:r>
              <a:rPr lang="uk-UA" dirty="0"/>
              <a:t>навпаки, зберігає дані «як є» — це «великий склад», який дозволяє накопичувати і потім обробляти дані у потрібний момент. Компанії часто поєднують обидва підходи для досягнення максимальної гнучкості.</a:t>
            </a:r>
          </a:p>
          <a:p>
            <a:r>
              <a:rPr lang="uk-UA" b="1" dirty="0"/>
              <a:t>Хмарні платформи стали стандартом роботи з </a:t>
            </a:r>
            <a:r>
              <a:rPr lang="sq-AL" b="1" dirty="0"/>
              <a:t>Big Data.</a:t>
            </a:r>
            <a:br>
              <a:rPr lang="sq-AL" dirty="0"/>
            </a:br>
            <a:r>
              <a:rPr lang="sq-AL" dirty="0"/>
              <a:t>AWS, Azure </a:t>
            </a:r>
            <a:r>
              <a:rPr lang="uk-UA" dirty="0"/>
              <a:t>і </a:t>
            </a:r>
            <a:r>
              <a:rPr lang="sq-AL" dirty="0"/>
              <a:t>GCP </a:t>
            </a:r>
            <a:r>
              <a:rPr lang="uk-UA" dirty="0"/>
              <a:t>пропонують готову інфраструктуру для зберігання й аналізу даних без необхідності купувати власне обладнання. Вони відрізняються акцентами: </a:t>
            </a:r>
            <a:r>
              <a:rPr lang="sq-AL" dirty="0"/>
              <a:t>AWS — </a:t>
            </a:r>
            <a:r>
              <a:rPr lang="uk-UA" dirty="0"/>
              <a:t>найбільший вибір сервісів і масштабованість, </a:t>
            </a:r>
            <a:r>
              <a:rPr lang="sq-AL" dirty="0"/>
              <a:t>Azure — </a:t>
            </a:r>
            <a:r>
              <a:rPr lang="uk-UA" dirty="0"/>
              <a:t>інтеграція з корпоративними продуктами </a:t>
            </a:r>
            <a:r>
              <a:rPr lang="sq-AL" dirty="0"/>
              <a:t>Microsoft, GCP — </a:t>
            </a:r>
            <a:r>
              <a:rPr lang="uk-UA" dirty="0"/>
              <a:t>інновації в </a:t>
            </a:r>
            <a:r>
              <a:rPr lang="sq-AL" dirty="0"/>
              <a:t>AI </a:t>
            </a:r>
            <a:r>
              <a:rPr lang="uk-UA" dirty="0"/>
              <a:t>і машинному навчанні.</a:t>
            </a:r>
          </a:p>
          <a:p>
            <a:r>
              <a:rPr lang="uk-UA" b="1" dirty="0"/>
              <a:t>Практичний висновок для бізнесу.</a:t>
            </a:r>
            <a:br>
              <a:rPr lang="uk-UA" dirty="0"/>
            </a:br>
            <a:r>
              <a:rPr lang="uk-UA" dirty="0"/>
              <a:t>Вибір архітектури та інфраструктури </a:t>
            </a:r>
            <a:r>
              <a:rPr lang="sq-AL" dirty="0"/>
              <a:t>Big Data </a:t>
            </a:r>
            <a:r>
              <a:rPr lang="uk-UA" dirty="0"/>
              <a:t>залежить від потреб компанії:</a:t>
            </a:r>
          </a:p>
          <a:p>
            <a:pPr lvl="1"/>
            <a:r>
              <a:rPr lang="uk-UA" dirty="0"/>
              <a:t>якщо потрібна чітка звітність і контроль якості — підходить </a:t>
            </a:r>
            <a:r>
              <a:rPr lang="sq-AL" dirty="0"/>
              <a:t>Data Warehouse,</a:t>
            </a:r>
          </a:p>
          <a:p>
            <a:pPr lvl="1"/>
            <a:r>
              <a:rPr lang="uk-UA" dirty="0"/>
              <a:t>якщо важливе накопичення та подальше дослідження різних типів даних — </a:t>
            </a:r>
            <a:r>
              <a:rPr lang="sq-AL" dirty="0"/>
              <a:t>Data Lake,</a:t>
            </a:r>
          </a:p>
          <a:p>
            <a:pPr lvl="1"/>
            <a:r>
              <a:rPr lang="uk-UA" dirty="0"/>
              <a:t>якщо стоїть завдання швидкого масштабування без інвестицій у «залізо» — найкращий вибір хмарні сервіси.</a:t>
            </a:r>
          </a:p>
          <a:p>
            <a:endParaRPr lang="uk-UA" dirty="0"/>
          </a:p>
          <a:p>
            <a:r>
              <a:rPr lang="uk-UA" dirty="0"/>
              <a:t>Таким чином, </a:t>
            </a:r>
            <a:r>
              <a:rPr lang="sq-AL" b="1" dirty="0"/>
              <a:t>Big Data — </a:t>
            </a:r>
            <a:r>
              <a:rPr lang="uk-UA" b="1" dirty="0"/>
              <a:t>це не просто інструмент, а ціла екосистема рішень</a:t>
            </a:r>
            <a:r>
              <a:rPr lang="uk-UA" dirty="0"/>
              <a:t>, де архітектура, платформи та методи обробки потрібно поєднувати з урахуванням конкретних завдань бізнесу.</a:t>
            </a:r>
          </a:p>
        </p:txBody>
      </p:sp>
      <p:sp>
        <p:nvSpPr>
          <p:cNvPr id="4" name="Місце для номера слайда 3">
            <a:extLst>
              <a:ext uri="{FF2B5EF4-FFF2-40B4-BE49-F238E27FC236}">
                <a16:creationId xmlns:a16="http://schemas.microsoft.com/office/drawing/2014/main" id="{07EE51AC-0315-4484-C539-10E9803DD831}"/>
              </a:ext>
            </a:extLst>
          </p:cNvPr>
          <p:cNvSpPr>
            <a:spLocks noGrp="1"/>
          </p:cNvSpPr>
          <p:nvPr>
            <p:ph type="sldNum" sz="quarter" idx="5"/>
          </p:nvPr>
        </p:nvSpPr>
        <p:spPr/>
        <p:txBody>
          <a:bodyPr/>
          <a:lstStyle/>
          <a:p>
            <a:fld id="{F6E5E92A-CF6C-41A6-814A-4DCE079F449B}" type="slidenum">
              <a:rPr lang="uk-UA" smtClean="0"/>
              <a:t>35</a:t>
            </a:fld>
            <a:endParaRPr lang="uk-UA"/>
          </a:p>
        </p:txBody>
      </p:sp>
    </p:spTree>
    <p:extLst>
      <p:ext uri="{BB962C8B-B14F-4D97-AF65-F5344CB8AC3E}">
        <p14:creationId xmlns:p14="http://schemas.microsoft.com/office/powerpoint/2010/main" val="29395429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82E76D-AE40-7288-8676-D162CD4C1250}"/>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11A6336A-7412-1477-85B2-57079AA0D552}"/>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6D1368B5-6FEE-BA29-606F-C672B613CB97}"/>
              </a:ext>
            </a:extLst>
          </p:cNvPr>
          <p:cNvSpPr>
            <a:spLocks noGrp="1"/>
          </p:cNvSpPr>
          <p:nvPr>
            <p:ph type="body" idx="1"/>
          </p:nvPr>
        </p:nvSpPr>
        <p:spPr/>
        <p:txBody>
          <a:bodyPr/>
          <a:lstStyle/>
          <a:p>
            <a:r>
              <a:rPr lang="uk-UA" b="0" dirty="0"/>
              <a:t>На цьому слайді за допомогою таблиці представлене </a:t>
            </a:r>
            <a:r>
              <a:rPr lang="uk-UA" dirty="0"/>
              <a:t>порівняння, яке одразу підкреслює ключові відмінності Традиційних баз даних проти </a:t>
            </a:r>
            <a:r>
              <a:rPr lang="sq-AL" dirty="0"/>
              <a:t>Big Data</a:t>
            </a:r>
            <a:endParaRPr lang="uk-UA" b="0" dirty="0"/>
          </a:p>
        </p:txBody>
      </p:sp>
      <p:sp>
        <p:nvSpPr>
          <p:cNvPr id="4" name="Місце для номера слайда 3">
            <a:extLst>
              <a:ext uri="{FF2B5EF4-FFF2-40B4-BE49-F238E27FC236}">
                <a16:creationId xmlns:a16="http://schemas.microsoft.com/office/drawing/2014/main" id="{71513A44-6074-0B60-B6CD-38C2C4265492}"/>
              </a:ext>
            </a:extLst>
          </p:cNvPr>
          <p:cNvSpPr>
            <a:spLocks noGrp="1"/>
          </p:cNvSpPr>
          <p:nvPr>
            <p:ph type="sldNum" sz="quarter" idx="5"/>
          </p:nvPr>
        </p:nvSpPr>
        <p:spPr/>
        <p:txBody>
          <a:bodyPr/>
          <a:lstStyle/>
          <a:p>
            <a:fld id="{BF4AB966-BD87-492E-A3C3-2AFA4145891B}" type="slidenum">
              <a:rPr lang="uk-UA" smtClean="0"/>
              <a:t>5</a:t>
            </a:fld>
            <a:endParaRPr lang="uk-UA"/>
          </a:p>
        </p:txBody>
      </p:sp>
    </p:spTree>
    <p:extLst>
      <p:ext uri="{BB962C8B-B14F-4D97-AF65-F5344CB8AC3E}">
        <p14:creationId xmlns:p14="http://schemas.microsoft.com/office/powerpoint/2010/main" val="3057822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635AC3-B415-B0F7-1742-E2B95AEBFE26}"/>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C56558FA-C7DE-0E92-18AE-682838F4FAE8}"/>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60DFDA49-FCB7-FC27-D5DC-A134F7979B04}"/>
              </a:ext>
            </a:extLst>
          </p:cNvPr>
          <p:cNvSpPr>
            <a:spLocks noGrp="1"/>
          </p:cNvSpPr>
          <p:nvPr>
            <p:ph type="body" idx="1"/>
          </p:nvPr>
        </p:nvSpPr>
        <p:spPr/>
        <p:txBody>
          <a:bodyPr/>
          <a:lstStyle/>
          <a:p>
            <a:r>
              <a:rPr lang="uk-UA" dirty="0"/>
              <a:t>Розвиток </a:t>
            </a:r>
            <a:r>
              <a:rPr lang="sq-AL" dirty="0"/>
              <a:t>Big Data </a:t>
            </a:r>
            <a:r>
              <a:rPr lang="uk-UA" dirty="0"/>
              <a:t>неможливий без спеціальних інструментів і платформ, які дозволяють зберігати та обробляти дані в масштабах, недосяжних для традиційних баз даних. Найбільш значущими рішеннями, що сформували основу сучасної </a:t>
            </a:r>
            <a:r>
              <a:rPr lang="sq-AL" dirty="0"/>
              <a:t>Big Data-</a:t>
            </a:r>
            <a:r>
              <a:rPr lang="uk-UA" dirty="0"/>
              <a:t>екосистеми, є </a:t>
            </a:r>
            <a:r>
              <a:rPr lang="sq-AL" dirty="0"/>
              <a:t>Hadoop, Spark </a:t>
            </a:r>
            <a:r>
              <a:rPr lang="uk-UA" dirty="0"/>
              <a:t>і системи </a:t>
            </a:r>
            <a:r>
              <a:rPr lang="sq-AL" dirty="0"/>
              <a:t>NoSQL, </a:t>
            </a:r>
            <a:r>
              <a:rPr lang="uk-UA" dirty="0"/>
              <a:t>серед яких особливо відомі </a:t>
            </a:r>
            <a:r>
              <a:rPr lang="sq-AL" dirty="0"/>
              <a:t>MongoDB </a:t>
            </a:r>
            <a:r>
              <a:rPr lang="uk-UA" dirty="0"/>
              <a:t>та </a:t>
            </a:r>
            <a:r>
              <a:rPr lang="sq-AL" dirty="0"/>
              <a:t>Cassandra.</a:t>
            </a:r>
          </a:p>
          <a:p>
            <a:r>
              <a:rPr lang="sq-AL" b="1" dirty="0"/>
              <a:t>Hadoop</a:t>
            </a:r>
            <a:r>
              <a:rPr lang="sq-AL" dirty="0"/>
              <a:t> </a:t>
            </a:r>
            <a:r>
              <a:rPr lang="uk-UA" dirty="0"/>
              <a:t>з’явився у 2006 році як проєкт із відкритим кодом, створений для того, щоб впоратися з масивами даних, які не піддавалися обробці традиційними інструментами. Основна ідея </a:t>
            </a:r>
            <a:r>
              <a:rPr lang="sq-AL" dirty="0"/>
              <a:t>Hadoop </a:t>
            </a:r>
            <a:r>
              <a:rPr lang="uk-UA" dirty="0"/>
              <a:t>полягає у використанні розподіленої файлової системи (</a:t>
            </a:r>
            <a:r>
              <a:rPr lang="sq-AL" dirty="0"/>
              <a:t>HDFS), </a:t>
            </a:r>
            <a:r>
              <a:rPr lang="uk-UA" dirty="0"/>
              <a:t>яка дозволяє розміщувати дані на тисячах серверів одночасно. Кожен файл розбивається на блоки й дублюється на різних вузлах, що забезпечує </a:t>
            </a:r>
            <a:r>
              <a:rPr lang="uk-UA" dirty="0" err="1"/>
              <a:t>відмовостійкість</a:t>
            </a:r>
            <a:r>
              <a:rPr lang="uk-UA" dirty="0"/>
              <a:t>. Для обробки даних </a:t>
            </a:r>
            <a:r>
              <a:rPr lang="sq-AL" dirty="0"/>
              <a:t>Hadoop </a:t>
            </a:r>
            <a:r>
              <a:rPr lang="uk-UA" dirty="0"/>
              <a:t>запропонував підхід </a:t>
            </a:r>
            <a:r>
              <a:rPr lang="sq-AL" dirty="0"/>
              <a:t>MapReduce, </a:t>
            </a:r>
            <a:r>
              <a:rPr lang="uk-UA" dirty="0"/>
              <a:t>коли завдання розділяється на дрібні частини, що виконуються паралельно на різних серверах, після чого результати збираються докупи. Наприклад, якщо потрібно підрахувати, скільки разів слово «маркетинг» зустрічається в мільярді документів, </a:t>
            </a:r>
            <a:r>
              <a:rPr lang="sq-AL" dirty="0"/>
              <a:t>Hadoop </a:t>
            </a:r>
            <a:r>
              <a:rPr lang="uk-UA" dirty="0"/>
              <a:t>може розподілити ці документи між сотнями машин, кожна з яких рахує свою частину, а потім об’єднати результати. Цей підхід колись був проривом, оскільки дозволив працювати із терабайтами й </a:t>
            </a:r>
            <a:r>
              <a:rPr lang="uk-UA" dirty="0" err="1"/>
              <a:t>петабайтами</a:t>
            </a:r>
            <a:r>
              <a:rPr lang="uk-UA" dirty="0"/>
              <a:t> інформації.</a:t>
            </a:r>
          </a:p>
        </p:txBody>
      </p:sp>
      <p:sp>
        <p:nvSpPr>
          <p:cNvPr id="4" name="Місце для номера слайда 3">
            <a:extLst>
              <a:ext uri="{FF2B5EF4-FFF2-40B4-BE49-F238E27FC236}">
                <a16:creationId xmlns:a16="http://schemas.microsoft.com/office/drawing/2014/main" id="{B9B00F0D-BAFE-9E8E-C076-C29EFABC6A3D}"/>
              </a:ext>
            </a:extLst>
          </p:cNvPr>
          <p:cNvSpPr>
            <a:spLocks noGrp="1"/>
          </p:cNvSpPr>
          <p:nvPr>
            <p:ph type="sldNum" sz="quarter" idx="5"/>
          </p:nvPr>
        </p:nvSpPr>
        <p:spPr/>
        <p:txBody>
          <a:bodyPr/>
          <a:lstStyle/>
          <a:p>
            <a:fld id="{BF4AB966-BD87-492E-A3C3-2AFA4145891B}" type="slidenum">
              <a:rPr lang="uk-UA" smtClean="0"/>
              <a:t>6</a:t>
            </a:fld>
            <a:endParaRPr lang="uk-UA"/>
          </a:p>
        </p:txBody>
      </p:sp>
    </p:spTree>
    <p:extLst>
      <p:ext uri="{BB962C8B-B14F-4D97-AF65-F5344CB8AC3E}">
        <p14:creationId xmlns:p14="http://schemas.microsoft.com/office/powerpoint/2010/main" val="20693797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A991E6F-6536-4ACE-B8F0-67CC07F85256}"/>
              </a:ext>
            </a:extLst>
          </p:cNvPr>
          <p:cNvSpPr>
            <a:spLocks noGrp="1" noChangeArrowheads="1"/>
          </p:cNvSpPr>
          <p:nvPr>
            <p:ph type="sldNum" sz="quarter" idx="5"/>
          </p:nvPr>
        </p:nvSpPr>
        <p:spPr>
          <a:ln/>
        </p:spPr>
        <p:txBody>
          <a:bodyPr/>
          <a:lstStyle/>
          <a:p>
            <a:fld id="{40BAA86F-9E54-461D-AA20-C5B201B70D0B}" type="slidenum">
              <a:rPr lang="en-US" altLang="uk-UA"/>
              <a:pPr/>
              <a:t>7</a:t>
            </a:fld>
            <a:endParaRPr lang="en-US" altLang="uk-UA"/>
          </a:p>
        </p:txBody>
      </p:sp>
      <p:sp>
        <p:nvSpPr>
          <p:cNvPr id="112642" name="Rectangle 2">
            <a:extLst>
              <a:ext uri="{FF2B5EF4-FFF2-40B4-BE49-F238E27FC236}">
                <a16:creationId xmlns:a16="http://schemas.microsoft.com/office/drawing/2014/main" id="{7085E9EE-725F-4F82-8635-22591D745F94}"/>
              </a:ext>
            </a:extLst>
          </p:cNvPr>
          <p:cNvSpPr>
            <a:spLocks noGrp="1" noRot="1" noChangeAspect="1" noChangeArrowheads="1" noTextEdit="1"/>
          </p:cNvSpPr>
          <p:nvPr>
            <p:ph type="sldImg"/>
          </p:nvPr>
        </p:nvSpPr>
        <p:spPr>
          <a:ln/>
        </p:spPr>
      </p:sp>
      <p:sp>
        <p:nvSpPr>
          <p:cNvPr id="112643" name="Rectangle 3">
            <a:extLst>
              <a:ext uri="{FF2B5EF4-FFF2-40B4-BE49-F238E27FC236}">
                <a16:creationId xmlns:a16="http://schemas.microsoft.com/office/drawing/2014/main" id="{49ADF444-E779-4AE9-842F-E4EFCB3993F9}"/>
              </a:ext>
            </a:extLst>
          </p:cNvPr>
          <p:cNvSpPr>
            <a:spLocks noGrp="1" noChangeArrowheads="1"/>
          </p:cNvSpPr>
          <p:nvPr>
            <p:ph type="body" idx="1"/>
          </p:nvPr>
        </p:nvSpPr>
        <p:spPr/>
        <p:txBody>
          <a:bodyPr/>
          <a:lstStyle/>
          <a:p>
            <a:pPr marL="0" indent="0" algn="just">
              <a:buNone/>
            </a:pPr>
            <a:r>
              <a:rPr lang="uk-UA" sz="1200" dirty="0" err="1"/>
              <a:t>MapReduce</a:t>
            </a:r>
            <a:r>
              <a:rPr lang="uk-UA" sz="1200" dirty="0"/>
              <a:t> — програмна модель, призначена для паралельної обробки великих об’ємів даних за рахунок поділу задачі на незалежні частини. Основна ідея підходу — розділити код на: </a:t>
            </a:r>
          </a:p>
          <a:p>
            <a:pPr algn="just"/>
            <a:r>
              <a:rPr lang="uk-UA" sz="1200" dirty="0"/>
              <a:t>обчислення і обробку даних; </a:t>
            </a:r>
          </a:p>
          <a:p>
            <a:pPr algn="just"/>
            <a:r>
              <a:rPr lang="uk-UA" sz="1200" dirty="0"/>
              <a:t>масштабування, </a:t>
            </a:r>
            <a:r>
              <a:rPr lang="uk-UA" sz="1200" dirty="0" err="1"/>
              <a:t>розпаралелення</a:t>
            </a:r>
            <a:r>
              <a:rPr lang="uk-UA" sz="1200" dirty="0"/>
              <a:t> і обробку відмов. </a:t>
            </a:r>
          </a:p>
          <a:p>
            <a:pPr marL="0" indent="0" algn="just">
              <a:buNone/>
            </a:pPr>
            <a:r>
              <a:rPr lang="uk-UA" sz="1200" dirty="0"/>
              <a:t>Програма </a:t>
            </a:r>
            <a:r>
              <a:rPr lang="de-DE" sz="1200" dirty="0"/>
              <a:t>MapReduce </a:t>
            </a:r>
            <a:r>
              <a:rPr lang="uk-UA" sz="1200" dirty="0"/>
              <a:t>складається із функції </a:t>
            </a:r>
            <a:r>
              <a:rPr lang="de-DE" sz="1200" dirty="0" err="1"/>
              <a:t>map</a:t>
            </a:r>
            <a:r>
              <a:rPr lang="de-DE" sz="1200" dirty="0"/>
              <a:t> </a:t>
            </a:r>
            <a:r>
              <a:rPr lang="uk-UA" sz="1200" dirty="0"/>
              <a:t>та </a:t>
            </a:r>
            <a:r>
              <a:rPr lang="de-DE" sz="1200" dirty="0" err="1"/>
              <a:t>reduce</a:t>
            </a:r>
            <a:r>
              <a:rPr lang="de-DE" sz="1200" dirty="0"/>
              <a:t>. </a:t>
            </a:r>
            <a:r>
              <a:rPr lang="uk-UA" sz="1200" dirty="0"/>
              <a:t>Функція </a:t>
            </a:r>
            <a:r>
              <a:rPr lang="de-DE" sz="1200" dirty="0" err="1"/>
              <a:t>map</a:t>
            </a:r>
            <a:r>
              <a:rPr lang="de-DE" sz="1200" dirty="0"/>
              <a:t> </a:t>
            </a:r>
            <a:r>
              <a:rPr lang="uk-UA" sz="1200" dirty="0"/>
              <a:t>ставить у відповідність списку інший список. При цьому сам список не міняється, а створюється новий (рис. 2). </a:t>
            </a:r>
          </a:p>
          <a:p>
            <a:endParaRPr lang="ru-RU" altLang="uk-UA" dirty="0"/>
          </a:p>
        </p:txBody>
      </p:sp>
    </p:spTree>
    <p:extLst>
      <p:ext uri="{BB962C8B-B14F-4D97-AF65-F5344CB8AC3E}">
        <p14:creationId xmlns:p14="http://schemas.microsoft.com/office/powerpoint/2010/main" val="6540851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A991E6F-6536-4ACE-B8F0-67CC07F85256}"/>
              </a:ext>
            </a:extLst>
          </p:cNvPr>
          <p:cNvSpPr>
            <a:spLocks noGrp="1" noChangeArrowheads="1"/>
          </p:cNvSpPr>
          <p:nvPr>
            <p:ph type="sldNum" sz="quarter" idx="5"/>
          </p:nvPr>
        </p:nvSpPr>
        <p:spPr>
          <a:ln/>
        </p:spPr>
        <p:txBody>
          <a:bodyPr/>
          <a:lstStyle/>
          <a:p>
            <a:fld id="{40BAA86F-9E54-461D-AA20-C5B201B70D0B}" type="slidenum">
              <a:rPr lang="en-US" altLang="uk-UA"/>
              <a:pPr/>
              <a:t>8</a:t>
            </a:fld>
            <a:endParaRPr lang="en-US" altLang="uk-UA"/>
          </a:p>
        </p:txBody>
      </p:sp>
      <p:sp>
        <p:nvSpPr>
          <p:cNvPr id="112642" name="Rectangle 2">
            <a:extLst>
              <a:ext uri="{FF2B5EF4-FFF2-40B4-BE49-F238E27FC236}">
                <a16:creationId xmlns:a16="http://schemas.microsoft.com/office/drawing/2014/main" id="{7085E9EE-725F-4F82-8635-22591D745F94}"/>
              </a:ext>
            </a:extLst>
          </p:cNvPr>
          <p:cNvSpPr>
            <a:spLocks noGrp="1" noRot="1" noChangeAspect="1" noChangeArrowheads="1" noTextEdit="1"/>
          </p:cNvSpPr>
          <p:nvPr>
            <p:ph type="sldImg"/>
          </p:nvPr>
        </p:nvSpPr>
        <p:spPr>
          <a:ln/>
        </p:spPr>
      </p:sp>
      <p:sp>
        <p:nvSpPr>
          <p:cNvPr id="112643" name="Rectangle 3">
            <a:extLst>
              <a:ext uri="{FF2B5EF4-FFF2-40B4-BE49-F238E27FC236}">
                <a16:creationId xmlns:a16="http://schemas.microsoft.com/office/drawing/2014/main" id="{49ADF444-E779-4AE9-842F-E4EFCB3993F9}"/>
              </a:ext>
            </a:extLst>
          </p:cNvPr>
          <p:cNvSpPr>
            <a:spLocks noGrp="1" noChangeArrowheads="1"/>
          </p:cNvSpPr>
          <p:nvPr>
            <p:ph type="body" idx="1"/>
          </p:nvPr>
        </p:nvSpPr>
        <p:spPr/>
        <p:txBody>
          <a:bodyPr/>
          <a:lstStyle/>
          <a:p>
            <a:pPr marL="0" indent="0" algn="just">
              <a:buNone/>
            </a:pPr>
            <a:r>
              <a:rPr lang="uk-UA" sz="1200" dirty="0"/>
              <a:t>Функція </a:t>
            </a:r>
            <a:r>
              <a:rPr lang="uk-UA" sz="1200" dirty="0" err="1"/>
              <a:t>Reduce</a:t>
            </a:r>
            <a:r>
              <a:rPr lang="uk-UA" sz="1200" dirty="0"/>
              <a:t> ставить у відповідність списку одне значення, наприклад, функція додавання (рис. 3). Сам список також не міняється. </a:t>
            </a:r>
          </a:p>
          <a:p>
            <a:pPr marL="0" indent="0" algn="just">
              <a:buNone/>
            </a:pPr>
            <a:endParaRPr lang="uk-UA" sz="1200" dirty="0"/>
          </a:p>
          <a:p>
            <a:pPr marL="0" indent="0" algn="just">
              <a:buNone/>
            </a:pPr>
            <a:endParaRPr lang="uk-UA" sz="1200" dirty="0"/>
          </a:p>
          <a:p>
            <a:pPr marL="0" indent="0" algn="just">
              <a:buNone/>
            </a:pPr>
            <a:endParaRPr lang="uk-UA" sz="1200" dirty="0"/>
          </a:p>
          <a:p>
            <a:pPr marL="0" indent="0" algn="just">
              <a:buNone/>
            </a:pPr>
            <a:r>
              <a:rPr lang="uk-UA" sz="1200" dirty="0"/>
              <a:t>В </a:t>
            </a:r>
            <a:r>
              <a:rPr lang="de-DE" sz="1200" dirty="0"/>
              <a:t>MapReduce </a:t>
            </a:r>
            <a:r>
              <a:rPr lang="uk-UA" sz="1200" dirty="0"/>
              <a:t>до вхідного списку послідовно застосовуються функції </a:t>
            </a:r>
            <a:r>
              <a:rPr lang="de-DE" sz="1200" dirty="0"/>
              <a:t>MapReduce. </a:t>
            </a:r>
            <a:r>
              <a:rPr lang="uk-UA" sz="1200" dirty="0"/>
              <a:t>Списки складаються із пар ключ-значення. Обробка елементів списку з різними ключами функціями </a:t>
            </a:r>
            <a:r>
              <a:rPr lang="de-DE" sz="1200" dirty="0" err="1"/>
              <a:t>Reduce</a:t>
            </a:r>
            <a:r>
              <a:rPr lang="de-DE" sz="1200" dirty="0"/>
              <a:t> </a:t>
            </a:r>
            <a:r>
              <a:rPr lang="uk-UA" sz="1200" dirty="0"/>
              <a:t>виконується окремо. Для кожного ключа генерується окреме результуюче значення. </a:t>
            </a:r>
          </a:p>
          <a:p>
            <a:endParaRPr lang="ru-RU" altLang="uk-UA" dirty="0"/>
          </a:p>
        </p:txBody>
      </p:sp>
    </p:spTree>
    <p:extLst>
      <p:ext uri="{BB962C8B-B14F-4D97-AF65-F5344CB8AC3E}">
        <p14:creationId xmlns:p14="http://schemas.microsoft.com/office/powerpoint/2010/main" val="24433501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A991E6F-6536-4ACE-B8F0-67CC07F85256}"/>
              </a:ext>
            </a:extLst>
          </p:cNvPr>
          <p:cNvSpPr>
            <a:spLocks noGrp="1" noChangeArrowheads="1"/>
          </p:cNvSpPr>
          <p:nvPr>
            <p:ph type="sldNum" sz="quarter" idx="5"/>
          </p:nvPr>
        </p:nvSpPr>
        <p:spPr>
          <a:ln/>
        </p:spPr>
        <p:txBody>
          <a:bodyPr/>
          <a:lstStyle/>
          <a:p>
            <a:fld id="{40BAA86F-9E54-461D-AA20-C5B201B70D0B}" type="slidenum">
              <a:rPr lang="en-US" altLang="uk-UA"/>
              <a:pPr/>
              <a:t>9</a:t>
            </a:fld>
            <a:endParaRPr lang="en-US" altLang="uk-UA"/>
          </a:p>
        </p:txBody>
      </p:sp>
      <p:sp>
        <p:nvSpPr>
          <p:cNvPr id="112642" name="Rectangle 2">
            <a:extLst>
              <a:ext uri="{FF2B5EF4-FFF2-40B4-BE49-F238E27FC236}">
                <a16:creationId xmlns:a16="http://schemas.microsoft.com/office/drawing/2014/main" id="{7085E9EE-725F-4F82-8635-22591D745F94}"/>
              </a:ext>
            </a:extLst>
          </p:cNvPr>
          <p:cNvSpPr>
            <a:spLocks noGrp="1" noRot="1" noChangeAspect="1" noChangeArrowheads="1" noTextEdit="1"/>
          </p:cNvSpPr>
          <p:nvPr>
            <p:ph type="sldImg"/>
          </p:nvPr>
        </p:nvSpPr>
        <p:spPr>
          <a:ln/>
        </p:spPr>
      </p:sp>
      <p:sp>
        <p:nvSpPr>
          <p:cNvPr id="112643" name="Rectangle 3">
            <a:extLst>
              <a:ext uri="{FF2B5EF4-FFF2-40B4-BE49-F238E27FC236}">
                <a16:creationId xmlns:a16="http://schemas.microsoft.com/office/drawing/2014/main" id="{49ADF444-E779-4AE9-842F-E4EFCB3993F9}"/>
              </a:ext>
            </a:extLst>
          </p:cNvPr>
          <p:cNvSpPr>
            <a:spLocks noGrp="1" noChangeArrowheads="1"/>
          </p:cNvSpPr>
          <p:nvPr>
            <p:ph type="body" idx="1"/>
          </p:nvPr>
        </p:nvSpPr>
        <p:spPr/>
        <p:txBody>
          <a:bodyPr/>
          <a:lstStyle/>
          <a:p>
            <a:pPr marL="0" indent="0" algn="just">
              <a:lnSpc>
                <a:spcPct val="120000"/>
              </a:lnSpc>
              <a:spcBef>
                <a:spcPts val="0"/>
              </a:spcBef>
              <a:buNone/>
            </a:pPr>
            <a:r>
              <a:rPr lang="uk-UA" sz="1200" b="0" i="0" u="none" strike="noStrike" baseline="0" dirty="0">
                <a:solidFill>
                  <a:srgbClr val="000000"/>
                </a:solidFill>
                <a:latin typeface="Bookman Old Style" panose="02050604050505020204" pitchFamily="18" charset="0"/>
              </a:rPr>
              <a:t>Потік даних в </a:t>
            </a:r>
            <a:r>
              <a:rPr lang="uk-UA" sz="1200" b="0" i="0" u="none" strike="noStrike" baseline="0" dirty="0" err="1">
                <a:solidFill>
                  <a:srgbClr val="000000"/>
                </a:solidFill>
                <a:latin typeface="Bookman Old Style" panose="02050604050505020204" pitchFamily="18" charset="0"/>
              </a:rPr>
              <a:t>MapReduce</a:t>
            </a:r>
            <a:r>
              <a:rPr lang="uk-UA" sz="1200" b="0" i="0" u="none" strike="noStrike" baseline="0" dirty="0">
                <a:solidFill>
                  <a:srgbClr val="000000"/>
                </a:solidFill>
                <a:latin typeface="Bookman Old Style" panose="02050604050505020204" pitchFamily="18" charset="0"/>
              </a:rPr>
              <a:t> наступний (рис. 4): </a:t>
            </a:r>
          </a:p>
          <a:p>
            <a:pPr marL="171450" indent="-171450" algn="just">
              <a:lnSpc>
                <a:spcPct val="120000"/>
              </a:lnSpc>
              <a:spcBef>
                <a:spcPts val="0"/>
              </a:spcBef>
              <a:buFont typeface="Arial" panose="020B0604020202020204" pitchFamily="34" charset="0"/>
              <a:buChar char="•"/>
            </a:pPr>
            <a:r>
              <a:rPr lang="uk-UA" sz="1200" b="0" i="0" u="none" strike="noStrike" baseline="0" dirty="0">
                <a:solidFill>
                  <a:srgbClr val="000000"/>
                </a:solidFill>
                <a:latin typeface="Bookman Old Style" panose="02050604050505020204" pitchFamily="18" charset="0"/>
              </a:rPr>
              <a:t>вхідні файли завантажуються в HDFS і розподіляються по вузлам; </a:t>
            </a:r>
          </a:p>
          <a:p>
            <a:pPr marL="171450" indent="-171450" algn="just">
              <a:lnSpc>
                <a:spcPct val="120000"/>
              </a:lnSpc>
              <a:spcBef>
                <a:spcPts val="0"/>
              </a:spcBef>
              <a:buFont typeface="Arial" panose="020B0604020202020204" pitchFamily="34" charset="0"/>
              <a:buChar char="•"/>
            </a:pPr>
            <a:r>
              <a:rPr lang="uk-UA" sz="1200" b="0" i="0" u="none" strike="noStrike" baseline="0" dirty="0">
                <a:solidFill>
                  <a:srgbClr val="000000"/>
                </a:solidFill>
                <a:latin typeface="Bookman Old Style" panose="02050604050505020204" pitchFamily="18" charset="0"/>
              </a:rPr>
              <a:t>на кожному </a:t>
            </a:r>
            <a:r>
              <a:rPr lang="uk-UA" sz="1200" b="0" i="0" u="none" strike="noStrike" baseline="0" dirty="0" err="1">
                <a:solidFill>
                  <a:srgbClr val="000000"/>
                </a:solidFill>
                <a:latin typeface="Bookman Old Style" panose="02050604050505020204" pitchFamily="18" charset="0"/>
              </a:rPr>
              <a:t>вузлі</a:t>
            </a:r>
            <a:r>
              <a:rPr lang="uk-UA" sz="1200" b="0" i="0" u="none" strike="noStrike" baseline="0" dirty="0">
                <a:solidFill>
                  <a:srgbClr val="000000"/>
                </a:solidFill>
                <a:latin typeface="Bookman Old Style" panose="02050604050505020204" pitchFamily="18" charset="0"/>
              </a:rPr>
              <a:t> запускаються вхідні файли (будь-який процес </a:t>
            </a:r>
            <a:r>
              <a:rPr lang="uk-UA" sz="1200" b="0" i="0" u="none" strike="noStrike" baseline="0" dirty="0" err="1">
                <a:solidFill>
                  <a:srgbClr val="000000"/>
                </a:solidFill>
                <a:latin typeface="Bookman Old Style" panose="02050604050505020204" pitchFamily="18" charset="0"/>
              </a:rPr>
              <a:t>map</a:t>
            </a:r>
            <a:r>
              <a:rPr lang="uk-UA" sz="1200" b="0" i="0" u="none" strike="noStrike" baseline="0" dirty="0">
                <a:solidFill>
                  <a:srgbClr val="000000"/>
                </a:solidFill>
                <a:latin typeface="Bookman Old Style" panose="02050604050505020204" pitchFamily="18" charset="0"/>
              </a:rPr>
              <a:t> може опрацьовувати будь-який файл); </a:t>
            </a:r>
          </a:p>
          <a:p>
            <a:pPr marL="171450" indent="-171450" algn="just">
              <a:lnSpc>
                <a:spcPct val="120000"/>
              </a:lnSpc>
              <a:spcBef>
                <a:spcPts val="0"/>
              </a:spcBef>
              <a:buFont typeface="Arial" panose="020B0604020202020204" pitchFamily="34" charset="0"/>
              <a:buChar char="•"/>
            </a:pPr>
            <a:r>
              <a:rPr lang="uk-UA" sz="1200" b="0" i="0" u="none" strike="noStrike" baseline="0" dirty="0">
                <a:solidFill>
                  <a:srgbClr val="000000"/>
                </a:solidFill>
                <a:latin typeface="Bookman Old Style" panose="02050604050505020204" pitchFamily="18" charset="0"/>
              </a:rPr>
              <a:t>процеси </a:t>
            </a:r>
            <a:r>
              <a:rPr lang="uk-UA" sz="1200" b="0" i="0" u="none" strike="noStrike" baseline="0" dirty="0" err="1">
                <a:solidFill>
                  <a:srgbClr val="000000"/>
                </a:solidFill>
                <a:latin typeface="Bookman Old Style" panose="02050604050505020204" pitchFamily="18" charset="0"/>
              </a:rPr>
              <a:t>map</a:t>
            </a:r>
            <a:r>
              <a:rPr lang="uk-UA" sz="1200" b="0" i="0" u="none" strike="noStrike" baseline="0" dirty="0">
                <a:solidFill>
                  <a:srgbClr val="000000"/>
                </a:solidFill>
                <a:latin typeface="Bookman Old Style" panose="02050604050505020204" pitchFamily="18" charset="0"/>
              </a:rPr>
              <a:t> генерують проміжні списки пар ключ-значення; </a:t>
            </a:r>
          </a:p>
          <a:p>
            <a:pPr marL="171450" indent="-171450" algn="just">
              <a:lnSpc>
                <a:spcPct val="120000"/>
              </a:lnSpc>
              <a:spcBef>
                <a:spcPts val="0"/>
              </a:spcBef>
              <a:buFont typeface="Arial" panose="020B0604020202020204" pitchFamily="34" charset="0"/>
              <a:buChar char="•"/>
            </a:pPr>
            <a:r>
              <a:rPr lang="uk-UA" sz="1200" b="0" i="0" u="none" strike="noStrike" baseline="0" dirty="0">
                <a:solidFill>
                  <a:srgbClr val="000000"/>
                </a:solidFill>
                <a:latin typeface="Bookman Old Style" panose="02050604050505020204" pitchFamily="18" charset="0"/>
              </a:rPr>
              <a:t>пари ключ-значення передаються по мережі для обробки </a:t>
            </a:r>
            <a:r>
              <a:rPr lang="uk-UA" sz="1200" b="0" i="0" u="none" strike="noStrike" baseline="0" dirty="0" err="1">
                <a:solidFill>
                  <a:srgbClr val="000000"/>
                </a:solidFill>
                <a:latin typeface="Bookman Old Style" panose="02050604050505020204" pitchFamily="18" charset="0"/>
              </a:rPr>
              <a:t>Reduce</a:t>
            </a:r>
            <a:r>
              <a:rPr lang="uk-UA" sz="1200" b="0" i="0" u="none" strike="noStrike" baseline="0" dirty="0">
                <a:solidFill>
                  <a:srgbClr val="000000"/>
                </a:solidFill>
                <a:latin typeface="Bookman Old Style" panose="02050604050505020204" pitchFamily="18" charset="0"/>
              </a:rPr>
              <a:t>; </a:t>
            </a:r>
          </a:p>
          <a:p>
            <a:pPr marL="171450" indent="-171450" algn="just">
              <a:lnSpc>
                <a:spcPct val="120000"/>
              </a:lnSpc>
              <a:spcBef>
                <a:spcPts val="0"/>
              </a:spcBef>
              <a:buFont typeface="Arial" panose="020B0604020202020204" pitchFamily="34" charset="0"/>
              <a:buChar char="•"/>
            </a:pPr>
            <a:r>
              <a:rPr lang="uk-UA" sz="1200" b="0" i="0" u="none" strike="noStrike" baseline="0" dirty="0">
                <a:solidFill>
                  <a:srgbClr val="000000"/>
                </a:solidFill>
                <a:latin typeface="Bookman Old Style" panose="02050604050505020204" pitchFamily="18" charset="0"/>
              </a:rPr>
              <a:t>усі значення з однаковим ключем передаються одному процесу </a:t>
            </a:r>
            <a:r>
              <a:rPr lang="uk-UA" sz="1200" b="0" i="0" u="none" strike="noStrike" baseline="0" dirty="0" err="1">
                <a:solidFill>
                  <a:srgbClr val="000000"/>
                </a:solidFill>
                <a:latin typeface="Bookman Old Style" panose="02050604050505020204" pitchFamily="18" charset="0"/>
              </a:rPr>
              <a:t>Reduce</a:t>
            </a:r>
            <a:r>
              <a:rPr lang="uk-UA" sz="1200" b="0" i="0" u="none" strike="noStrike" baseline="0" dirty="0">
                <a:solidFill>
                  <a:srgbClr val="000000"/>
                </a:solidFill>
                <a:latin typeface="Bookman Old Style" panose="02050604050505020204" pitchFamily="18" charset="0"/>
              </a:rPr>
              <a:t>; </a:t>
            </a:r>
          </a:p>
          <a:p>
            <a:pPr marL="171450" indent="-171450" algn="just">
              <a:lnSpc>
                <a:spcPct val="120000"/>
              </a:lnSpc>
              <a:spcBef>
                <a:spcPts val="0"/>
              </a:spcBef>
              <a:buFont typeface="Arial" panose="020B0604020202020204" pitchFamily="34" charset="0"/>
              <a:buChar char="•"/>
            </a:pPr>
            <a:r>
              <a:rPr lang="uk-UA" sz="1200" b="0" i="0" u="none" strike="noStrike" baseline="0" dirty="0">
                <a:solidFill>
                  <a:srgbClr val="000000"/>
                </a:solidFill>
                <a:latin typeface="Bookman Old Style" panose="02050604050505020204" pitchFamily="18" charset="0"/>
              </a:rPr>
              <a:t>вихідні дані у вигляді файлів записуються в HDFS. </a:t>
            </a:r>
          </a:p>
          <a:p>
            <a:pPr marL="0" marR="0" lvl="0" indent="0" algn="l" defTabSz="914400" rtl="0" eaLnBrk="1" fontAlgn="auto" latinLnBrk="0" hangingPunct="1">
              <a:lnSpc>
                <a:spcPct val="100000"/>
              </a:lnSpc>
              <a:spcBef>
                <a:spcPts val="0"/>
              </a:spcBef>
              <a:spcAft>
                <a:spcPts val="0"/>
              </a:spcAft>
              <a:buClrTx/>
              <a:buSzTx/>
              <a:buFontTx/>
              <a:buNone/>
              <a:tabLst/>
              <a:defRPr/>
            </a:pPr>
            <a:r>
              <a:rPr lang="uk-UA" sz="1200" b="0" i="0" u="none" strike="noStrike" baseline="0" dirty="0">
                <a:solidFill>
                  <a:srgbClr val="000000"/>
                </a:solidFill>
                <a:latin typeface="Bookman Old Style" panose="02050604050505020204" pitchFamily="18" charset="0"/>
              </a:rPr>
              <a:t>Управління потоком даних в </a:t>
            </a:r>
            <a:r>
              <a:rPr lang="uk-UA" sz="1200" b="0" i="0" u="none" strike="noStrike" baseline="0" dirty="0" err="1">
                <a:solidFill>
                  <a:srgbClr val="000000"/>
                </a:solidFill>
                <a:latin typeface="Bookman Old Style" panose="02050604050505020204" pitchFamily="18" charset="0"/>
              </a:rPr>
              <a:t>MapReduce</a:t>
            </a:r>
            <a:r>
              <a:rPr lang="uk-UA" sz="1200" b="0" i="0" u="none" strike="noStrike" baseline="0" dirty="0">
                <a:solidFill>
                  <a:srgbClr val="000000"/>
                </a:solidFill>
                <a:latin typeface="Bookman Old Style" panose="02050604050505020204" pitchFamily="18" charset="0"/>
              </a:rPr>
              <a:t> виконується автоматично, програміст не може змінювати потік даних. Окремі компоненти задачі не обмінюються між собою даними (інакше неможливе автоматичне відновлення після збою). У випадку збою вузла процеси </a:t>
            </a:r>
            <a:r>
              <a:rPr lang="uk-UA" sz="1200" b="0" i="0" u="none" strike="noStrike" baseline="0" dirty="0" err="1">
                <a:solidFill>
                  <a:srgbClr val="000000"/>
                </a:solidFill>
                <a:latin typeface="Bookman Old Style" panose="02050604050505020204" pitchFamily="18" charset="0"/>
              </a:rPr>
              <a:t>Map</a:t>
            </a:r>
            <a:r>
              <a:rPr lang="uk-UA" sz="1200" b="0" i="0" u="none" strike="noStrike" baseline="0" dirty="0">
                <a:solidFill>
                  <a:srgbClr val="000000"/>
                </a:solidFill>
                <a:latin typeface="Bookman Old Style" panose="02050604050505020204" pitchFamily="18" charset="0"/>
              </a:rPr>
              <a:t> і </a:t>
            </a:r>
            <a:r>
              <a:rPr lang="uk-UA" sz="1200" b="0" i="0" u="none" strike="noStrike" baseline="0" dirty="0" err="1">
                <a:solidFill>
                  <a:srgbClr val="000000"/>
                </a:solidFill>
                <a:latin typeface="Bookman Old Style" panose="02050604050505020204" pitchFamily="18" charset="0"/>
              </a:rPr>
              <a:t>Reduce</a:t>
            </a:r>
            <a:r>
              <a:rPr lang="uk-UA" sz="1200" b="0" i="0" u="none" strike="noStrike" baseline="0" dirty="0">
                <a:solidFill>
                  <a:srgbClr val="000000"/>
                </a:solidFill>
                <a:latin typeface="Bookman Old Style" panose="02050604050505020204" pitchFamily="18" charset="0"/>
              </a:rPr>
              <a:t> автоматично перезапускаються на новому </a:t>
            </a:r>
            <a:r>
              <a:rPr lang="uk-UA" sz="1200" b="0" i="0" u="none" strike="noStrike" baseline="0" dirty="0" err="1">
                <a:solidFill>
                  <a:srgbClr val="000000"/>
                </a:solidFill>
                <a:latin typeface="Bookman Old Style" panose="02050604050505020204" pitchFamily="18" charset="0"/>
              </a:rPr>
              <a:t>вузлі</a:t>
            </a:r>
            <a:r>
              <a:rPr lang="uk-UA" sz="1200" b="0" i="0" u="none" strike="noStrike" baseline="0" dirty="0">
                <a:solidFill>
                  <a:srgbClr val="000000"/>
                </a:solidFill>
                <a:latin typeface="Bookman Old Style" panose="02050604050505020204" pitchFamily="18" charset="0"/>
              </a:rPr>
              <a:t>. </a:t>
            </a:r>
          </a:p>
        </p:txBody>
      </p:sp>
    </p:spTree>
    <p:extLst>
      <p:ext uri="{BB962C8B-B14F-4D97-AF65-F5344CB8AC3E}">
        <p14:creationId xmlns:p14="http://schemas.microsoft.com/office/powerpoint/2010/main" val="12646729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9CE985-FC3E-4BB7-606A-7B5C0C94406C}"/>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0080191F-5CFD-6972-69C4-C105C281EDA3}"/>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F3A21586-7A59-7730-2AA2-DFFF7CA67E81}"/>
              </a:ext>
            </a:extLst>
          </p:cNvPr>
          <p:cNvSpPr>
            <a:spLocks noGrp="1"/>
          </p:cNvSpPr>
          <p:nvPr>
            <p:ph type="body" idx="1"/>
          </p:nvPr>
        </p:nvSpPr>
        <p:spPr/>
        <p:txBody>
          <a:bodyPr/>
          <a:lstStyle/>
          <a:p>
            <a:r>
              <a:rPr lang="uk-UA" dirty="0"/>
              <a:t>Проте </a:t>
            </a:r>
            <a:r>
              <a:rPr lang="sq-AL" dirty="0"/>
              <a:t>Hadoop </a:t>
            </a:r>
            <a:r>
              <a:rPr lang="uk-UA" dirty="0"/>
              <a:t>мав і недоліки: робота з </a:t>
            </a:r>
            <a:r>
              <a:rPr lang="sq-AL" dirty="0"/>
              <a:t>MapReduce </a:t>
            </a:r>
            <a:r>
              <a:rPr lang="uk-UA" dirty="0"/>
              <a:t>була складною, вимагала великої кількості коду, а швидкість обробки не завжди задовольняла бізнес, особливо коли потрібна була аналітика в режимі реального часу. Тут на перший план вийшов </a:t>
            </a:r>
            <a:r>
              <a:rPr lang="sq-AL" b="1" dirty="0"/>
              <a:t>Apache Spark</a:t>
            </a:r>
            <a:r>
              <a:rPr lang="sq-AL" dirty="0"/>
              <a:t>. Spark, </a:t>
            </a:r>
            <a:r>
              <a:rPr lang="uk-UA" dirty="0"/>
              <a:t>розроблений у 2010-х роках, став еволюцією ідей </a:t>
            </a:r>
            <a:r>
              <a:rPr lang="sq-AL" dirty="0"/>
              <a:t>Hadoop, </a:t>
            </a:r>
            <a:r>
              <a:rPr lang="uk-UA" dirty="0"/>
              <a:t>але зробив процеси значно швидшими. Він працює в пам’яті (</a:t>
            </a:r>
            <a:r>
              <a:rPr lang="sq-AL" dirty="0"/>
              <a:t>in-memory computing), </a:t>
            </a:r>
            <a:r>
              <a:rPr lang="uk-UA" dirty="0"/>
              <a:t>що означає, що дані не постійно зчитуються з диску, а зберігаються в оперативній пам’яті, завдяки чому швидкість зростає у десятки разів. </a:t>
            </a:r>
            <a:r>
              <a:rPr lang="sq-AL" dirty="0"/>
              <a:t>Spark </a:t>
            </a:r>
            <a:r>
              <a:rPr lang="uk-UA" dirty="0"/>
              <a:t>підтримує не тільки пакетну обробку, як </a:t>
            </a:r>
            <a:r>
              <a:rPr lang="sq-AL" dirty="0"/>
              <a:t>Hadoop, </a:t>
            </a:r>
            <a:r>
              <a:rPr lang="uk-UA" dirty="0"/>
              <a:t>а й потокову (</a:t>
            </a:r>
            <a:r>
              <a:rPr lang="sq-AL" dirty="0"/>
              <a:t>streaming), </a:t>
            </a:r>
            <a:r>
              <a:rPr lang="uk-UA" dirty="0"/>
              <a:t>що дозволяє аналізувати дані майже в реальному часі. Наприклад, фінансова компанія може використовувати </a:t>
            </a:r>
            <a:r>
              <a:rPr lang="sq-AL" dirty="0"/>
              <a:t>Spark </a:t>
            </a:r>
            <a:r>
              <a:rPr lang="uk-UA" dirty="0"/>
              <a:t>для виявлення шахрайських транзакцій у момент їхнього здійснення, або ж маркетинговий відділ може відстежувати реакцію користувачів на рекламну кампанію протягом перших хвилин після запуску.</a:t>
            </a:r>
          </a:p>
          <a:p>
            <a:r>
              <a:rPr lang="uk-UA" dirty="0"/>
              <a:t>Якщо </a:t>
            </a:r>
            <a:r>
              <a:rPr lang="sq-AL" dirty="0"/>
              <a:t>Hadoop </a:t>
            </a:r>
            <a:r>
              <a:rPr lang="uk-UA" dirty="0"/>
              <a:t>більше підходить для масового зберігання і традиційної пакетної обробки даних, то </a:t>
            </a:r>
            <a:r>
              <a:rPr lang="sq-AL" dirty="0"/>
              <a:t>Spark </a:t>
            </a:r>
            <a:r>
              <a:rPr lang="uk-UA" dirty="0"/>
              <a:t>забезпечує швидкість, інтерактивність і багатофункціональність. На практиці обидві технології часто поєднують: </a:t>
            </a:r>
            <a:r>
              <a:rPr lang="sq-AL" dirty="0"/>
              <a:t>Hadoop </a:t>
            </a:r>
            <a:r>
              <a:rPr lang="uk-UA" dirty="0"/>
              <a:t>використовується як сховище (</a:t>
            </a:r>
            <a:r>
              <a:rPr lang="sq-AL" dirty="0"/>
              <a:t>HDFS), </a:t>
            </a:r>
            <a:r>
              <a:rPr lang="uk-UA" dirty="0"/>
              <a:t>а </a:t>
            </a:r>
            <a:r>
              <a:rPr lang="sq-AL" dirty="0"/>
              <a:t>Spark </a:t>
            </a:r>
            <a:r>
              <a:rPr lang="uk-UA" dirty="0"/>
              <a:t>як рушій для швидкого аналізу.</a:t>
            </a:r>
          </a:p>
        </p:txBody>
      </p:sp>
      <p:sp>
        <p:nvSpPr>
          <p:cNvPr id="4" name="Місце для номера слайда 3">
            <a:extLst>
              <a:ext uri="{FF2B5EF4-FFF2-40B4-BE49-F238E27FC236}">
                <a16:creationId xmlns:a16="http://schemas.microsoft.com/office/drawing/2014/main" id="{04E9B566-97C0-398D-D676-B4DF38FCE987}"/>
              </a:ext>
            </a:extLst>
          </p:cNvPr>
          <p:cNvSpPr>
            <a:spLocks noGrp="1"/>
          </p:cNvSpPr>
          <p:nvPr>
            <p:ph type="sldNum" sz="quarter" idx="5"/>
          </p:nvPr>
        </p:nvSpPr>
        <p:spPr/>
        <p:txBody>
          <a:bodyPr/>
          <a:lstStyle/>
          <a:p>
            <a:fld id="{F6E5E92A-CF6C-41A6-814A-4DCE079F449B}" type="slidenum">
              <a:rPr lang="uk-UA" smtClean="0"/>
              <a:t>10</a:t>
            </a:fld>
            <a:endParaRPr lang="uk-UA"/>
          </a:p>
        </p:txBody>
      </p:sp>
    </p:spTree>
    <p:extLst>
      <p:ext uri="{BB962C8B-B14F-4D97-AF65-F5344CB8AC3E}">
        <p14:creationId xmlns:p14="http://schemas.microsoft.com/office/powerpoint/2010/main" val="35172223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1D3BCA8-8B03-014D-86C1-1A9AE53C64D7}"/>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57FB8955-7D5C-6343-B9DD-52454E01D9FA}"/>
              </a:ext>
            </a:extLst>
          </p:cNvPr>
          <p:cNvSpPr>
            <a:spLocks noGrp="1"/>
          </p:cNvSpPr>
          <p:nvPr>
            <p:ph type="ctrTitle"/>
          </p:nvPr>
        </p:nvSpPr>
        <p:spPr>
          <a:xfrm>
            <a:off x="5176652" y="1217366"/>
            <a:ext cx="5953496" cy="2387600"/>
          </a:xfrm>
        </p:spPr>
        <p:txBody>
          <a:bodyPr anchor="b"/>
          <a:lstStyle>
            <a:lvl1pPr algn="ctr">
              <a:defRPr sz="6000">
                <a:solidFill>
                  <a:schemeClr val="bg1"/>
                </a:solidFill>
              </a:defRPr>
            </a:lvl1pPr>
          </a:lstStyle>
          <a:p>
            <a:r>
              <a:rPr lang="en-GB" dirty="0"/>
              <a:t>Click to edit Master title style</a:t>
            </a:r>
            <a:endParaRPr lang="en-UA" dirty="0"/>
          </a:p>
        </p:txBody>
      </p:sp>
      <p:sp>
        <p:nvSpPr>
          <p:cNvPr id="3" name="Subtitle 2">
            <a:extLst>
              <a:ext uri="{FF2B5EF4-FFF2-40B4-BE49-F238E27FC236}">
                <a16:creationId xmlns:a16="http://schemas.microsoft.com/office/drawing/2014/main" id="{255BD48E-148D-B349-B026-B565BE1942C2}"/>
              </a:ext>
            </a:extLst>
          </p:cNvPr>
          <p:cNvSpPr>
            <a:spLocks noGrp="1"/>
          </p:cNvSpPr>
          <p:nvPr>
            <p:ph type="subTitle" idx="1"/>
          </p:nvPr>
        </p:nvSpPr>
        <p:spPr>
          <a:xfrm>
            <a:off x="5176652" y="3697041"/>
            <a:ext cx="5953496"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A"/>
          </a:p>
        </p:txBody>
      </p:sp>
      <p:sp>
        <p:nvSpPr>
          <p:cNvPr id="4" name="Date Placeholder 3">
            <a:extLst>
              <a:ext uri="{FF2B5EF4-FFF2-40B4-BE49-F238E27FC236}">
                <a16:creationId xmlns:a16="http://schemas.microsoft.com/office/drawing/2014/main" id="{8F6613C2-B378-C247-8F84-F5E0D65B0CF7}"/>
              </a:ext>
            </a:extLst>
          </p:cNvPr>
          <p:cNvSpPr>
            <a:spLocks noGrp="1"/>
          </p:cNvSpPr>
          <p:nvPr>
            <p:ph type="dt" sz="half" idx="10"/>
          </p:nvPr>
        </p:nvSpPr>
        <p:spPr/>
        <p:txBody>
          <a:bodyPr/>
          <a:lstStyle/>
          <a:p>
            <a:fld id="{27EE90F2-10B1-1C43-B201-DF7CE5BC670D}" type="datetimeFigureOut">
              <a:rPr lang="en-UA" smtClean="0"/>
              <a:t>09/14/2025</a:t>
            </a:fld>
            <a:endParaRPr lang="en-UA"/>
          </a:p>
        </p:txBody>
      </p:sp>
      <p:sp>
        <p:nvSpPr>
          <p:cNvPr id="5" name="Footer Placeholder 4">
            <a:extLst>
              <a:ext uri="{FF2B5EF4-FFF2-40B4-BE49-F238E27FC236}">
                <a16:creationId xmlns:a16="http://schemas.microsoft.com/office/drawing/2014/main" id="{2BD12F61-EEF5-1642-A898-3D8B71204337}"/>
              </a:ext>
            </a:extLst>
          </p:cNvPr>
          <p:cNvSpPr>
            <a:spLocks noGrp="1"/>
          </p:cNvSpPr>
          <p:nvPr>
            <p:ph type="ftr" sz="quarter" idx="11"/>
          </p:nvPr>
        </p:nvSpPr>
        <p:spPr/>
        <p:txBody>
          <a:bodyPr/>
          <a:lstStyle/>
          <a:p>
            <a:endParaRPr lang="en-UA"/>
          </a:p>
        </p:txBody>
      </p:sp>
      <p:sp>
        <p:nvSpPr>
          <p:cNvPr id="6" name="Slide Number Placeholder 5">
            <a:extLst>
              <a:ext uri="{FF2B5EF4-FFF2-40B4-BE49-F238E27FC236}">
                <a16:creationId xmlns:a16="http://schemas.microsoft.com/office/drawing/2014/main" id="{37A72534-482B-1140-A1F5-75B5A080250A}"/>
              </a:ext>
            </a:extLst>
          </p:cNvPr>
          <p:cNvSpPr>
            <a:spLocks noGrp="1"/>
          </p:cNvSpPr>
          <p:nvPr>
            <p:ph type="sldNum" sz="quarter" idx="12"/>
          </p:nvPr>
        </p:nvSpPr>
        <p:spPr/>
        <p:txBody>
          <a:bodyPr/>
          <a:lstStyle/>
          <a:p>
            <a:fld id="{9DDCC143-2022-734C-81D9-E011CD04A4B7}" type="slidenum">
              <a:rPr lang="en-UA" smtClean="0"/>
              <a:t>‹№›</a:t>
            </a:fld>
            <a:endParaRPr lang="en-UA"/>
          </a:p>
        </p:txBody>
      </p:sp>
    </p:spTree>
    <p:extLst>
      <p:ext uri="{BB962C8B-B14F-4D97-AF65-F5344CB8AC3E}">
        <p14:creationId xmlns:p14="http://schemas.microsoft.com/office/powerpoint/2010/main" val="8829118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DCA9A-5A98-F54A-A7D9-46AA03E92A8C}"/>
              </a:ext>
            </a:extLst>
          </p:cNvPr>
          <p:cNvSpPr>
            <a:spLocks noGrp="1"/>
          </p:cNvSpPr>
          <p:nvPr>
            <p:ph type="title"/>
          </p:nvPr>
        </p:nvSpPr>
        <p:spPr/>
        <p:txBody>
          <a:bodyPr/>
          <a:lstStyle/>
          <a:p>
            <a:r>
              <a:rPr lang="en-GB"/>
              <a:t>Click to edit Master title style</a:t>
            </a:r>
            <a:endParaRPr lang="en-UA"/>
          </a:p>
        </p:txBody>
      </p:sp>
      <p:sp>
        <p:nvSpPr>
          <p:cNvPr id="3" name="Vertical Text Placeholder 2">
            <a:extLst>
              <a:ext uri="{FF2B5EF4-FFF2-40B4-BE49-F238E27FC236}">
                <a16:creationId xmlns:a16="http://schemas.microsoft.com/office/drawing/2014/main" id="{E565ED3D-C45A-8447-AB02-5FA43B90A073}"/>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A"/>
          </a:p>
        </p:txBody>
      </p:sp>
      <p:sp>
        <p:nvSpPr>
          <p:cNvPr id="4" name="Date Placeholder 3">
            <a:extLst>
              <a:ext uri="{FF2B5EF4-FFF2-40B4-BE49-F238E27FC236}">
                <a16:creationId xmlns:a16="http://schemas.microsoft.com/office/drawing/2014/main" id="{18F51753-B8B3-0343-A171-892BA70FD874}"/>
              </a:ext>
            </a:extLst>
          </p:cNvPr>
          <p:cNvSpPr>
            <a:spLocks noGrp="1"/>
          </p:cNvSpPr>
          <p:nvPr>
            <p:ph type="dt" sz="half" idx="10"/>
          </p:nvPr>
        </p:nvSpPr>
        <p:spPr/>
        <p:txBody>
          <a:bodyPr/>
          <a:lstStyle/>
          <a:p>
            <a:fld id="{27EE90F2-10B1-1C43-B201-DF7CE5BC670D}" type="datetimeFigureOut">
              <a:rPr lang="en-UA" smtClean="0"/>
              <a:t>09/14/2025</a:t>
            </a:fld>
            <a:endParaRPr lang="en-UA"/>
          </a:p>
        </p:txBody>
      </p:sp>
      <p:sp>
        <p:nvSpPr>
          <p:cNvPr id="5" name="Footer Placeholder 4">
            <a:extLst>
              <a:ext uri="{FF2B5EF4-FFF2-40B4-BE49-F238E27FC236}">
                <a16:creationId xmlns:a16="http://schemas.microsoft.com/office/drawing/2014/main" id="{AF0CEED7-F20F-6D42-8FA7-3361130EC397}"/>
              </a:ext>
            </a:extLst>
          </p:cNvPr>
          <p:cNvSpPr>
            <a:spLocks noGrp="1"/>
          </p:cNvSpPr>
          <p:nvPr>
            <p:ph type="ftr" sz="quarter" idx="11"/>
          </p:nvPr>
        </p:nvSpPr>
        <p:spPr/>
        <p:txBody>
          <a:bodyPr/>
          <a:lstStyle/>
          <a:p>
            <a:endParaRPr lang="en-UA"/>
          </a:p>
        </p:txBody>
      </p:sp>
      <p:sp>
        <p:nvSpPr>
          <p:cNvPr id="6" name="Slide Number Placeholder 5">
            <a:extLst>
              <a:ext uri="{FF2B5EF4-FFF2-40B4-BE49-F238E27FC236}">
                <a16:creationId xmlns:a16="http://schemas.microsoft.com/office/drawing/2014/main" id="{828A9B7B-DB78-494B-95CD-B2C088898A11}"/>
              </a:ext>
            </a:extLst>
          </p:cNvPr>
          <p:cNvSpPr>
            <a:spLocks noGrp="1"/>
          </p:cNvSpPr>
          <p:nvPr>
            <p:ph type="sldNum" sz="quarter" idx="12"/>
          </p:nvPr>
        </p:nvSpPr>
        <p:spPr/>
        <p:txBody>
          <a:bodyPr/>
          <a:lstStyle/>
          <a:p>
            <a:fld id="{9DDCC143-2022-734C-81D9-E011CD04A4B7}" type="slidenum">
              <a:rPr lang="en-UA" smtClean="0"/>
              <a:t>‹№›</a:t>
            </a:fld>
            <a:endParaRPr lang="en-UA"/>
          </a:p>
        </p:txBody>
      </p:sp>
    </p:spTree>
    <p:extLst>
      <p:ext uri="{BB962C8B-B14F-4D97-AF65-F5344CB8AC3E}">
        <p14:creationId xmlns:p14="http://schemas.microsoft.com/office/powerpoint/2010/main" val="18052093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19B66D2-1B40-8A4B-A684-21350B5274F6}"/>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A"/>
          </a:p>
        </p:txBody>
      </p:sp>
      <p:sp>
        <p:nvSpPr>
          <p:cNvPr id="3" name="Vertical Text Placeholder 2">
            <a:extLst>
              <a:ext uri="{FF2B5EF4-FFF2-40B4-BE49-F238E27FC236}">
                <a16:creationId xmlns:a16="http://schemas.microsoft.com/office/drawing/2014/main" id="{CC9E6337-9F1A-6848-A52E-F0B6EE082C80}"/>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A"/>
          </a:p>
        </p:txBody>
      </p:sp>
      <p:sp>
        <p:nvSpPr>
          <p:cNvPr id="4" name="Date Placeholder 3">
            <a:extLst>
              <a:ext uri="{FF2B5EF4-FFF2-40B4-BE49-F238E27FC236}">
                <a16:creationId xmlns:a16="http://schemas.microsoft.com/office/drawing/2014/main" id="{6D7A066D-030A-F74C-BA2E-2E0867D1C646}"/>
              </a:ext>
            </a:extLst>
          </p:cNvPr>
          <p:cNvSpPr>
            <a:spLocks noGrp="1"/>
          </p:cNvSpPr>
          <p:nvPr>
            <p:ph type="dt" sz="half" idx="10"/>
          </p:nvPr>
        </p:nvSpPr>
        <p:spPr/>
        <p:txBody>
          <a:bodyPr/>
          <a:lstStyle/>
          <a:p>
            <a:fld id="{27EE90F2-10B1-1C43-B201-DF7CE5BC670D}" type="datetimeFigureOut">
              <a:rPr lang="en-UA" smtClean="0"/>
              <a:t>09/14/2025</a:t>
            </a:fld>
            <a:endParaRPr lang="en-UA"/>
          </a:p>
        </p:txBody>
      </p:sp>
      <p:sp>
        <p:nvSpPr>
          <p:cNvPr id="5" name="Footer Placeholder 4">
            <a:extLst>
              <a:ext uri="{FF2B5EF4-FFF2-40B4-BE49-F238E27FC236}">
                <a16:creationId xmlns:a16="http://schemas.microsoft.com/office/drawing/2014/main" id="{50F86EB2-D913-4549-8A7F-3EA6D86D65FC}"/>
              </a:ext>
            </a:extLst>
          </p:cNvPr>
          <p:cNvSpPr>
            <a:spLocks noGrp="1"/>
          </p:cNvSpPr>
          <p:nvPr>
            <p:ph type="ftr" sz="quarter" idx="11"/>
          </p:nvPr>
        </p:nvSpPr>
        <p:spPr/>
        <p:txBody>
          <a:bodyPr/>
          <a:lstStyle/>
          <a:p>
            <a:endParaRPr lang="en-UA"/>
          </a:p>
        </p:txBody>
      </p:sp>
      <p:sp>
        <p:nvSpPr>
          <p:cNvPr id="6" name="Slide Number Placeholder 5">
            <a:extLst>
              <a:ext uri="{FF2B5EF4-FFF2-40B4-BE49-F238E27FC236}">
                <a16:creationId xmlns:a16="http://schemas.microsoft.com/office/drawing/2014/main" id="{A24CC2C4-B762-4F4B-AAA8-1D2FABD609A8}"/>
              </a:ext>
            </a:extLst>
          </p:cNvPr>
          <p:cNvSpPr>
            <a:spLocks noGrp="1"/>
          </p:cNvSpPr>
          <p:nvPr>
            <p:ph type="sldNum" sz="quarter" idx="12"/>
          </p:nvPr>
        </p:nvSpPr>
        <p:spPr/>
        <p:txBody>
          <a:bodyPr/>
          <a:lstStyle/>
          <a:p>
            <a:fld id="{9DDCC143-2022-734C-81D9-E011CD04A4B7}" type="slidenum">
              <a:rPr lang="en-UA" smtClean="0"/>
              <a:t>‹№›</a:t>
            </a:fld>
            <a:endParaRPr lang="en-UA"/>
          </a:p>
        </p:txBody>
      </p:sp>
    </p:spTree>
    <p:extLst>
      <p:ext uri="{BB962C8B-B14F-4D97-AF65-F5344CB8AC3E}">
        <p14:creationId xmlns:p14="http://schemas.microsoft.com/office/powerpoint/2010/main" val="1122027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9F2AF-89A6-9B46-BB00-5810C704EDA5}"/>
              </a:ext>
            </a:extLst>
          </p:cNvPr>
          <p:cNvSpPr>
            <a:spLocks noGrp="1"/>
          </p:cNvSpPr>
          <p:nvPr>
            <p:ph type="title"/>
          </p:nvPr>
        </p:nvSpPr>
        <p:spPr/>
        <p:txBody>
          <a:bodyPr/>
          <a:lstStyle/>
          <a:p>
            <a:r>
              <a:rPr lang="en-GB"/>
              <a:t>Click to edit Master title style</a:t>
            </a:r>
            <a:endParaRPr lang="en-UA"/>
          </a:p>
        </p:txBody>
      </p:sp>
      <p:sp>
        <p:nvSpPr>
          <p:cNvPr id="3" name="Content Placeholder 2">
            <a:extLst>
              <a:ext uri="{FF2B5EF4-FFF2-40B4-BE49-F238E27FC236}">
                <a16:creationId xmlns:a16="http://schemas.microsoft.com/office/drawing/2014/main" id="{F9B68359-3E1A-B145-8C4F-1AA0C3E156E9}"/>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A"/>
          </a:p>
        </p:txBody>
      </p:sp>
      <p:sp>
        <p:nvSpPr>
          <p:cNvPr id="4" name="Date Placeholder 3">
            <a:extLst>
              <a:ext uri="{FF2B5EF4-FFF2-40B4-BE49-F238E27FC236}">
                <a16:creationId xmlns:a16="http://schemas.microsoft.com/office/drawing/2014/main" id="{BCCC5B65-9BA6-0C4F-8C5A-67ABE7106974}"/>
              </a:ext>
            </a:extLst>
          </p:cNvPr>
          <p:cNvSpPr>
            <a:spLocks noGrp="1"/>
          </p:cNvSpPr>
          <p:nvPr>
            <p:ph type="dt" sz="half" idx="10"/>
          </p:nvPr>
        </p:nvSpPr>
        <p:spPr/>
        <p:txBody>
          <a:bodyPr/>
          <a:lstStyle/>
          <a:p>
            <a:fld id="{27EE90F2-10B1-1C43-B201-DF7CE5BC670D}" type="datetimeFigureOut">
              <a:rPr lang="en-UA" smtClean="0"/>
              <a:t>09/14/2025</a:t>
            </a:fld>
            <a:endParaRPr lang="en-UA"/>
          </a:p>
        </p:txBody>
      </p:sp>
      <p:sp>
        <p:nvSpPr>
          <p:cNvPr id="5" name="Footer Placeholder 4">
            <a:extLst>
              <a:ext uri="{FF2B5EF4-FFF2-40B4-BE49-F238E27FC236}">
                <a16:creationId xmlns:a16="http://schemas.microsoft.com/office/drawing/2014/main" id="{2E3B8795-68C5-354B-BEF2-262D6F776101}"/>
              </a:ext>
            </a:extLst>
          </p:cNvPr>
          <p:cNvSpPr>
            <a:spLocks noGrp="1"/>
          </p:cNvSpPr>
          <p:nvPr>
            <p:ph type="ftr" sz="quarter" idx="11"/>
          </p:nvPr>
        </p:nvSpPr>
        <p:spPr/>
        <p:txBody>
          <a:bodyPr/>
          <a:lstStyle/>
          <a:p>
            <a:endParaRPr lang="en-UA"/>
          </a:p>
        </p:txBody>
      </p:sp>
      <p:sp>
        <p:nvSpPr>
          <p:cNvPr id="6" name="Slide Number Placeholder 5">
            <a:extLst>
              <a:ext uri="{FF2B5EF4-FFF2-40B4-BE49-F238E27FC236}">
                <a16:creationId xmlns:a16="http://schemas.microsoft.com/office/drawing/2014/main" id="{CBA8B7F9-0DE5-4E4E-B8B7-3EBC07C6CA55}"/>
              </a:ext>
            </a:extLst>
          </p:cNvPr>
          <p:cNvSpPr>
            <a:spLocks noGrp="1"/>
          </p:cNvSpPr>
          <p:nvPr>
            <p:ph type="sldNum" sz="quarter" idx="12"/>
          </p:nvPr>
        </p:nvSpPr>
        <p:spPr/>
        <p:txBody>
          <a:bodyPr/>
          <a:lstStyle/>
          <a:p>
            <a:fld id="{9DDCC143-2022-734C-81D9-E011CD04A4B7}" type="slidenum">
              <a:rPr lang="en-UA" smtClean="0"/>
              <a:t>‹№›</a:t>
            </a:fld>
            <a:endParaRPr lang="en-UA"/>
          </a:p>
        </p:txBody>
      </p:sp>
    </p:spTree>
    <p:extLst>
      <p:ext uri="{BB962C8B-B14F-4D97-AF65-F5344CB8AC3E}">
        <p14:creationId xmlns:p14="http://schemas.microsoft.com/office/powerpoint/2010/main" val="1655659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FE106E-15C0-9D40-B98A-BE2FA59E08E1}"/>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A"/>
          </a:p>
        </p:txBody>
      </p:sp>
      <p:sp>
        <p:nvSpPr>
          <p:cNvPr id="3" name="Text Placeholder 2">
            <a:extLst>
              <a:ext uri="{FF2B5EF4-FFF2-40B4-BE49-F238E27FC236}">
                <a16:creationId xmlns:a16="http://schemas.microsoft.com/office/drawing/2014/main" id="{0891A047-34E4-A444-89C0-AD7568F89F1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65ABD55-41E4-504F-A820-80638A8E32B4}"/>
              </a:ext>
            </a:extLst>
          </p:cNvPr>
          <p:cNvSpPr>
            <a:spLocks noGrp="1"/>
          </p:cNvSpPr>
          <p:nvPr>
            <p:ph type="dt" sz="half" idx="10"/>
          </p:nvPr>
        </p:nvSpPr>
        <p:spPr/>
        <p:txBody>
          <a:bodyPr/>
          <a:lstStyle/>
          <a:p>
            <a:fld id="{27EE90F2-10B1-1C43-B201-DF7CE5BC670D}" type="datetimeFigureOut">
              <a:rPr lang="en-UA" smtClean="0"/>
              <a:t>09/14/2025</a:t>
            </a:fld>
            <a:endParaRPr lang="en-UA"/>
          </a:p>
        </p:txBody>
      </p:sp>
      <p:sp>
        <p:nvSpPr>
          <p:cNvPr id="5" name="Footer Placeholder 4">
            <a:extLst>
              <a:ext uri="{FF2B5EF4-FFF2-40B4-BE49-F238E27FC236}">
                <a16:creationId xmlns:a16="http://schemas.microsoft.com/office/drawing/2014/main" id="{E54EFAE2-66FE-7E40-ABC1-87012AE677A3}"/>
              </a:ext>
            </a:extLst>
          </p:cNvPr>
          <p:cNvSpPr>
            <a:spLocks noGrp="1"/>
          </p:cNvSpPr>
          <p:nvPr>
            <p:ph type="ftr" sz="quarter" idx="11"/>
          </p:nvPr>
        </p:nvSpPr>
        <p:spPr/>
        <p:txBody>
          <a:bodyPr/>
          <a:lstStyle/>
          <a:p>
            <a:endParaRPr lang="en-UA"/>
          </a:p>
        </p:txBody>
      </p:sp>
      <p:sp>
        <p:nvSpPr>
          <p:cNvPr id="6" name="Slide Number Placeholder 5">
            <a:extLst>
              <a:ext uri="{FF2B5EF4-FFF2-40B4-BE49-F238E27FC236}">
                <a16:creationId xmlns:a16="http://schemas.microsoft.com/office/drawing/2014/main" id="{D421A38B-C1E7-2748-A3EE-71F952F91816}"/>
              </a:ext>
            </a:extLst>
          </p:cNvPr>
          <p:cNvSpPr>
            <a:spLocks noGrp="1"/>
          </p:cNvSpPr>
          <p:nvPr>
            <p:ph type="sldNum" sz="quarter" idx="12"/>
          </p:nvPr>
        </p:nvSpPr>
        <p:spPr/>
        <p:txBody>
          <a:bodyPr/>
          <a:lstStyle/>
          <a:p>
            <a:fld id="{9DDCC143-2022-734C-81D9-E011CD04A4B7}" type="slidenum">
              <a:rPr lang="en-UA" smtClean="0"/>
              <a:t>‹№›</a:t>
            </a:fld>
            <a:endParaRPr lang="en-UA"/>
          </a:p>
        </p:txBody>
      </p:sp>
    </p:spTree>
    <p:extLst>
      <p:ext uri="{BB962C8B-B14F-4D97-AF65-F5344CB8AC3E}">
        <p14:creationId xmlns:p14="http://schemas.microsoft.com/office/powerpoint/2010/main" val="20845405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D12DA-8E5E-434D-A2D4-AA9EEEE7F27D}"/>
              </a:ext>
            </a:extLst>
          </p:cNvPr>
          <p:cNvSpPr>
            <a:spLocks noGrp="1"/>
          </p:cNvSpPr>
          <p:nvPr>
            <p:ph type="title"/>
          </p:nvPr>
        </p:nvSpPr>
        <p:spPr/>
        <p:txBody>
          <a:bodyPr/>
          <a:lstStyle/>
          <a:p>
            <a:r>
              <a:rPr lang="en-GB"/>
              <a:t>Click to edit Master title style</a:t>
            </a:r>
            <a:endParaRPr lang="en-UA"/>
          </a:p>
        </p:txBody>
      </p:sp>
      <p:sp>
        <p:nvSpPr>
          <p:cNvPr id="3" name="Content Placeholder 2">
            <a:extLst>
              <a:ext uri="{FF2B5EF4-FFF2-40B4-BE49-F238E27FC236}">
                <a16:creationId xmlns:a16="http://schemas.microsoft.com/office/drawing/2014/main" id="{495F4954-9EA4-6C4A-BAA2-E680FF792E0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A"/>
          </a:p>
        </p:txBody>
      </p:sp>
      <p:sp>
        <p:nvSpPr>
          <p:cNvPr id="4" name="Content Placeholder 3">
            <a:extLst>
              <a:ext uri="{FF2B5EF4-FFF2-40B4-BE49-F238E27FC236}">
                <a16:creationId xmlns:a16="http://schemas.microsoft.com/office/drawing/2014/main" id="{28DF5CC6-19F8-7347-87A3-FDB70DF40080}"/>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A"/>
          </a:p>
        </p:txBody>
      </p:sp>
      <p:sp>
        <p:nvSpPr>
          <p:cNvPr id="5" name="Date Placeholder 4">
            <a:extLst>
              <a:ext uri="{FF2B5EF4-FFF2-40B4-BE49-F238E27FC236}">
                <a16:creationId xmlns:a16="http://schemas.microsoft.com/office/drawing/2014/main" id="{4133058E-8D8C-B549-864B-8BE3A22455EC}"/>
              </a:ext>
            </a:extLst>
          </p:cNvPr>
          <p:cNvSpPr>
            <a:spLocks noGrp="1"/>
          </p:cNvSpPr>
          <p:nvPr>
            <p:ph type="dt" sz="half" idx="10"/>
          </p:nvPr>
        </p:nvSpPr>
        <p:spPr/>
        <p:txBody>
          <a:bodyPr/>
          <a:lstStyle/>
          <a:p>
            <a:fld id="{27EE90F2-10B1-1C43-B201-DF7CE5BC670D}" type="datetimeFigureOut">
              <a:rPr lang="en-UA" smtClean="0"/>
              <a:t>09/14/2025</a:t>
            </a:fld>
            <a:endParaRPr lang="en-UA"/>
          </a:p>
        </p:txBody>
      </p:sp>
      <p:sp>
        <p:nvSpPr>
          <p:cNvPr id="6" name="Footer Placeholder 5">
            <a:extLst>
              <a:ext uri="{FF2B5EF4-FFF2-40B4-BE49-F238E27FC236}">
                <a16:creationId xmlns:a16="http://schemas.microsoft.com/office/drawing/2014/main" id="{A9961FF8-8D1C-814C-A419-0D19909ADB93}"/>
              </a:ext>
            </a:extLst>
          </p:cNvPr>
          <p:cNvSpPr>
            <a:spLocks noGrp="1"/>
          </p:cNvSpPr>
          <p:nvPr>
            <p:ph type="ftr" sz="quarter" idx="11"/>
          </p:nvPr>
        </p:nvSpPr>
        <p:spPr/>
        <p:txBody>
          <a:bodyPr/>
          <a:lstStyle/>
          <a:p>
            <a:endParaRPr lang="en-UA"/>
          </a:p>
        </p:txBody>
      </p:sp>
      <p:sp>
        <p:nvSpPr>
          <p:cNvPr id="7" name="Slide Number Placeholder 6">
            <a:extLst>
              <a:ext uri="{FF2B5EF4-FFF2-40B4-BE49-F238E27FC236}">
                <a16:creationId xmlns:a16="http://schemas.microsoft.com/office/drawing/2014/main" id="{58C2B191-38E3-6B40-A0B9-9A3EA7F7DC7D}"/>
              </a:ext>
            </a:extLst>
          </p:cNvPr>
          <p:cNvSpPr>
            <a:spLocks noGrp="1"/>
          </p:cNvSpPr>
          <p:nvPr>
            <p:ph type="sldNum" sz="quarter" idx="12"/>
          </p:nvPr>
        </p:nvSpPr>
        <p:spPr/>
        <p:txBody>
          <a:bodyPr/>
          <a:lstStyle/>
          <a:p>
            <a:fld id="{9DDCC143-2022-734C-81D9-E011CD04A4B7}" type="slidenum">
              <a:rPr lang="en-UA" smtClean="0"/>
              <a:t>‹№›</a:t>
            </a:fld>
            <a:endParaRPr lang="en-UA"/>
          </a:p>
        </p:txBody>
      </p:sp>
    </p:spTree>
    <p:extLst>
      <p:ext uri="{BB962C8B-B14F-4D97-AF65-F5344CB8AC3E}">
        <p14:creationId xmlns:p14="http://schemas.microsoft.com/office/powerpoint/2010/main" val="142726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622D52-FAD1-FE4F-9877-02D98D316F51}"/>
              </a:ext>
            </a:extLst>
          </p:cNvPr>
          <p:cNvSpPr>
            <a:spLocks noGrp="1"/>
          </p:cNvSpPr>
          <p:nvPr>
            <p:ph type="title"/>
          </p:nvPr>
        </p:nvSpPr>
        <p:spPr>
          <a:xfrm>
            <a:off x="839788" y="365125"/>
            <a:ext cx="10515600" cy="1325563"/>
          </a:xfrm>
        </p:spPr>
        <p:txBody>
          <a:bodyPr/>
          <a:lstStyle/>
          <a:p>
            <a:r>
              <a:rPr lang="en-GB"/>
              <a:t>Click to edit Master title style</a:t>
            </a:r>
            <a:endParaRPr lang="en-UA"/>
          </a:p>
        </p:txBody>
      </p:sp>
      <p:sp>
        <p:nvSpPr>
          <p:cNvPr id="3" name="Text Placeholder 2">
            <a:extLst>
              <a:ext uri="{FF2B5EF4-FFF2-40B4-BE49-F238E27FC236}">
                <a16:creationId xmlns:a16="http://schemas.microsoft.com/office/drawing/2014/main" id="{11B0FC3F-E794-524A-ADD5-26D78C650B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3399F37-6B5A-FC43-A46C-8DEAFF81AA4B}"/>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A"/>
          </a:p>
        </p:txBody>
      </p:sp>
      <p:sp>
        <p:nvSpPr>
          <p:cNvPr id="5" name="Text Placeholder 4">
            <a:extLst>
              <a:ext uri="{FF2B5EF4-FFF2-40B4-BE49-F238E27FC236}">
                <a16:creationId xmlns:a16="http://schemas.microsoft.com/office/drawing/2014/main" id="{226B1FD7-2305-E84D-BD48-43E0F13FC8A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DE4688B8-B309-2946-B130-D15984B8673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A"/>
          </a:p>
        </p:txBody>
      </p:sp>
      <p:sp>
        <p:nvSpPr>
          <p:cNvPr id="7" name="Date Placeholder 6">
            <a:extLst>
              <a:ext uri="{FF2B5EF4-FFF2-40B4-BE49-F238E27FC236}">
                <a16:creationId xmlns:a16="http://schemas.microsoft.com/office/drawing/2014/main" id="{59F969B7-EF78-B641-8F7F-897645309F86}"/>
              </a:ext>
            </a:extLst>
          </p:cNvPr>
          <p:cNvSpPr>
            <a:spLocks noGrp="1"/>
          </p:cNvSpPr>
          <p:nvPr>
            <p:ph type="dt" sz="half" idx="10"/>
          </p:nvPr>
        </p:nvSpPr>
        <p:spPr/>
        <p:txBody>
          <a:bodyPr/>
          <a:lstStyle/>
          <a:p>
            <a:fld id="{27EE90F2-10B1-1C43-B201-DF7CE5BC670D}" type="datetimeFigureOut">
              <a:rPr lang="en-UA" smtClean="0"/>
              <a:t>09/14/2025</a:t>
            </a:fld>
            <a:endParaRPr lang="en-UA"/>
          </a:p>
        </p:txBody>
      </p:sp>
      <p:sp>
        <p:nvSpPr>
          <p:cNvPr id="8" name="Footer Placeholder 7">
            <a:extLst>
              <a:ext uri="{FF2B5EF4-FFF2-40B4-BE49-F238E27FC236}">
                <a16:creationId xmlns:a16="http://schemas.microsoft.com/office/drawing/2014/main" id="{878BCACF-C03D-E148-A513-A2F46CE8FB4A}"/>
              </a:ext>
            </a:extLst>
          </p:cNvPr>
          <p:cNvSpPr>
            <a:spLocks noGrp="1"/>
          </p:cNvSpPr>
          <p:nvPr>
            <p:ph type="ftr" sz="quarter" idx="11"/>
          </p:nvPr>
        </p:nvSpPr>
        <p:spPr/>
        <p:txBody>
          <a:bodyPr/>
          <a:lstStyle/>
          <a:p>
            <a:endParaRPr lang="en-UA"/>
          </a:p>
        </p:txBody>
      </p:sp>
      <p:sp>
        <p:nvSpPr>
          <p:cNvPr id="9" name="Slide Number Placeholder 8">
            <a:extLst>
              <a:ext uri="{FF2B5EF4-FFF2-40B4-BE49-F238E27FC236}">
                <a16:creationId xmlns:a16="http://schemas.microsoft.com/office/drawing/2014/main" id="{5747112C-28F3-4744-B3DC-49879DD8CD3B}"/>
              </a:ext>
            </a:extLst>
          </p:cNvPr>
          <p:cNvSpPr>
            <a:spLocks noGrp="1"/>
          </p:cNvSpPr>
          <p:nvPr>
            <p:ph type="sldNum" sz="quarter" idx="12"/>
          </p:nvPr>
        </p:nvSpPr>
        <p:spPr/>
        <p:txBody>
          <a:bodyPr/>
          <a:lstStyle/>
          <a:p>
            <a:fld id="{9DDCC143-2022-734C-81D9-E011CD04A4B7}" type="slidenum">
              <a:rPr lang="en-UA" smtClean="0"/>
              <a:t>‹№›</a:t>
            </a:fld>
            <a:endParaRPr lang="en-UA"/>
          </a:p>
        </p:txBody>
      </p:sp>
    </p:spTree>
    <p:extLst>
      <p:ext uri="{BB962C8B-B14F-4D97-AF65-F5344CB8AC3E}">
        <p14:creationId xmlns:p14="http://schemas.microsoft.com/office/powerpoint/2010/main" val="3735714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FE66C8-0ADA-C546-8D5E-2EB5294E32D2}"/>
              </a:ext>
            </a:extLst>
          </p:cNvPr>
          <p:cNvSpPr>
            <a:spLocks noGrp="1"/>
          </p:cNvSpPr>
          <p:nvPr>
            <p:ph type="title"/>
          </p:nvPr>
        </p:nvSpPr>
        <p:spPr/>
        <p:txBody>
          <a:bodyPr/>
          <a:lstStyle/>
          <a:p>
            <a:r>
              <a:rPr lang="en-GB"/>
              <a:t>Click to edit Master title style</a:t>
            </a:r>
            <a:endParaRPr lang="en-UA"/>
          </a:p>
        </p:txBody>
      </p:sp>
      <p:sp>
        <p:nvSpPr>
          <p:cNvPr id="3" name="Date Placeholder 2">
            <a:extLst>
              <a:ext uri="{FF2B5EF4-FFF2-40B4-BE49-F238E27FC236}">
                <a16:creationId xmlns:a16="http://schemas.microsoft.com/office/drawing/2014/main" id="{6365C44A-529A-A44E-8E8A-1FF68BB47CD0}"/>
              </a:ext>
            </a:extLst>
          </p:cNvPr>
          <p:cNvSpPr>
            <a:spLocks noGrp="1"/>
          </p:cNvSpPr>
          <p:nvPr>
            <p:ph type="dt" sz="half" idx="10"/>
          </p:nvPr>
        </p:nvSpPr>
        <p:spPr/>
        <p:txBody>
          <a:bodyPr/>
          <a:lstStyle/>
          <a:p>
            <a:fld id="{27EE90F2-10B1-1C43-B201-DF7CE5BC670D}" type="datetimeFigureOut">
              <a:rPr lang="en-UA" smtClean="0"/>
              <a:t>09/14/2025</a:t>
            </a:fld>
            <a:endParaRPr lang="en-UA"/>
          </a:p>
        </p:txBody>
      </p:sp>
      <p:sp>
        <p:nvSpPr>
          <p:cNvPr id="4" name="Footer Placeholder 3">
            <a:extLst>
              <a:ext uri="{FF2B5EF4-FFF2-40B4-BE49-F238E27FC236}">
                <a16:creationId xmlns:a16="http://schemas.microsoft.com/office/drawing/2014/main" id="{E96587CE-31F5-2643-94F6-E365137FD354}"/>
              </a:ext>
            </a:extLst>
          </p:cNvPr>
          <p:cNvSpPr>
            <a:spLocks noGrp="1"/>
          </p:cNvSpPr>
          <p:nvPr>
            <p:ph type="ftr" sz="quarter" idx="11"/>
          </p:nvPr>
        </p:nvSpPr>
        <p:spPr/>
        <p:txBody>
          <a:bodyPr/>
          <a:lstStyle/>
          <a:p>
            <a:endParaRPr lang="en-UA"/>
          </a:p>
        </p:txBody>
      </p:sp>
      <p:sp>
        <p:nvSpPr>
          <p:cNvPr id="5" name="Slide Number Placeholder 4">
            <a:extLst>
              <a:ext uri="{FF2B5EF4-FFF2-40B4-BE49-F238E27FC236}">
                <a16:creationId xmlns:a16="http://schemas.microsoft.com/office/drawing/2014/main" id="{F28BEF56-2AAE-4C4A-8CD2-2CEA3CB7B2D7}"/>
              </a:ext>
            </a:extLst>
          </p:cNvPr>
          <p:cNvSpPr>
            <a:spLocks noGrp="1"/>
          </p:cNvSpPr>
          <p:nvPr>
            <p:ph type="sldNum" sz="quarter" idx="12"/>
          </p:nvPr>
        </p:nvSpPr>
        <p:spPr/>
        <p:txBody>
          <a:bodyPr/>
          <a:lstStyle/>
          <a:p>
            <a:fld id="{9DDCC143-2022-734C-81D9-E011CD04A4B7}" type="slidenum">
              <a:rPr lang="en-UA" smtClean="0"/>
              <a:t>‹№›</a:t>
            </a:fld>
            <a:endParaRPr lang="en-UA"/>
          </a:p>
        </p:txBody>
      </p:sp>
    </p:spTree>
    <p:extLst>
      <p:ext uri="{BB962C8B-B14F-4D97-AF65-F5344CB8AC3E}">
        <p14:creationId xmlns:p14="http://schemas.microsoft.com/office/powerpoint/2010/main" val="13809525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998EC6A-7DE6-4649-AF38-C31707ECEC6B}"/>
              </a:ext>
            </a:extLst>
          </p:cNvPr>
          <p:cNvSpPr>
            <a:spLocks noGrp="1"/>
          </p:cNvSpPr>
          <p:nvPr>
            <p:ph type="dt" sz="half" idx="10"/>
          </p:nvPr>
        </p:nvSpPr>
        <p:spPr/>
        <p:txBody>
          <a:bodyPr/>
          <a:lstStyle/>
          <a:p>
            <a:fld id="{27EE90F2-10B1-1C43-B201-DF7CE5BC670D}" type="datetimeFigureOut">
              <a:rPr lang="en-UA" smtClean="0"/>
              <a:t>09/14/2025</a:t>
            </a:fld>
            <a:endParaRPr lang="en-UA"/>
          </a:p>
        </p:txBody>
      </p:sp>
      <p:sp>
        <p:nvSpPr>
          <p:cNvPr id="3" name="Footer Placeholder 2">
            <a:extLst>
              <a:ext uri="{FF2B5EF4-FFF2-40B4-BE49-F238E27FC236}">
                <a16:creationId xmlns:a16="http://schemas.microsoft.com/office/drawing/2014/main" id="{585CE143-A886-9C47-8FE9-81F5E8FE2128}"/>
              </a:ext>
            </a:extLst>
          </p:cNvPr>
          <p:cNvSpPr>
            <a:spLocks noGrp="1"/>
          </p:cNvSpPr>
          <p:nvPr>
            <p:ph type="ftr" sz="quarter" idx="11"/>
          </p:nvPr>
        </p:nvSpPr>
        <p:spPr/>
        <p:txBody>
          <a:bodyPr/>
          <a:lstStyle/>
          <a:p>
            <a:endParaRPr lang="en-UA"/>
          </a:p>
        </p:txBody>
      </p:sp>
      <p:sp>
        <p:nvSpPr>
          <p:cNvPr id="4" name="Slide Number Placeholder 3">
            <a:extLst>
              <a:ext uri="{FF2B5EF4-FFF2-40B4-BE49-F238E27FC236}">
                <a16:creationId xmlns:a16="http://schemas.microsoft.com/office/drawing/2014/main" id="{5CD95A86-6223-FC40-90C1-5EBBE2045C5C}"/>
              </a:ext>
            </a:extLst>
          </p:cNvPr>
          <p:cNvSpPr>
            <a:spLocks noGrp="1"/>
          </p:cNvSpPr>
          <p:nvPr>
            <p:ph type="sldNum" sz="quarter" idx="12"/>
          </p:nvPr>
        </p:nvSpPr>
        <p:spPr/>
        <p:txBody>
          <a:bodyPr/>
          <a:lstStyle/>
          <a:p>
            <a:fld id="{9DDCC143-2022-734C-81D9-E011CD04A4B7}" type="slidenum">
              <a:rPr lang="en-UA" smtClean="0"/>
              <a:t>‹№›</a:t>
            </a:fld>
            <a:endParaRPr lang="en-UA"/>
          </a:p>
        </p:txBody>
      </p:sp>
    </p:spTree>
    <p:extLst>
      <p:ext uri="{BB962C8B-B14F-4D97-AF65-F5344CB8AC3E}">
        <p14:creationId xmlns:p14="http://schemas.microsoft.com/office/powerpoint/2010/main" val="4807297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3CAF4D-D15F-A048-992F-F59972D403B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A"/>
          </a:p>
        </p:txBody>
      </p:sp>
      <p:sp>
        <p:nvSpPr>
          <p:cNvPr id="3" name="Content Placeholder 2">
            <a:extLst>
              <a:ext uri="{FF2B5EF4-FFF2-40B4-BE49-F238E27FC236}">
                <a16:creationId xmlns:a16="http://schemas.microsoft.com/office/drawing/2014/main" id="{C466878D-076E-3C47-A545-06E18F45A0B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A"/>
          </a:p>
        </p:txBody>
      </p:sp>
      <p:sp>
        <p:nvSpPr>
          <p:cNvPr id="4" name="Text Placeholder 3">
            <a:extLst>
              <a:ext uri="{FF2B5EF4-FFF2-40B4-BE49-F238E27FC236}">
                <a16:creationId xmlns:a16="http://schemas.microsoft.com/office/drawing/2014/main" id="{B5C1A478-4C37-8A46-A02E-E71F919E33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2257DC0-8E1B-B54E-87D0-261E0E9A2DCE}"/>
              </a:ext>
            </a:extLst>
          </p:cNvPr>
          <p:cNvSpPr>
            <a:spLocks noGrp="1"/>
          </p:cNvSpPr>
          <p:nvPr>
            <p:ph type="dt" sz="half" idx="10"/>
          </p:nvPr>
        </p:nvSpPr>
        <p:spPr/>
        <p:txBody>
          <a:bodyPr/>
          <a:lstStyle/>
          <a:p>
            <a:fld id="{27EE90F2-10B1-1C43-B201-DF7CE5BC670D}" type="datetimeFigureOut">
              <a:rPr lang="en-UA" smtClean="0"/>
              <a:t>09/14/2025</a:t>
            </a:fld>
            <a:endParaRPr lang="en-UA"/>
          </a:p>
        </p:txBody>
      </p:sp>
      <p:sp>
        <p:nvSpPr>
          <p:cNvPr id="6" name="Footer Placeholder 5">
            <a:extLst>
              <a:ext uri="{FF2B5EF4-FFF2-40B4-BE49-F238E27FC236}">
                <a16:creationId xmlns:a16="http://schemas.microsoft.com/office/drawing/2014/main" id="{6D7BFA5A-C862-8D4E-9181-D6B1E7224B3D}"/>
              </a:ext>
            </a:extLst>
          </p:cNvPr>
          <p:cNvSpPr>
            <a:spLocks noGrp="1"/>
          </p:cNvSpPr>
          <p:nvPr>
            <p:ph type="ftr" sz="quarter" idx="11"/>
          </p:nvPr>
        </p:nvSpPr>
        <p:spPr/>
        <p:txBody>
          <a:bodyPr/>
          <a:lstStyle/>
          <a:p>
            <a:endParaRPr lang="en-UA"/>
          </a:p>
        </p:txBody>
      </p:sp>
      <p:sp>
        <p:nvSpPr>
          <p:cNvPr id="7" name="Slide Number Placeholder 6">
            <a:extLst>
              <a:ext uri="{FF2B5EF4-FFF2-40B4-BE49-F238E27FC236}">
                <a16:creationId xmlns:a16="http://schemas.microsoft.com/office/drawing/2014/main" id="{D9697CBE-8E4E-E644-92B1-B4857963851B}"/>
              </a:ext>
            </a:extLst>
          </p:cNvPr>
          <p:cNvSpPr>
            <a:spLocks noGrp="1"/>
          </p:cNvSpPr>
          <p:nvPr>
            <p:ph type="sldNum" sz="quarter" idx="12"/>
          </p:nvPr>
        </p:nvSpPr>
        <p:spPr/>
        <p:txBody>
          <a:bodyPr/>
          <a:lstStyle/>
          <a:p>
            <a:fld id="{9DDCC143-2022-734C-81D9-E011CD04A4B7}" type="slidenum">
              <a:rPr lang="en-UA" smtClean="0"/>
              <a:t>‹№›</a:t>
            </a:fld>
            <a:endParaRPr lang="en-UA"/>
          </a:p>
        </p:txBody>
      </p:sp>
    </p:spTree>
    <p:extLst>
      <p:ext uri="{BB962C8B-B14F-4D97-AF65-F5344CB8AC3E}">
        <p14:creationId xmlns:p14="http://schemas.microsoft.com/office/powerpoint/2010/main" val="2681140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DD380A-B4AF-894F-8F51-58EE1FA5A5C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A"/>
          </a:p>
        </p:txBody>
      </p:sp>
      <p:sp>
        <p:nvSpPr>
          <p:cNvPr id="3" name="Picture Placeholder 2">
            <a:extLst>
              <a:ext uri="{FF2B5EF4-FFF2-40B4-BE49-F238E27FC236}">
                <a16:creationId xmlns:a16="http://schemas.microsoft.com/office/drawing/2014/main" id="{EC78EB75-FF87-1143-BAB3-FA6F7CF7877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A"/>
          </a:p>
        </p:txBody>
      </p:sp>
      <p:sp>
        <p:nvSpPr>
          <p:cNvPr id="4" name="Text Placeholder 3">
            <a:extLst>
              <a:ext uri="{FF2B5EF4-FFF2-40B4-BE49-F238E27FC236}">
                <a16:creationId xmlns:a16="http://schemas.microsoft.com/office/drawing/2014/main" id="{C23E1161-CF49-E244-B589-AE139EF12A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C1B59F6-CBC9-C744-8131-ED9467396C37}"/>
              </a:ext>
            </a:extLst>
          </p:cNvPr>
          <p:cNvSpPr>
            <a:spLocks noGrp="1"/>
          </p:cNvSpPr>
          <p:nvPr>
            <p:ph type="dt" sz="half" idx="10"/>
          </p:nvPr>
        </p:nvSpPr>
        <p:spPr/>
        <p:txBody>
          <a:bodyPr/>
          <a:lstStyle/>
          <a:p>
            <a:fld id="{27EE90F2-10B1-1C43-B201-DF7CE5BC670D}" type="datetimeFigureOut">
              <a:rPr lang="en-UA" smtClean="0"/>
              <a:t>09/14/2025</a:t>
            </a:fld>
            <a:endParaRPr lang="en-UA"/>
          </a:p>
        </p:txBody>
      </p:sp>
      <p:sp>
        <p:nvSpPr>
          <p:cNvPr id="6" name="Footer Placeholder 5">
            <a:extLst>
              <a:ext uri="{FF2B5EF4-FFF2-40B4-BE49-F238E27FC236}">
                <a16:creationId xmlns:a16="http://schemas.microsoft.com/office/drawing/2014/main" id="{346EFEFE-BE90-B74C-AAEA-3B591EE85647}"/>
              </a:ext>
            </a:extLst>
          </p:cNvPr>
          <p:cNvSpPr>
            <a:spLocks noGrp="1"/>
          </p:cNvSpPr>
          <p:nvPr>
            <p:ph type="ftr" sz="quarter" idx="11"/>
          </p:nvPr>
        </p:nvSpPr>
        <p:spPr/>
        <p:txBody>
          <a:bodyPr/>
          <a:lstStyle/>
          <a:p>
            <a:endParaRPr lang="en-UA"/>
          </a:p>
        </p:txBody>
      </p:sp>
      <p:sp>
        <p:nvSpPr>
          <p:cNvPr id="7" name="Slide Number Placeholder 6">
            <a:extLst>
              <a:ext uri="{FF2B5EF4-FFF2-40B4-BE49-F238E27FC236}">
                <a16:creationId xmlns:a16="http://schemas.microsoft.com/office/drawing/2014/main" id="{0DB30093-014F-E94F-B470-FF280CE7727F}"/>
              </a:ext>
            </a:extLst>
          </p:cNvPr>
          <p:cNvSpPr>
            <a:spLocks noGrp="1"/>
          </p:cNvSpPr>
          <p:nvPr>
            <p:ph type="sldNum" sz="quarter" idx="12"/>
          </p:nvPr>
        </p:nvSpPr>
        <p:spPr/>
        <p:txBody>
          <a:bodyPr/>
          <a:lstStyle/>
          <a:p>
            <a:fld id="{9DDCC143-2022-734C-81D9-E011CD04A4B7}" type="slidenum">
              <a:rPr lang="en-UA" smtClean="0"/>
              <a:t>‹№›</a:t>
            </a:fld>
            <a:endParaRPr lang="en-UA"/>
          </a:p>
        </p:txBody>
      </p:sp>
    </p:spTree>
    <p:extLst>
      <p:ext uri="{BB962C8B-B14F-4D97-AF65-F5344CB8AC3E}">
        <p14:creationId xmlns:p14="http://schemas.microsoft.com/office/powerpoint/2010/main" val="880601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A3FBA01-2945-A04E-8B27-3D06615808EB}"/>
              </a:ext>
            </a:extLst>
          </p:cNvPr>
          <p:cNvPicPr>
            <a:picLocks noChangeAspect="1"/>
          </p:cNvPicPr>
          <p:nvPr userDrawn="1"/>
        </p:nvPicPr>
        <p:blipFill rotWithShape="1">
          <a:blip r:embed="rId13"/>
          <a:srcRect l="24286"/>
          <a:stretch/>
        </p:blipFill>
        <p:spPr>
          <a:xfrm>
            <a:off x="0" y="0"/>
            <a:ext cx="9231086" cy="6858000"/>
          </a:xfrm>
          <a:prstGeom prst="rect">
            <a:avLst/>
          </a:prstGeom>
        </p:spPr>
      </p:pic>
      <p:pic>
        <p:nvPicPr>
          <p:cNvPr id="8" name="Picture 7">
            <a:extLst>
              <a:ext uri="{FF2B5EF4-FFF2-40B4-BE49-F238E27FC236}">
                <a16:creationId xmlns:a16="http://schemas.microsoft.com/office/drawing/2014/main" id="{42A5EF85-CEBF-774F-A0BB-96C2E93F4363}"/>
              </a:ext>
            </a:extLst>
          </p:cNvPr>
          <p:cNvPicPr>
            <a:picLocks noChangeAspect="1"/>
          </p:cNvPicPr>
          <p:nvPr userDrawn="1"/>
        </p:nvPicPr>
        <p:blipFill rotWithShape="1">
          <a:blip r:embed="rId13"/>
          <a:srcRect l="76072"/>
          <a:stretch/>
        </p:blipFill>
        <p:spPr>
          <a:xfrm>
            <a:off x="6313714" y="0"/>
            <a:ext cx="5878286" cy="6858000"/>
          </a:xfrm>
          <a:prstGeom prst="rect">
            <a:avLst/>
          </a:prstGeom>
        </p:spPr>
      </p:pic>
      <p:sp>
        <p:nvSpPr>
          <p:cNvPr id="2" name="Title Placeholder 1">
            <a:extLst>
              <a:ext uri="{FF2B5EF4-FFF2-40B4-BE49-F238E27FC236}">
                <a16:creationId xmlns:a16="http://schemas.microsoft.com/office/drawing/2014/main" id="{35D92448-A3C7-6247-81FF-829F34E7F150}"/>
              </a:ext>
            </a:extLst>
          </p:cNvPr>
          <p:cNvSpPr>
            <a:spLocks noGrp="1"/>
          </p:cNvSpPr>
          <p:nvPr>
            <p:ph type="title"/>
          </p:nvPr>
        </p:nvSpPr>
        <p:spPr>
          <a:xfrm>
            <a:off x="1262742" y="365125"/>
            <a:ext cx="10091057" cy="941161"/>
          </a:xfrm>
          <a:prstGeom prst="rect">
            <a:avLst/>
          </a:prstGeom>
        </p:spPr>
        <p:txBody>
          <a:bodyPr vert="horz" lIns="91440" tIns="45720" rIns="91440" bIns="45720" rtlCol="0" anchor="ctr">
            <a:normAutofit/>
          </a:bodyPr>
          <a:lstStyle/>
          <a:p>
            <a:r>
              <a:rPr lang="en-GB" dirty="0"/>
              <a:t>Click to edit Master title style</a:t>
            </a:r>
            <a:endParaRPr lang="en-UA" dirty="0"/>
          </a:p>
        </p:txBody>
      </p:sp>
      <p:sp>
        <p:nvSpPr>
          <p:cNvPr id="3" name="Text Placeholder 2">
            <a:extLst>
              <a:ext uri="{FF2B5EF4-FFF2-40B4-BE49-F238E27FC236}">
                <a16:creationId xmlns:a16="http://schemas.microsoft.com/office/drawing/2014/main" id="{FF1FF660-2539-2841-9B34-CE3E5F220972}"/>
              </a:ext>
            </a:extLst>
          </p:cNvPr>
          <p:cNvSpPr>
            <a:spLocks noGrp="1"/>
          </p:cNvSpPr>
          <p:nvPr>
            <p:ph type="body" idx="1"/>
          </p:nvPr>
        </p:nvSpPr>
        <p:spPr>
          <a:xfrm>
            <a:off x="1262742" y="1825625"/>
            <a:ext cx="10091057"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A"/>
          </a:p>
        </p:txBody>
      </p:sp>
      <p:sp>
        <p:nvSpPr>
          <p:cNvPr id="4" name="Date Placeholder 3">
            <a:extLst>
              <a:ext uri="{FF2B5EF4-FFF2-40B4-BE49-F238E27FC236}">
                <a16:creationId xmlns:a16="http://schemas.microsoft.com/office/drawing/2014/main" id="{7C527AD0-B9A9-214B-AE54-69F6A9A72A3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EE90F2-10B1-1C43-B201-DF7CE5BC670D}" type="datetimeFigureOut">
              <a:rPr lang="en-UA" smtClean="0"/>
              <a:t>09/14/2025</a:t>
            </a:fld>
            <a:endParaRPr lang="en-UA"/>
          </a:p>
        </p:txBody>
      </p:sp>
      <p:sp>
        <p:nvSpPr>
          <p:cNvPr id="5" name="Footer Placeholder 4">
            <a:extLst>
              <a:ext uri="{FF2B5EF4-FFF2-40B4-BE49-F238E27FC236}">
                <a16:creationId xmlns:a16="http://schemas.microsoft.com/office/drawing/2014/main" id="{0633C08F-A93B-F945-920B-401FF93C24B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A"/>
          </a:p>
        </p:txBody>
      </p:sp>
      <p:sp>
        <p:nvSpPr>
          <p:cNvPr id="6" name="Slide Number Placeholder 5">
            <a:extLst>
              <a:ext uri="{FF2B5EF4-FFF2-40B4-BE49-F238E27FC236}">
                <a16:creationId xmlns:a16="http://schemas.microsoft.com/office/drawing/2014/main" id="{A2EFA4EA-B8FC-794A-9513-6E90424577E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DCC143-2022-734C-81D9-E011CD04A4B7}" type="slidenum">
              <a:rPr lang="en-UA" smtClean="0"/>
              <a:t>‹№›</a:t>
            </a:fld>
            <a:endParaRPr lang="en-UA"/>
          </a:p>
        </p:txBody>
      </p:sp>
    </p:spTree>
    <p:extLst>
      <p:ext uri="{BB962C8B-B14F-4D97-AF65-F5344CB8AC3E}">
        <p14:creationId xmlns:p14="http://schemas.microsoft.com/office/powerpoint/2010/main" val="17452100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39088-72A5-4A49-BCD5-7B0441795A9E}"/>
              </a:ext>
            </a:extLst>
          </p:cNvPr>
          <p:cNvSpPr>
            <a:spLocks noGrp="1"/>
          </p:cNvSpPr>
          <p:nvPr>
            <p:ph type="ctrTitle"/>
          </p:nvPr>
        </p:nvSpPr>
        <p:spPr>
          <a:xfrm>
            <a:off x="4337222" y="1270403"/>
            <a:ext cx="7241060" cy="1624280"/>
          </a:xfrm>
        </p:spPr>
        <p:txBody>
          <a:bodyPr>
            <a:noAutofit/>
          </a:bodyPr>
          <a:lstStyle/>
          <a:p>
            <a:r>
              <a:rPr lang="uk-UA" sz="4800" b="1" noProof="0" dirty="0">
                <a:solidFill>
                  <a:srgbClr val="88FAFF"/>
                </a:solidFill>
                <a:latin typeface="Seravek" panose="020B0503040000020004" pitchFamily="34" charset="0"/>
              </a:rPr>
              <a:t>Архітектура та інфраструктура </a:t>
            </a:r>
            <a:r>
              <a:rPr lang="uk-UA" sz="4800" b="1" noProof="0" dirty="0" err="1">
                <a:solidFill>
                  <a:srgbClr val="88FAFF"/>
                </a:solidFill>
                <a:latin typeface="Seravek" panose="020B0503040000020004" pitchFamily="34" charset="0"/>
              </a:rPr>
              <a:t>Big</a:t>
            </a:r>
            <a:r>
              <a:rPr lang="uk-UA" sz="4800" b="1" noProof="0" dirty="0">
                <a:solidFill>
                  <a:srgbClr val="88FAFF"/>
                </a:solidFill>
                <a:latin typeface="Seravek" panose="020B0503040000020004" pitchFamily="34" charset="0"/>
              </a:rPr>
              <a:t> </a:t>
            </a:r>
            <a:r>
              <a:rPr lang="uk-UA" sz="4800" b="1" noProof="0" dirty="0" err="1">
                <a:solidFill>
                  <a:srgbClr val="88FAFF"/>
                </a:solidFill>
                <a:latin typeface="Seravek" panose="020B0503040000020004" pitchFamily="34" charset="0"/>
              </a:rPr>
              <a:t>Data</a:t>
            </a:r>
            <a:endParaRPr lang="uk-UA" sz="4800" b="1" noProof="0" dirty="0">
              <a:solidFill>
                <a:srgbClr val="88FAFF"/>
              </a:solidFill>
              <a:latin typeface="Seravek" panose="020B0503040000020004" pitchFamily="34" charset="0"/>
            </a:endParaRPr>
          </a:p>
        </p:txBody>
      </p:sp>
      <p:sp>
        <p:nvSpPr>
          <p:cNvPr id="6" name="Подзаголовок 2">
            <a:extLst>
              <a:ext uri="{FF2B5EF4-FFF2-40B4-BE49-F238E27FC236}">
                <a16:creationId xmlns:a16="http://schemas.microsoft.com/office/drawing/2014/main" id="{F5C6AC40-CC2E-DB20-B944-BB695A27587B}"/>
              </a:ext>
            </a:extLst>
          </p:cNvPr>
          <p:cNvSpPr>
            <a:spLocks noGrp="1"/>
          </p:cNvSpPr>
          <p:nvPr>
            <p:ph type="subTitle" idx="1"/>
          </p:nvPr>
        </p:nvSpPr>
        <p:spPr>
          <a:xfrm>
            <a:off x="4144459" y="3429000"/>
            <a:ext cx="6438412" cy="1023246"/>
          </a:xfrm>
        </p:spPr>
        <p:txBody>
          <a:bodyPr/>
          <a:lstStyle/>
          <a:p>
            <a:pPr algn="l"/>
            <a:r>
              <a:rPr lang="uk-UA" dirty="0"/>
              <a:t>Дисципліна:</a:t>
            </a:r>
          </a:p>
          <a:p>
            <a:pPr algn="l"/>
            <a:r>
              <a:rPr lang="uk-UA" dirty="0"/>
              <a:t>«Бізнес-аналітика </a:t>
            </a:r>
            <a:r>
              <a:rPr lang="uk-UA"/>
              <a:t>в умовах </a:t>
            </a:r>
            <a:r>
              <a:rPr lang="en-US"/>
              <a:t>Big </a:t>
            </a:r>
            <a:r>
              <a:rPr lang="en-US" dirty="0"/>
              <a:t>Data </a:t>
            </a:r>
            <a:r>
              <a:rPr lang="uk-UA" dirty="0"/>
              <a:t>та </a:t>
            </a:r>
            <a:r>
              <a:rPr lang="en-US" dirty="0"/>
              <a:t>AI</a:t>
            </a:r>
            <a:r>
              <a:rPr lang="uk-UA" dirty="0"/>
              <a:t>»</a:t>
            </a:r>
            <a:endParaRPr lang="ru-UA" dirty="0"/>
          </a:p>
        </p:txBody>
      </p:sp>
      <p:sp>
        <p:nvSpPr>
          <p:cNvPr id="7" name="Подзаголовок 2">
            <a:extLst>
              <a:ext uri="{FF2B5EF4-FFF2-40B4-BE49-F238E27FC236}">
                <a16:creationId xmlns:a16="http://schemas.microsoft.com/office/drawing/2014/main" id="{BCB1A6E7-3B2B-E479-6D90-AEA852E497F9}"/>
              </a:ext>
            </a:extLst>
          </p:cNvPr>
          <p:cNvSpPr txBox="1">
            <a:spLocks/>
          </p:cNvSpPr>
          <p:nvPr/>
        </p:nvSpPr>
        <p:spPr>
          <a:xfrm>
            <a:off x="9794290" y="535745"/>
            <a:ext cx="1783991" cy="46023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bg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bg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bg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bg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uk-UA" dirty="0"/>
              <a:t>Лекція 2</a:t>
            </a:r>
            <a:endParaRPr lang="ru-UA" dirty="0"/>
          </a:p>
        </p:txBody>
      </p:sp>
      <p:sp>
        <p:nvSpPr>
          <p:cNvPr id="8" name="Подзаголовок 2">
            <a:extLst>
              <a:ext uri="{FF2B5EF4-FFF2-40B4-BE49-F238E27FC236}">
                <a16:creationId xmlns:a16="http://schemas.microsoft.com/office/drawing/2014/main" id="{C6426E2F-E9F8-3F2C-31A3-F9AC38BFC424}"/>
              </a:ext>
            </a:extLst>
          </p:cNvPr>
          <p:cNvSpPr txBox="1">
            <a:spLocks/>
          </p:cNvSpPr>
          <p:nvPr/>
        </p:nvSpPr>
        <p:spPr>
          <a:xfrm>
            <a:off x="5769851" y="4991724"/>
            <a:ext cx="6040915" cy="1624280"/>
          </a:xfrm>
          <a:prstGeom prst="rect">
            <a:avLst/>
          </a:prstGeom>
        </p:spPr>
        <p:txBody>
          <a:bodyPr vert="horz" lIns="91440" tIns="45720" rIns="91440" bIns="45720" rtlCol="0">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bg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bg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bg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bg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r>
              <a:rPr lang="uk-UA" b="0" dirty="0"/>
              <a:t>Викладач:</a:t>
            </a:r>
          </a:p>
          <a:p>
            <a:pPr algn="r"/>
            <a:r>
              <a:rPr lang="uk-UA" b="0" dirty="0" err="1"/>
              <a:t>к.т.н</a:t>
            </a:r>
            <a:r>
              <a:rPr lang="uk-UA" b="0" dirty="0"/>
              <a:t>., доцент кафедри менеджменту, маркетингу та інформаційних технологій</a:t>
            </a:r>
          </a:p>
          <a:p>
            <a:pPr algn="r"/>
            <a:r>
              <a:rPr lang="uk-UA" b="0" dirty="0"/>
              <a:t>Ганна ДИМОВА </a:t>
            </a:r>
            <a:endParaRPr lang="ru-UA" b="0" dirty="0"/>
          </a:p>
        </p:txBody>
      </p:sp>
    </p:spTree>
    <p:extLst>
      <p:ext uri="{BB962C8B-B14F-4D97-AF65-F5344CB8AC3E}">
        <p14:creationId xmlns:p14="http://schemas.microsoft.com/office/powerpoint/2010/main" val="40676104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E9BFE7-4022-44C1-A1BE-2F9984082C33}"/>
            </a:ext>
          </a:extLst>
        </p:cNvPr>
        <p:cNvGrpSpPr/>
        <p:nvPr/>
      </p:nvGrpSpPr>
      <p:grpSpPr>
        <a:xfrm>
          <a:off x="0" y="0"/>
          <a:ext cx="0" cy="0"/>
          <a:chOff x="0" y="0"/>
          <a:chExt cx="0" cy="0"/>
        </a:xfrm>
      </p:grpSpPr>
      <p:sp>
        <p:nvSpPr>
          <p:cNvPr id="68" name="Rectangle 3">
            <a:extLst>
              <a:ext uri="{FF2B5EF4-FFF2-40B4-BE49-F238E27FC236}">
                <a16:creationId xmlns:a16="http://schemas.microsoft.com/office/drawing/2014/main" id="{2CE5A3E3-0C66-CB7F-51D0-9E007C395820}"/>
              </a:ext>
            </a:extLst>
          </p:cNvPr>
          <p:cNvSpPr txBox="1">
            <a:spLocks noChangeArrowheads="1"/>
          </p:cNvSpPr>
          <p:nvPr/>
        </p:nvSpPr>
        <p:spPr>
          <a:xfrm>
            <a:off x="1124465" y="1507524"/>
            <a:ext cx="10288955" cy="474499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sq-AL" sz="2100" b="1" i="1" dirty="0">
                <a:latin typeface="+mj-lt"/>
              </a:rPr>
              <a:t>Apache Spark</a:t>
            </a:r>
            <a:r>
              <a:rPr lang="sq-AL" sz="2100" dirty="0">
                <a:latin typeface="+mj-lt"/>
              </a:rPr>
              <a:t>, </a:t>
            </a:r>
            <a:r>
              <a:rPr lang="uk-UA" sz="2100" dirty="0">
                <a:latin typeface="+mj-lt"/>
              </a:rPr>
              <a:t>розроблений у 2010-х роках, став еволюцією ідей </a:t>
            </a:r>
            <a:r>
              <a:rPr lang="sq-AL" sz="2100" dirty="0">
                <a:latin typeface="+mj-lt"/>
              </a:rPr>
              <a:t>Hadoop, </a:t>
            </a:r>
            <a:r>
              <a:rPr lang="uk-UA" sz="2100" dirty="0">
                <a:latin typeface="+mj-lt"/>
              </a:rPr>
              <a:t>але зробив процеси значно швидшими. Він працює в пам’яті (</a:t>
            </a:r>
            <a:r>
              <a:rPr lang="sq-AL" sz="2100" dirty="0">
                <a:latin typeface="+mj-lt"/>
              </a:rPr>
              <a:t>in-memory computing), </a:t>
            </a:r>
            <a:r>
              <a:rPr lang="uk-UA" sz="2100" dirty="0">
                <a:latin typeface="+mj-lt"/>
              </a:rPr>
              <a:t>що означає, що дані не постійно зчитуються з диску, а зберігаються в оперативній пам’яті, завдяки чому швидкість зростає у десятки разів. </a:t>
            </a:r>
            <a:r>
              <a:rPr lang="sq-AL" sz="2100" dirty="0">
                <a:latin typeface="+mj-lt"/>
              </a:rPr>
              <a:t>Spark </a:t>
            </a:r>
            <a:r>
              <a:rPr lang="uk-UA" sz="2100" dirty="0">
                <a:latin typeface="+mj-lt"/>
              </a:rPr>
              <a:t>підтримує не тільки пакетну обробку, як </a:t>
            </a:r>
            <a:r>
              <a:rPr lang="sq-AL" sz="2100" dirty="0">
                <a:latin typeface="+mj-lt"/>
              </a:rPr>
              <a:t>Hadoop, </a:t>
            </a:r>
            <a:r>
              <a:rPr lang="uk-UA" sz="2100" dirty="0">
                <a:latin typeface="+mj-lt"/>
              </a:rPr>
              <a:t>а й потокову (</a:t>
            </a:r>
            <a:r>
              <a:rPr lang="sq-AL" sz="2100" dirty="0">
                <a:latin typeface="+mj-lt"/>
              </a:rPr>
              <a:t>streaming), </a:t>
            </a:r>
            <a:r>
              <a:rPr lang="uk-UA" sz="2100" dirty="0">
                <a:latin typeface="+mj-lt"/>
              </a:rPr>
              <a:t>що дозволяє аналізувати дані майже в реальному часі. </a:t>
            </a:r>
          </a:p>
          <a:p>
            <a:pPr marL="0" indent="0" algn="just">
              <a:lnSpc>
                <a:spcPct val="120000"/>
              </a:lnSpc>
              <a:spcBef>
                <a:spcPts val="0"/>
              </a:spcBef>
              <a:buNone/>
            </a:pPr>
            <a:r>
              <a:rPr lang="uk-UA" sz="2100" dirty="0">
                <a:latin typeface="+mj-lt"/>
              </a:rPr>
              <a:t>На практиці обидві технології часто поєднують: </a:t>
            </a:r>
            <a:r>
              <a:rPr lang="sq-AL" sz="2100" dirty="0">
                <a:latin typeface="+mj-lt"/>
              </a:rPr>
              <a:t>Hadoop </a:t>
            </a:r>
            <a:r>
              <a:rPr lang="uk-UA" sz="2100" dirty="0">
                <a:latin typeface="+mj-lt"/>
              </a:rPr>
              <a:t>використовується як сховище (</a:t>
            </a:r>
            <a:r>
              <a:rPr lang="sq-AL" sz="2100" dirty="0">
                <a:latin typeface="+mj-lt"/>
              </a:rPr>
              <a:t>HDFS), </a:t>
            </a:r>
            <a:r>
              <a:rPr lang="uk-UA" sz="2100" dirty="0">
                <a:latin typeface="+mj-lt"/>
              </a:rPr>
              <a:t>а </a:t>
            </a:r>
            <a:r>
              <a:rPr lang="sq-AL" sz="2100" dirty="0">
                <a:latin typeface="+mj-lt"/>
              </a:rPr>
              <a:t>Spark </a:t>
            </a:r>
            <a:r>
              <a:rPr lang="uk-UA" sz="2100" dirty="0">
                <a:latin typeface="+mj-lt"/>
              </a:rPr>
              <a:t>як рушій для швидкого аналізу.</a:t>
            </a:r>
            <a:endParaRPr lang="uk-UA" altLang="uk-UA" sz="2100" dirty="0">
              <a:latin typeface="+mj-lt"/>
            </a:endParaRPr>
          </a:p>
        </p:txBody>
      </p:sp>
      <p:sp>
        <p:nvSpPr>
          <p:cNvPr id="5" name="Title 1">
            <a:extLst>
              <a:ext uri="{FF2B5EF4-FFF2-40B4-BE49-F238E27FC236}">
                <a16:creationId xmlns:a16="http://schemas.microsoft.com/office/drawing/2014/main" id="{EA075278-B1B8-3705-520E-C4059F4D111D}"/>
              </a:ext>
            </a:extLst>
          </p:cNvPr>
          <p:cNvSpPr>
            <a:spLocks noGrp="1"/>
          </p:cNvSpPr>
          <p:nvPr>
            <p:ph type="title"/>
          </p:nvPr>
        </p:nvSpPr>
        <p:spPr>
          <a:xfrm>
            <a:off x="1262742" y="365125"/>
            <a:ext cx="10785096" cy="941161"/>
          </a:xfrm>
        </p:spPr>
        <p:txBody>
          <a:bodyPr>
            <a:normAutofit/>
          </a:bodyPr>
          <a:lstStyle/>
          <a:p>
            <a:r>
              <a:rPr lang="sv-SE" b="1" noProof="0" dirty="0">
                <a:solidFill>
                  <a:srgbClr val="88FAFF"/>
                </a:solidFill>
              </a:rPr>
              <a:t>Hadoop, Spark, NoSQL (MongoDB, Cassandra)</a:t>
            </a:r>
            <a:endParaRPr lang="uk-UA" b="1" noProof="0" dirty="0">
              <a:solidFill>
                <a:srgbClr val="88FAFF"/>
              </a:solidFill>
            </a:endParaRPr>
          </a:p>
        </p:txBody>
      </p:sp>
      <p:pic>
        <p:nvPicPr>
          <p:cNvPr id="3" name="Рисунок 2">
            <a:extLst>
              <a:ext uri="{FF2B5EF4-FFF2-40B4-BE49-F238E27FC236}">
                <a16:creationId xmlns:a16="http://schemas.microsoft.com/office/drawing/2014/main" id="{5CE71EDB-A7BC-C7B4-FA11-07498FB41106}"/>
              </a:ext>
            </a:extLst>
          </p:cNvPr>
          <p:cNvPicPr>
            <a:picLocks noChangeAspect="1"/>
          </p:cNvPicPr>
          <p:nvPr/>
        </p:nvPicPr>
        <p:blipFill>
          <a:blip r:embed="rId3"/>
          <a:stretch>
            <a:fillRect/>
          </a:stretch>
        </p:blipFill>
        <p:spPr>
          <a:xfrm>
            <a:off x="4397847" y="4482323"/>
            <a:ext cx="3396306" cy="1770196"/>
          </a:xfrm>
          <a:prstGeom prst="rect">
            <a:avLst/>
          </a:prstGeom>
          <a:solidFill>
            <a:schemeClr val="bg2"/>
          </a:solidFill>
        </p:spPr>
      </p:pic>
    </p:spTree>
    <p:extLst>
      <p:ext uri="{BB962C8B-B14F-4D97-AF65-F5344CB8AC3E}">
        <p14:creationId xmlns:p14="http://schemas.microsoft.com/office/powerpoint/2010/main" val="15017229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71A504-9E34-48D3-70AE-5C6A849B5CFD}"/>
            </a:ext>
          </a:extLst>
        </p:cNvPr>
        <p:cNvGrpSpPr/>
        <p:nvPr/>
      </p:nvGrpSpPr>
      <p:grpSpPr>
        <a:xfrm>
          <a:off x="0" y="0"/>
          <a:ext cx="0" cy="0"/>
          <a:chOff x="0" y="0"/>
          <a:chExt cx="0" cy="0"/>
        </a:xfrm>
      </p:grpSpPr>
      <p:sp>
        <p:nvSpPr>
          <p:cNvPr id="68" name="Rectangle 3">
            <a:extLst>
              <a:ext uri="{FF2B5EF4-FFF2-40B4-BE49-F238E27FC236}">
                <a16:creationId xmlns:a16="http://schemas.microsoft.com/office/drawing/2014/main" id="{EF83984B-F671-9C6A-2007-CAD6C6DA37BA}"/>
              </a:ext>
            </a:extLst>
          </p:cNvPr>
          <p:cNvSpPr txBox="1">
            <a:spLocks noChangeArrowheads="1"/>
          </p:cNvSpPr>
          <p:nvPr/>
        </p:nvSpPr>
        <p:spPr>
          <a:xfrm>
            <a:off x="1136822" y="1315998"/>
            <a:ext cx="10672005" cy="509431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uk-UA" altLang="uk-UA" sz="2100" dirty="0">
                <a:latin typeface="+mj-lt"/>
              </a:rPr>
              <a:t>Окремий клас рішень для </a:t>
            </a:r>
            <a:r>
              <a:rPr lang="sq-AL" altLang="uk-UA" sz="2100" dirty="0">
                <a:latin typeface="+mj-lt"/>
              </a:rPr>
              <a:t>Big Data </a:t>
            </a:r>
            <a:r>
              <a:rPr lang="uk-UA" altLang="uk-UA" sz="2100" dirty="0">
                <a:latin typeface="+mj-lt"/>
              </a:rPr>
              <a:t>складають </a:t>
            </a:r>
            <a:r>
              <a:rPr lang="sq-AL" altLang="uk-UA" sz="2100" b="1" i="1" dirty="0">
                <a:latin typeface="+mj-lt"/>
              </a:rPr>
              <a:t>NoSQL-</a:t>
            </a:r>
            <a:r>
              <a:rPr lang="uk-UA" altLang="uk-UA" sz="2100" b="1" i="1" dirty="0">
                <a:latin typeface="+mj-lt"/>
              </a:rPr>
              <a:t>бази даних</a:t>
            </a:r>
            <a:r>
              <a:rPr lang="uk-UA" altLang="uk-UA" sz="2100" dirty="0">
                <a:latin typeface="+mj-lt"/>
              </a:rPr>
              <a:t>. Їхня поява пов’язана з тим, що реляційні бази не могли впоратися з динамічною, різнорідною та надто великою інформацією. </a:t>
            </a:r>
            <a:r>
              <a:rPr lang="sq-AL" altLang="uk-UA" sz="2100" dirty="0">
                <a:latin typeface="+mj-lt"/>
              </a:rPr>
              <a:t>NoSQL </a:t>
            </a:r>
            <a:r>
              <a:rPr lang="uk-UA" altLang="uk-UA" sz="2100" dirty="0">
                <a:latin typeface="+mj-lt"/>
              </a:rPr>
              <a:t>не дотримується жорсткої схеми, властивої </a:t>
            </a:r>
            <a:r>
              <a:rPr lang="sq-AL" altLang="uk-UA" sz="2100" dirty="0">
                <a:latin typeface="+mj-lt"/>
              </a:rPr>
              <a:t>SQL-</a:t>
            </a:r>
            <a:r>
              <a:rPr lang="uk-UA" altLang="uk-UA" sz="2100" dirty="0">
                <a:latin typeface="+mj-lt"/>
              </a:rPr>
              <a:t>базам, і надає більше гнучкості. Це дозволяє зберігати не тільки таблиці, а й документи, ключі-значення, графи чи стовпцеві структури.</a:t>
            </a:r>
          </a:p>
        </p:txBody>
      </p:sp>
      <p:sp>
        <p:nvSpPr>
          <p:cNvPr id="5" name="Title 1">
            <a:extLst>
              <a:ext uri="{FF2B5EF4-FFF2-40B4-BE49-F238E27FC236}">
                <a16:creationId xmlns:a16="http://schemas.microsoft.com/office/drawing/2014/main" id="{63B9C365-F0DE-9DE3-508B-7B9D876CF417}"/>
              </a:ext>
            </a:extLst>
          </p:cNvPr>
          <p:cNvSpPr>
            <a:spLocks noGrp="1"/>
          </p:cNvSpPr>
          <p:nvPr>
            <p:ph type="title"/>
          </p:nvPr>
        </p:nvSpPr>
        <p:spPr>
          <a:xfrm>
            <a:off x="1262742" y="365125"/>
            <a:ext cx="10785096" cy="941161"/>
          </a:xfrm>
        </p:spPr>
        <p:txBody>
          <a:bodyPr>
            <a:normAutofit/>
          </a:bodyPr>
          <a:lstStyle/>
          <a:p>
            <a:r>
              <a:rPr lang="sv-SE" b="1" noProof="0" dirty="0">
                <a:solidFill>
                  <a:srgbClr val="88FAFF"/>
                </a:solidFill>
              </a:rPr>
              <a:t>Hadoop, Spark, NoSQL (MongoDB, Cassandra)</a:t>
            </a:r>
            <a:endParaRPr lang="uk-UA" b="1" noProof="0" dirty="0">
              <a:solidFill>
                <a:srgbClr val="88FAFF"/>
              </a:solidFill>
            </a:endParaRPr>
          </a:p>
        </p:txBody>
      </p:sp>
      <p:pic>
        <p:nvPicPr>
          <p:cNvPr id="3" name="Рисунок 2">
            <a:extLst>
              <a:ext uri="{FF2B5EF4-FFF2-40B4-BE49-F238E27FC236}">
                <a16:creationId xmlns:a16="http://schemas.microsoft.com/office/drawing/2014/main" id="{C916B95F-E06F-B554-A726-AEE11744D043}"/>
              </a:ext>
            </a:extLst>
          </p:cNvPr>
          <p:cNvPicPr>
            <a:picLocks noChangeAspect="1"/>
          </p:cNvPicPr>
          <p:nvPr/>
        </p:nvPicPr>
        <p:blipFill>
          <a:blip r:embed="rId3"/>
          <a:stretch>
            <a:fillRect/>
          </a:stretch>
        </p:blipFill>
        <p:spPr>
          <a:xfrm>
            <a:off x="3896497" y="3429000"/>
            <a:ext cx="5399208" cy="2876475"/>
          </a:xfrm>
          <a:prstGeom prst="rect">
            <a:avLst/>
          </a:prstGeom>
        </p:spPr>
      </p:pic>
    </p:spTree>
    <p:extLst>
      <p:ext uri="{BB962C8B-B14F-4D97-AF65-F5344CB8AC3E}">
        <p14:creationId xmlns:p14="http://schemas.microsoft.com/office/powerpoint/2010/main" val="22805767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18A10A-381B-5A8D-B265-44AA7F3BF39D}"/>
            </a:ext>
          </a:extLst>
        </p:cNvPr>
        <p:cNvGrpSpPr/>
        <p:nvPr/>
      </p:nvGrpSpPr>
      <p:grpSpPr>
        <a:xfrm>
          <a:off x="0" y="0"/>
          <a:ext cx="0" cy="0"/>
          <a:chOff x="0" y="0"/>
          <a:chExt cx="0" cy="0"/>
        </a:xfrm>
      </p:grpSpPr>
      <p:sp>
        <p:nvSpPr>
          <p:cNvPr id="68" name="Rectangle 3">
            <a:extLst>
              <a:ext uri="{FF2B5EF4-FFF2-40B4-BE49-F238E27FC236}">
                <a16:creationId xmlns:a16="http://schemas.microsoft.com/office/drawing/2014/main" id="{B9C7EB62-4334-0BDD-C59A-86CA8EC20A52}"/>
              </a:ext>
            </a:extLst>
          </p:cNvPr>
          <p:cNvSpPr txBox="1">
            <a:spLocks noChangeArrowheads="1"/>
          </p:cNvSpPr>
          <p:nvPr/>
        </p:nvSpPr>
        <p:spPr>
          <a:xfrm>
            <a:off x="1084148" y="1495168"/>
            <a:ext cx="10407635" cy="472028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uk-UA" sz="2100" b="1" i="1" noProof="0" dirty="0" err="1">
                <a:latin typeface="+mj-lt"/>
              </a:rPr>
              <a:t>NoSQL</a:t>
            </a:r>
            <a:r>
              <a:rPr lang="uk-UA" sz="2100" noProof="0" dirty="0">
                <a:latin typeface="+mj-lt"/>
              </a:rPr>
              <a:t> — база даних, яка забезпечує механізм зберігання та видобування даних відмінний від підходу таблиць-відношень в реляційних базах даних.</a:t>
            </a:r>
          </a:p>
          <a:p>
            <a:pPr marL="0" indent="0" algn="just">
              <a:lnSpc>
                <a:spcPct val="120000"/>
              </a:lnSpc>
              <a:spcBef>
                <a:spcPts val="0"/>
              </a:spcBef>
              <a:buNone/>
            </a:pPr>
            <a:r>
              <a:rPr lang="uk-UA" sz="2100" noProof="0" dirty="0">
                <a:latin typeface="+mj-lt"/>
              </a:rPr>
              <a:t>Мотиви цього підходу включають: простоту дизайну схеми БД, значно спрощене горизонтальне масштабування на кластери машин і тонкий контроль над доступністю. </a:t>
            </a:r>
          </a:p>
        </p:txBody>
      </p:sp>
      <p:sp>
        <p:nvSpPr>
          <p:cNvPr id="5" name="Title 1">
            <a:extLst>
              <a:ext uri="{FF2B5EF4-FFF2-40B4-BE49-F238E27FC236}">
                <a16:creationId xmlns:a16="http://schemas.microsoft.com/office/drawing/2014/main" id="{F17F0CD3-5720-C6AE-02AC-A829FF80D81E}"/>
              </a:ext>
            </a:extLst>
          </p:cNvPr>
          <p:cNvSpPr>
            <a:spLocks noGrp="1"/>
          </p:cNvSpPr>
          <p:nvPr>
            <p:ph type="title"/>
          </p:nvPr>
        </p:nvSpPr>
        <p:spPr>
          <a:xfrm>
            <a:off x="1262742" y="365125"/>
            <a:ext cx="10785096" cy="941161"/>
          </a:xfrm>
        </p:spPr>
        <p:txBody>
          <a:bodyPr>
            <a:normAutofit/>
          </a:bodyPr>
          <a:lstStyle/>
          <a:p>
            <a:r>
              <a:rPr lang="sv-SE" b="1" noProof="0" dirty="0">
                <a:solidFill>
                  <a:srgbClr val="88FAFF"/>
                </a:solidFill>
              </a:rPr>
              <a:t>Hadoop, Spark, NoSQL (MongoDB, Cassandra)</a:t>
            </a:r>
            <a:endParaRPr lang="uk-UA" b="1" noProof="0" dirty="0">
              <a:solidFill>
                <a:srgbClr val="88FAFF"/>
              </a:solidFill>
            </a:endParaRPr>
          </a:p>
        </p:txBody>
      </p:sp>
      <p:pic>
        <p:nvPicPr>
          <p:cNvPr id="6" name="Рисунок 5">
            <a:extLst>
              <a:ext uri="{FF2B5EF4-FFF2-40B4-BE49-F238E27FC236}">
                <a16:creationId xmlns:a16="http://schemas.microsoft.com/office/drawing/2014/main" id="{2924FF24-0F1A-900A-692C-A5D592834D25}"/>
              </a:ext>
            </a:extLst>
          </p:cNvPr>
          <p:cNvPicPr>
            <a:picLocks noChangeAspect="1"/>
          </p:cNvPicPr>
          <p:nvPr/>
        </p:nvPicPr>
        <p:blipFill>
          <a:blip r:embed="rId3"/>
          <a:stretch>
            <a:fillRect/>
          </a:stretch>
        </p:blipFill>
        <p:spPr>
          <a:xfrm>
            <a:off x="2456938" y="3527209"/>
            <a:ext cx="8068962" cy="2688240"/>
          </a:xfrm>
          <a:prstGeom prst="rect">
            <a:avLst/>
          </a:prstGeom>
        </p:spPr>
      </p:pic>
    </p:spTree>
    <p:extLst>
      <p:ext uri="{BB962C8B-B14F-4D97-AF65-F5344CB8AC3E}">
        <p14:creationId xmlns:p14="http://schemas.microsoft.com/office/powerpoint/2010/main" val="9013099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27632E-C334-612D-E956-42B988BBB330}"/>
            </a:ext>
          </a:extLst>
        </p:cNvPr>
        <p:cNvGrpSpPr/>
        <p:nvPr/>
      </p:nvGrpSpPr>
      <p:grpSpPr>
        <a:xfrm>
          <a:off x="0" y="0"/>
          <a:ext cx="0" cy="0"/>
          <a:chOff x="0" y="0"/>
          <a:chExt cx="0" cy="0"/>
        </a:xfrm>
      </p:grpSpPr>
      <p:sp>
        <p:nvSpPr>
          <p:cNvPr id="68" name="Rectangle 3">
            <a:extLst>
              <a:ext uri="{FF2B5EF4-FFF2-40B4-BE49-F238E27FC236}">
                <a16:creationId xmlns:a16="http://schemas.microsoft.com/office/drawing/2014/main" id="{AE31A137-D342-E3E9-79A0-37701017DBD1}"/>
              </a:ext>
            </a:extLst>
          </p:cNvPr>
          <p:cNvSpPr txBox="1">
            <a:spLocks noChangeArrowheads="1"/>
          </p:cNvSpPr>
          <p:nvPr/>
        </p:nvSpPr>
        <p:spPr>
          <a:xfrm>
            <a:off x="1173892" y="1556950"/>
            <a:ext cx="10367319" cy="48039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sq-AL" sz="2100" b="1" i="1" noProof="0" dirty="0">
                <a:latin typeface="+mj-lt"/>
              </a:rPr>
              <a:t>MongoDB</a:t>
            </a:r>
            <a:r>
              <a:rPr lang="sq-AL" sz="2100" noProof="0" dirty="0">
                <a:latin typeface="+mj-lt"/>
              </a:rPr>
              <a:t> </a:t>
            </a:r>
            <a:r>
              <a:rPr lang="uk-UA" sz="2100" noProof="0" dirty="0">
                <a:latin typeface="+mj-lt"/>
              </a:rPr>
              <a:t>є прикладом </a:t>
            </a:r>
            <a:r>
              <a:rPr lang="uk-UA" sz="2100" noProof="0" dirty="0" err="1">
                <a:latin typeface="+mj-lt"/>
              </a:rPr>
              <a:t>документно</a:t>
            </a:r>
            <a:r>
              <a:rPr lang="uk-UA" sz="2100" noProof="0" dirty="0">
                <a:latin typeface="+mj-lt"/>
              </a:rPr>
              <a:t>-орієнтованої </a:t>
            </a:r>
            <a:r>
              <a:rPr lang="sq-AL" sz="2100" noProof="0" dirty="0">
                <a:latin typeface="+mj-lt"/>
              </a:rPr>
              <a:t>NoSQL-</a:t>
            </a:r>
            <a:r>
              <a:rPr lang="uk-UA" sz="2100" noProof="0" dirty="0">
                <a:latin typeface="+mj-lt"/>
              </a:rPr>
              <a:t>бази.</a:t>
            </a:r>
          </a:p>
          <a:p>
            <a:pPr marL="0" indent="0" algn="just">
              <a:lnSpc>
                <a:spcPct val="120000"/>
              </a:lnSpc>
              <a:spcBef>
                <a:spcPts val="0"/>
              </a:spcBef>
              <a:buNone/>
            </a:pPr>
            <a:r>
              <a:rPr lang="sq-AL" sz="2100" noProof="0" dirty="0">
                <a:latin typeface="+mj-lt"/>
              </a:rPr>
              <a:t>MongoDB — </a:t>
            </a:r>
            <a:r>
              <a:rPr lang="uk-UA" sz="2100" noProof="0" dirty="0" err="1">
                <a:latin typeface="+mj-lt"/>
              </a:rPr>
              <a:t>документо</a:t>
            </a:r>
            <a:r>
              <a:rPr lang="uk-UA" sz="2100" noProof="0" dirty="0">
                <a:latin typeface="+mj-lt"/>
              </a:rPr>
              <a:t>-орієнтована система управління базами даних (СУБД) з відкритим вихідним кодом, яка не потребує опису схеми таблиць. </a:t>
            </a:r>
            <a:r>
              <a:rPr lang="sq-AL" sz="2100" noProof="0" dirty="0">
                <a:latin typeface="+mj-lt"/>
              </a:rPr>
              <a:t>MongoDB </a:t>
            </a:r>
            <a:r>
              <a:rPr lang="uk-UA" sz="2100" noProof="0" dirty="0">
                <a:latin typeface="+mj-lt"/>
              </a:rPr>
              <a:t>займає нішу між швидкими і масштабованими системами, що оперують даними у форматі ключ/значення, і реляційними СКБД, функціональними і зручними у формуванні запитів.</a:t>
            </a:r>
          </a:p>
          <a:p>
            <a:pPr marL="0" indent="0" algn="just">
              <a:lnSpc>
                <a:spcPct val="120000"/>
              </a:lnSpc>
              <a:spcBef>
                <a:spcPts val="0"/>
              </a:spcBef>
              <a:buNone/>
            </a:pPr>
            <a:r>
              <a:rPr lang="uk-UA" sz="2100" noProof="0" dirty="0">
                <a:latin typeface="+mj-lt"/>
              </a:rPr>
              <a:t>Вона зберігає дані у форматі </a:t>
            </a:r>
            <a:r>
              <a:rPr lang="sq-AL" sz="2100" noProof="0" dirty="0">
                <a:latin typeface="+mj-lt"/>
              </a:rPr>
              <a:t>JSON-</a:t>
            </a:r>
            <a:r>
              <a:rPr lang="uk-UA" sz="2100" noProof="0" dirty="0">
                <a:latin typeface="+mj-lt"/>
              </a:rPr>
              <a:t>подібних документів, де кожен запис може мати різні поля.</a:t>
            </a:r>
          </a:p>
        </p:txBody>
      </p:sp>
      <p:sp>
        <p:nvSpPr>
          <p:cNvPr id="5" name="Title 1">
            <a:extLst>
              <a:ext uri="{FF2B5EF4-FFF2-40B4-BE49-F238E27FC236}">
                <a16:creationId xmlns:a16="http://schemas.microsoft.com/office/drawing/2014/main" id="{DA9721FE-CBA1-C60D-8458-358BDCE1C00A}"/>
              </a:ext>
            </a:extLst>
          </p:cNvPr>
          <p:cNvSpPr>
            <a:spLocks noGrp="1"/>
          </p:cNvSpPr>
          <p:nvPr>
            <p:ph type="title"/>
          </p:nvPr>
        </p:nvSpPr>
        <p:spPr>
          <a:xfrm>
            <a:off x="1262742" y="365125"/>
            <a:ext cx="10785096" cy="941161"/>
          </a:xfrm>
        </p:spPr>
        <p:txBody>
          <a:bodyPr>
            <a:normAutofit/>
          </a:bodyPr>
          <a:lstStyle/>
          <a:p>
            <a:r>
              <a:rPr lang="sv-SE" b="1" noProof="0" dirty="0">
                <a:solidFill>
                  <a:srgbClr val="88FAFF"/>
                </a:solidFill>
              </a:rPr>
              <a:t>Hadoop, Spark, NoSQL (MongoDB, Cassandra)</a:t>
            </a:r>
            <a:endParaRPr lang="uk-UA" b="1" noProof="0" dirty="0">
              <a:solidFill>
                <a:srgbClr val="88FAFF"/>
              </a:solidFill>
            </a:endParaRPr>
          </a:p>
        </p:txBody>
      </p:sp>
      <p:pic>
        <p:nvPicPr>
          <p:cNvPr id="3" name="Рисунок 2">
            <a:extLst>
              <a:ext uri="{FF2B5EF4-FFF2-40B4-BE49-F238E27FC236}">
                <a16:creationId xmlns:a16="http://schemas.microsoft.com/office/drawing/2014/main" id="{4139AF40-1105-514F-2ACD-6D66E4587405}"/>
              </a:ext>
            </a:extLst>
          </p:cNvPr>
          <p:cNvPicPr>
            <a:picLocks noChangeAspect="1"/>
          </p:cNvPicPr>
          <p:nvPr/>
        </p:nvPicPr>
        <p:blipFill>
          <a:blip r:embed="rId3"/>
          <a:stretch>
            <a:fillRect/>
          </a:stretch>
        </p:blipFill>
        <p:spPr>
          <a:xfrm>
            <a:off x="3624648" y="4387480"/>
            <a:ext cx="6549081" cy="1652128"/>
          </a:xfrm>
          <a:prstGeom prst="rect">
            <a:avLst/>
          </a:prstGeom>
          <a:solidFill>
            <a:schemeClr val="bg2"/>
          </a:solidFill>
        </p:spPr>
      </p:pic>
    </p:spTree>
    <p:extLst>
      <p:ext uri="{BB962C8B-B14F-4D97-AF65-F5344CB8AC3E}">
        <p14:creationId xmlns:p14="http://schemas.microsoft.com/office/powerpoint/2010/main" val="6479990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6AD7AB-51CD-823C-1D99-DB49FB139188}"/>
            </a:ext>
          </a:extLst>
        </p:cNvPr>
        <p:cNvGrpSpPr/>
        <p:nvPr/>
      </p:nvGrpSpPr>
      <p:grpSpPr>
        <a:xfrm>
          <a:off x="0" y="0"/>
          <a:ext cx="0" cy="0"/>
          <a:chOff x="0" y="0"/>
          <a:chExt cx="0" cy="0"/>
        </a:xfrm>
      </p:grpSpPr>
      <p:sp>
        <p:nvSpPr>
          <p:cNvPr id="68" name="Rectangle 3">
            <a:extLst>
              <a:ext uri="{FF2B5EF4-FFF2-40B4-BE49-F238E27FC236}">
                <a16:creationId xmlns:a16="http://schemas.microsoft.com/office/drawing/2014/main" id="{047878D3-350F-5961-4D8E-C5B753F74EDA}"/>
              </a:ext>
            </a:extLst>
          </p:cNvPr>
          <p:cNvSpPr txBox="1">
            <a:spLocks noChangeArrowheads="1"/>
          </p:cNvSpPr>
          <p:nvPr/>
        </p:nvSpPr>
        <p:spPr>
          <a:xfrm>
            <a:off x="1149179" y="1495168"/>
            <a:ext cx="10404390" cy="47079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0000"/>
              </a:lnSpc>
              <a:buNone/>
            </a:pPr>
            <a:r>
              <a:rPr lang="sq-AL" sz="2100" b="1" i="1" dirty="0">
                <a:latin typeface="+mj-lt"/>
              </a:rPr>
              <a:t>Cassandra</a:t>
            </a:r>
            <a:r>
              <a:rPr lang="uk-UA" sz="2100" dirty="0">
                <a:latin typeface="+mj-lt"/>
              </a:rPr>
              <a:t> — це </a:t>
            </a:r>
            <a:r>
              <a:rPr lang="uk-UA" sz="2100" dirty="0" err="1">
                <a:latin typeface="+mj-lt"/>
              </a:rPr>
              <a:t>стовпцева</a:t>
            </a:r>
            <a:r>
              <a:rPr lang="uk-UA" sz="2100" dirty="0">
                <a:latin typeface="+mj-lt"/>
              </a:rPr>
              <a:t> (</a:t>
            </a:r>
            <a:r>
              <a:rPr lang="sq-AL" sz="2100" dirty="0">
                <a:latin typeface="+mj-lt"/>
              </a:rPr>
              <a:t>column-oriented) </a:t>
            </a:r>
            <a:r>
              <a:rPr lang="uk-UA" sz="2100" dirty="0">
                <a:latin typeface="+mj-lt"/>
              </a:rPr>
              <a:t>розподілена база, яка була створена у </a:t>
            </a:r>
            <a:r>
              <a:rPr lang="sq-AL" sz="2100" dirty="0">
                <a:latin typeface="+mj-lt"/>
              </a:rPr>
              <a:t>Facebook </a:t>
            </a:r>
            <a:r>
              <a:rPr lang="uk-UA" sz="2100" dirty="0">
                <a:latin typeface="+mj-lt"/>
              </a:rPr>
              <a:t>для обробки величезних обсягів даних з високою швидкістю. Вона забезпечує масштабованість на тисячі серверів без втрати продуктивності. На відміну від </a:t>
            </a:r>
            <a:r>
              <a:rPr lang="sq-AL" sz="2100" dirty="0">
                <a:latin typeface="+mj-lt"/>
              </a:rPr>
              <a:t>MongoDB, </a:t>
            </a:r>
            <a:r>
              <a:rPr lang="uk-UA" sz="2100" dirty="0">
                <a:latin typeface="+mj-lt"/>
              </a:rPr>
              <a:t>яка чудово підходить для зберігання різнорідних документів, </a:t>
            </a:r>
            <a:r>
              <a:rPr lang="sq-AL" sz="2100" dirty="0">
                <a:latin typeface="+mj-lt"/>
              </a:rPr>
              <a:t>Cassandra </a:t>
            </a:r>
            <a:r>
              <a:rPr lang="uk-UA" sz="2100" dirty="0">
                <a:latin typeface="+mj-lt"/>
              </a:rPr>
              <a:t>орієнтована на сценарії з безперервними потоками даних.</a:t>
            </a:r>
            <a:endParaRPr lang="uk-UA" sz="2100" noProof="0" dirty="0">
              <a:latin typeface="+mj-lt"/>
            </a:endParaRPr>
          </a:p>
        </p:txBody>
      </p:sp>
      <p:sp>
        <p:nvSpPr>
          <p:cNvPr id="5" name="Title 1">
            <a:extLst>
              <a:ext uri="{FF2B5EF4-FFF2-40B4-BE49-F238E27FC236}">
                <a16:creationId xmlns:a16="http://schemas.microsoft.com/office/drawing/2014/main" id="{A8A1AF02-81B9-6BC4-59EA-0827610ED161}"/>
              </a:ext>
            </a:extLst>
          </p:cNvPr>
          <p:cNvSpPr>
            <a:spLocks noGrp="1"/>
          </p:cNvSpPr>
          <p:nvPr>
            <p:ph type="title"/>
          </p:nvPr>
        </p:nvSpPr>
        <p:spPr>
          <a:xfrm>
            <a:off x="1262742" y="365125"/>
            <a:ext cx="10785096" cy="941161"/>
          </a:xfrm>
        </p:spPr>
        <p:txBody>
          <a:bodyPr>
            <a:normAutofit/>
          </a:bodyPr>
          <a:lstStyle/>
          <a:p>
            <a:r>
              <a:rPr lang="sv-SE" b="1" noProof="0" dirty="0">
                <a:solidFill>
                  <a:srgbClr val="88FAFF"/>
                </a:solidFill>
              </a:rPr>
              <a:t>Hadoop, Spark, NoSQL (MongoDB, Cassandra)</a:t>
            </a:r>
            <a:endParaRPr lang="uk-UA" b="1" noProof="0" dirty="0">
              <a:solidFill>
                <a:srgbClr val="88FAFF"/>
              </a:solidFill>
            </a:endParaRPr>
          </a:p>
        </p:txBody>
      </p:sp>
      <p:pic>
        <p:nvPicPr>
          <p:cNvPr id="3074" name="Picture 2">
            <a:extLst>
              <a:ext uri="{FF2B5EF4-FFF2-40B4-BE49-F238E27FC236}">
                <a16:creationId xmlns:a16="http://schemas.microsoft.com/office/drawing/2014/main" id="{E858D950-9898-7C91-5692-A2DE243056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21829" y="3783021"/>
            <a:ext cx="3731740" cy="2518924"/>
          </a:xfrm>
          <a:prstGeom prst="rect">
            <a:avLst/>
          </a:prstGeom>
          <a:solidFill>
            <a:schemeClr val="bg1"/>
          </a:solidFill>
        </p:spPr>
      </p:pic>
      <p:sp>
        <p:nvSpPr>
          <p:cNvPr id="3" name="TextBox 2">
            <a:extLst>
              <a:ext uri="{FF2B5EF4-FFF2-40B4-BE49-F238E27FC236}">
                <a16:creationId xmlns:a16="http://schemas.microsoft.com/office/drawing/2014/main" id="{5EF58770-5A89-BFE7-32CD-45F87B018B97}"/>
              </a:ext>
            </a:extLst>
          </p:cNvPr>
          <p:cNvSpPr txBox="1"/>
          <p:nvPr/>
        </p:nvSpPr>
        <p:spPr>
          <a:xfrm>
            <a:off x="1161537" y="3336813"/>
            <a:ext cx="6536721" cy="3000821"/>
          </a:xfrm>
          <a:prstGeom prst="rect">
            <a:avLst/>
          </a:prstGeom>
          <a:noFill/>
        </p:spPr>
        <p:txBody>
          <a:bodyPr wrap="square">
            <a:spAutoFit/>
          </a:bodyPr>
          <a:lstStyle/>
          <a:p>
            <a:pPr algn="just"/>
            <a:r>
              <a:rPr lang="sq-AL" sz="2100" b="1" dirty="0">
                <a:solidFill>
                  <a:schemeClr val="bg1"/>
                </a:solidFill>
                <a:latin typeface="+mj-lt"/>
              </a:rPr>
              <a:t>Apache Cassandra </a:t>
            </a:r>
            <a:r>
              <a:rPr lang="sq-AL" sz="2100" dirty="0">
                <a:solidFill>
                  <a:schemeClr val="bg1"/>
                </a:solidFill>
                <a:latin typeface="+mj-lt"/>
              </a:rPr>
              <a:t>— </a:t>
            </a:r>
            <a:r>
              <a:rPr lang="uk-UA" sz="2100" dirty="0">
                <a:solidFill>
                  <a:schemeClr val="bg1"/>
                </a:solidFill>
                <a:latin typeface="+mj-lt"/>
              </a:rPr>
              <a:t>вільна та відкрита розподілена з широким стовпчиком </a:t>
            </a:r>
            <a:r>
              <a:rPr lang="sq-AL" sz="2100" dirty="0">
                <a:solidFill>
                  <a:schemeClr val="bg1"/>
                </a:solidFill>
                <a:latin typeface="+mj-lt"/>
              </a:rPr>
              <a:t>noSQL </a:t>
            </a:r>
            <a:r>
              <a:rPr lang="uk-UA" sz="2100" dirty="0">
                <a:solidFill>
                  <a:schemeClr val="bg1"/>
                </a:solidFill>
                <a:latin typeface="+mj-lt"/>
              </a:rPr>
              <a:t>система управління базами даних, яка створена для роботи з </a:t>
            </a:r>
            <a:r>
              <a:rPr lang="uk-UA" sz="2100" dirty="0" err="1">
                <a:solidFill>
                  <a:schemeClr val="bg1"/>
                </a:solidFill>
                <a:latin typeface="+mj-lt"/>
              </a:rPr>
              <a:t>високомасштабованими</a:t>
            </a:r>
            <a:r>
              <a:rPr lang="uk-UA" sz="2100" dirty="0">
                <a:solidFill>
                  <a:schemeClr val="bg1"/>
                </a:solidFill>
                <a:latin typeface="+mj-lt"/>
              </a:rPr>
              <a:t> і надійними сховищами величезних масивів даних. </a:t>
            </a:r>
            <a:r>
              <a:rPr lang="sq-AL" sz="2100" dirty="0">
                <a:solidFill>
                  <a:schemeClr val="bg1"/>
                </a:solidFill>
                <a:latin typeface="+mj-lt"/>
              </a:rPr>
              <a:t>Cassandra </a:t>
            </a:r>
            <a:r>
              <a:rPr lang="uk-UA" sz="2100" dirty="0">
                <a:solidFill>
                  <a:schemeClr val="bg1"/>
                </a:solidFill>
                <a:latin typeface="+mj-lt"/>
              </a:rPr>
              <a:t>надає надійну підтримку кластерів, що охоплюють численні </a:t>
            </a:r>
            <a:r>
              <a:rPr lang="uk-UA" sz="2100" dirty="0" err="1">
                <a:solidFill>
                  <a:schemeClr val="bg1"/>
                </a:solidFill>
                <a:latin typeface="+mj-lt"/>
              </a:rPr>
              <a:t>датацентри</a:t>
            </a:r>
            <a:r>
              <a:rPr lang="uk-UA" sz="2100" dirty="0">
                <a:solidFill>
                  <a:schemeClr val="bg1"/>
                </a:solidFill>
                <a:latin typeface="+mj-lt"/>
              </a:rPr>
              <a:t> та забезпечує високу доступність даних та працює без точкових відмов з асинхронною нецентралізованою реплікацією даних.</a:t>
            </a:r>
          </a:p>
        </p:txBody>
      </p:sp>
    </p:spTree>
    <p:extLst>
      <p:ext uri="{BB962C8B-B14F-4D97-AF65-F5344CB8AC3E}">
        <p14:creationId xmlns:p14="http://schemas.microsoft.com/office/powerpoint/2010/main" val="38576230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2CAF4C-95AC-3DF4-4D81-CA6711CD8000}"/>
            </a:ext>
          </a:extLst>
        </p:cNvPr>
        <p:cNvGrpSpPr/>
        <p:nvPr/>
      </p:nvGrpSpPr>
      <p:grpSpPr>
        <a:xfrm>
          <a:off x="0" y="0"/>
          <a:ext cx="0" cy="0"/>
          <a:chOff x="0" y="0"/>
          <a:chExt cx="0" cy="0"/>
        </a:xfrm>
      </p:grpSpPr>
      <p:sp>
        <p:nvSpPr>
          <p:cNvPr id="68" name="Rectangle 3">
            <a:extLst>
              <a:ext uri="{FF2B5EF4-FFF2-40B4-BE49-F238E27FC236}">
                <a16:creationId xmlns:a16="http://schemas.microsoft.com/office/drawing/2014/main" id="{AF8E33F4-3BEC-6AB8-BDAF-C9D1EB7C7459}"/>
              </a:ext>
            </a:extLst>
          </p:cNvPr>
          <p:cNvSpPr txBox="1">
            <a:spLocks noChangeArrowheads="1"/>
          </p:cNvSpPr>
          <p:nvPr/>
        </p:nvSpPr>
        <p:spPr>
          <a:xfrm>
            <a:off x="1173892" y="1408671"/>
            <a:ext cx="10379675" cy="497977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spcBef>
                <a:spcPts val="0"/>
              </a:spcBef>
              <a:buNone/>
            </a:pPr>
            <a:r>
              <a:rPr lang="uk-UA" sz="2000" b="1" i="1" dirty="0">
                <a:latin typeface="+mj-lt"/>
              </a:rPr>
              <a:t>Приклад: Інтернет-магазин на </a:t>
            </a:r>
            <a:r>
              <a:rPr lang="sq-AL" sz="2000" b="1" i="1" dirty="0">
                <a:latin typeface="+mj-lt"/>
              </a:rPr>
              <a:t>SQL vs. Hadoop + Spark + NoSQL</a:t>
            </a:r>
            <a:endParaRPr lang="uk-UA" sz="2000" b="1" i="1" dirty="0">
              <a:latin typeface="+mj-lt"/>
            </a:endParaRPr>
          </a:p>
          <a:p>
            <a:pPr marL="0" indent="0">
              <a:lnSpc>
                <a:spcPct val="110000"/>
              </a:lnSpc>
              <a:spcBef>
                <a:spcPts val="0"/>
              </a:spcBef>
              <a:buNone/>
            </a:pPr>
            <a:r>
              <a:rPr lang="uk-UA" sz="1700" dirty="0">
                <a:latin typeface="+mj-lt"/>
              </a:rPr>
              <a:t> </a:t>
            </a:r>
            <a:r>
              <a:rPr lang="uk-UA" sz="1800" b="1" dirty="0"/>
              <a:t>🔹 </a:t>
            </a:r>
            <a:r>
              <a:rPr lang="uk-UA" sz="1700" b="1" dirty="0">
                <a:latin typeface="+mj-lt"/>
              </a:rPr>
              <a:t>ВАРІАНТ 1: Інтернет-магазин на традиційній </a:t>
            </a:r>
            <a:r>
              <a:rPr lang="sq-AL" sz="1700" b="1" dirty="0">
                <a:latin typeface="+mj-lt"/>
              </a:rPr>
              <a:t>SQL-</a:t>
            </a:r>
            <a:r>
              <a:rPr lang="uk-UA" sz="1700" b="1" dirty="0">
                <a:latin typeface="+mj-lt"/>
              </a:rPr>
              <a:t>базі</a:t>
            </a:r>
          </a:p>
          <a:p>
            <a:pPr marL="0" indent="0">
              <a:lnSpc>
                <a:spcPct val="110000"/>
              </a:lnSpc>
              <a:spcBef>
                <a:spcPts val="0"/>
              </a:spcBef>
              <a:buNone/>
            </a:pPr>
            <a:r>
              <a:rPr lang="uk-UA" sz="1700" dirty="0">
                <a:latin typeface="+mj-lt"/>
              </a:rPr>
              <a:t>Уявімо, що є середній інтернет-магазин, який продає взуття. Він використовує реляційну базу даних (</a:t>
            </a:r>
            <a:r>
              <a:rPr lang="sq-AL" sz="1700" dirty="0">
                <a:latin typeface="+mj-lt"/>
              </a:rPr>
              <a:t>SQL).</a:t>
            </a:r>
            <a:endParaRPr lang="uk-UA" sz="1700" dirty="0">
              <a:latin typeface="+mj-lt"/>
            </a:endParaRPr>
          </a:p>
          <a:p>
            <a:pPr marL="0" indent="0">
              <a:lnSpc>
                <a:spcPct val="110000"/>
              </a:lnSpc>
              <a:spcBef>
                <a:spcPts val="0"/>
              </a:spcBef>
              <a:buNone/>
            </a:pPr>
            <a:r>
              <a:rPr lang="uk-UA" sz="1700" b="1" dirty="0">
                <a:latin typeface="+mj-lt"/>
              </a:rPr>
              <a:t>Дані, що зберігаються:</a:t>
            </a:r>
          </a:p>
          <a:p>
            <a:pPr marL="457200" lvl="1" indent="0">
              <a:lnSpc>
                <a:spcPct val="110000"/>
              </a:lnSpc>
              <a:spcBef>
                <a:spcPts val="0"/>
              </a:spcBef>
              <a:buNone/>
            </a:pPr>
            <a:r>
              <a:rPr lang="uk-UA" sz="1600" dirty="0">
                <a:latin typeface="+mj-lt"/>
              </a:rPr>
              <a:t>Таблиця </a:t>
            </a:r>
            <a:r>
              <a:rPr lang="sq-AL" sz="1600" dirty="0">
                <a:latin typeface="+mj-lt"/>
              </a:rPr>
              <a:t>Customers (</a:t>
            </a:r>
            <a:r>
              <a:rPr lang="uk-UA" sz="1600" dirty="0">
                <a:latin typeface="+mj-lt"/>
              </a:rPr>
              <a:t>ім’я, </a:t>
            </a:r>
            <a:r>
              <a:rPr lang="sq-AL" sz="1600" dirty="0">
                <a:latin typeface="+mj-lt"/>
              </a:rPr>
              <a:t>email, </a:t>
            </a:r>
            <a:r>
              <a:rPr lang="uk-UA" sz="1600" dirty="0">
                <a:latin typeface="+mj-lt"/>
              </a:rPr>
              <a:t>адреса, історія покупок)</a:t>
            </a:r>
          </a:p>
          <a:p>
            <a:pPr marL="457200" lvl="1" indent="0">
              <a:lnSpc>
                <a:spcPct val="110000"/>
              </a:lnSpc>
              <a:spcBef>
                <a:spcPts val="0"/>
              </a:spcBef>
              <a:buNone/>
            </a:pPr>
            <a:r>
              <a:rPr lang="uk-UA" sz="1600" dirty="0">
                <a:latin typeface="+mj-lt"/>
              </a:rPr>
              <a:t>Таблиця </a:t>
            </a:r>
            <a:r>
              <a:rPr lang="sq-AL" sz="1600" dirty="0">
                <a:latin typeface="+mj-lt"/>
              </a:rPr>
              <a:t>Orders (</a:t>
            </a:r>
            <a:r>
              <a:rPr lang="uk-UA" sz="1600" dirty="0">
                <a:latin typeface="+mj-lt"/>
              </a:rPr>
              <a:t>номер замовлення, дата, сума, спосіб доставки)</a:t>
            </a:r>
          </a:p>
          <a:p>
            <a:pPr marL="457200" lvl="1" indent="0">
              <a:lnSpc>
                <a:spcPct val="110000"/>
              </a:lnSpc>
              <a:spcBef>
                <a:spcPts val="0"/>
              </a:spcBef>
              <a:buNone/>
            </a:pPr>
            <a:r>
              <a:rPr lang="uk-UA" sz="1600" dirty="0">
                <a:latin typeface="+mj-lt"/>
              </a:rPr>
              <a:t>Таблиця </a:t>
            </a:r>
            <a:r>
              <a:rPr lang="sq-AL" sz="1600" dirty="0">
                <a:latin typeface="+mj-lt"/>
              </a:rPr>
              <a:t>Products (</a:t>
            </a:r>
            <a:r>
              <a:rPr lang="uk-UA" sz="1600" dirty="0">
                <a:latin typeface="+mj-lt"/>
              </a:rPr>
              <a:t>назва товару, ціна, залишок на складі)</a:t>
            </a:r>
          </a:p>
          <a:p>
            <a:pPr marL="0" indent="0">
              <a:lnSpc>
                <a:spcPct val="110000"/>
              </a:lnSpc>
              <a:spcBef>
                <a:spcPts val="0"/>
              </a:spcBef>
              <a:buNone/>
            </a:pPr>
            <a:r>
              <a:rPr lang="uk-UA" sz="1700" b="1" dirty="0">
                <a:latin typeface="+mj-lt"/>
              </a:rPr>
              <a:t>Можливості:</a:t>
            </a:r>
          </a:p>
          <a:p>
            <a:pPr marL="457200" lvl="1" indent="0">
              <a:lnSpc>
                <a:spcPct val="110000"/>
              </a:lnSpc>
              <a:spcBef>
                <a:spcPts val="0"/>
              </a:spcBef>
              <a:buNone/>
            </a:pPr>
            <a:r>
              <a:rPr lang="uk-UA" sz="1600" dirty="0">
                <a:latin typeface="+mj-lt"/>
              </a:rPr>
              <a:t>Система чудово працює для тисяч або навіть мільйонів записів.</a:t>
            </a:r>
          </a:p>
          <a:p>
            <a:pPr marL="457200" lvl="1" indent="0">
              <a:lnSpc>
                <a:spcPct val="110000"/>
              </a:lnSpc>
              <a:spcBef>
                <a:spcPts val="0"/>
              </a:spcBef>
              <a:buNone/>
            </a:pPr>
            <a:r>
              <a:rPr lang="sq-AL" sz="1600" dirty="0">
                <a:latin typeface="+mj-lt"/>
              </a:rPr>
              <a:t>SQL-</a:t>
            </a:r>
            <a:r>
              <a:rPr lang="uk-UA" sz="1600" dirty="0">
                <a:latin typeface="+mj-lt"/>
              </a:rPr>
              <a:t>запити легко знаходять, наприклад, «всіх клієнтів, які купили кросівки дорожче 3000 грн».</a:t>
            </a:r>
          </a:p>
          <a:p>
            <a:pPr marL="457200" lvl="1" indent="0">
              <a:lnSpc>
                <a:spcPct val="110000"/>
              </a:lnSpc>
              <a:spcBef>
                <a:spcPts val="0"/>
              </a:spcBef>
              <a:buNone/>
            </a:pPr>
            <a:r>
              <a:rPr lang="uk-UA" sz="1600" dirty="0">
                <a:latin typeface="+mj-lt"/>
              </a:rPr>
              <a:t>Підходить для транзакцій — коли важливо, щоб «кошик» покупця завжди точно відображав залишок на складі.</a:t>
            </a:r>
          </a:p>
          <a:p>
            <a:pPr marL="0" indent="0">
              <a:lnSpc>
                <a:spcPct val="110000"/>
              </a:lnSpc>
              <a:spcBef>
                <a:spcPts val="0"/>
              </a:spcBef>
              <a:buNone/>
            </a:pPr>
            <a:r>
              <a:rPr lang="uk-UA" sz="1700" b="1" dirty="0">
                <a:latin typeface="+mj-lt"/>
              </a:rPr>
              <a:t>Обмеження:</a:t>
            </a:r>
          </a:p>
          <a:p>
            <a:pPr marL="457200" lvl="1" indent="0">
              <a:lnSpc>
                <a:spcPct val="110000"/>
              </a:lnSpc>
              <a:spcBef>
                <a:spcPts val="0"/>
              </a:spcBef>
              <a:buNone/>
            </a:pPr>
            <a:r>
              <a:rPr lang="uk-UA" sz="1600" dirty="0">
                <a:latin typeface="+mj-lt"/>
              </a:rPr>
              <a:t>Якщо магазин виросте до десятків мільйонів клієнтів і збиратиме лог-файли з поведінкою користувачів, база почне «захлинатися».</a:t>
            </a:r>
          </a:p>
          <a:p>
            <a:pPr marL="457200" lvl="1" indent="0">
              <a:lnSpc>
                <a:spcPct val="110000"/>
              </a:lnSpc>
              <a:spcBef>
                <a:spcPts val="0"/>
              </a:spcBef>
              <a:buNone/>
            </a:pPr>
            <a:r>
              <a:rPr lang="sq-AL" sz="1600" dirty="0">
                <a:latin typeface="+mj-lt"/>
              </a:rPr>
              <a:t>SQL </a:t>
            </a:r>
            <a:r>
              <a:rPr lang="uk-UA" sz="1600" dirty="0">
                <a:latin typeface="+mj-lt"/>
              </a:rPr>
              <a:t>не зручно обробляти неструктуровані дані (наприклад, фото товарів, коментарі клієнтів у соцмережах).</a:t>
            </a:r>
          </a:p>
          <a:p>
            <a:pPr marL="457200" lvl="1" indent="0">
              <a:lnSpc>
                <a:spcPct val="110000"/>
              </a:lnSpc>
              <a:spcBef>
                <a:spcPts val="0"/>
              </a:spcBef>
              <a:buNone/>
            </a:pPr>
            <a:r>
              <a:rPr lang="uk-UA" sz="1600" dirty="0">
                <a:latin typeface="+mj-lt"/>
              </a:rPr>
              <a:t>Аналітика типу «знайди </a:t>
            </a:r>
            <a:r>
              <a:rPr lang="uk-UA" sz="1600" dirty="0" err="1">
                <a:latin typeface="+mj-lt"/>
              </a:rPr>
              <a:t>патерни</a:t>
            </a:r>
            <a:r>
              <a:rPr lang="uk-UA" sz="1600" dirty="0">
                <a:latin typeface="+mj-lt"/>
              </a:rPr>
              <a:t> поведінки користувачів за 2 роки» може виконуватись годинами або навіть днями.</a:t>
            </a:r>
            <a:endParaRPr lang="uk-UA" sz="1600" noProof="0" dirty="0">
              <a:latin typeface="+mj-lt"/>
            </a:endParaRPr>
          </a:p>
        </p:txBody>
      </p:sp>
      <p:sp>
        <p:nvSpPr>
          <p:cNvPr id="5" name="Title 1">
            <a:extLst>
              <a:ext uri="{FF2B5EF4-FFF2-40B4-BE49-F238E27FC236}">
                <a16:creationId xmlns:a16="http://schemas.microsoft.com/office/drawing/2014/main" id="{B9906875-5CFA-D86D-30C3-E4CFDFA3A718}"/>
              </a:ext>
            </a:extLst>
          </p:cNvPr>
          <p:cNvSpPr>
            <a:spLocks noGrp="1"/>
          </p:cNvSpPr>
          <p:nvPr>
            <p:ph type="title"/>
          </p:nvPr>
        </p:nvSpPr>
        <p:spPr>
          <a:xfrm>
            <a:off x="1262742" y="365125"/>
            <a:ext cx="10785096" cy="941161"/>
          </a:xfrm>
        </p:spPr>
        <p:txBody>
          <a:bodyPr>
            <a:normAutofit/>
          </a:bodyPr>
          <a:lstStyle/>
          <a:p>
            <a:r>
              <a:rPr lang="sv-SE" b="1" noProof="0" dirty="0">
                <a:solidFill>
                  <a:srgbClr val="88FAFF"/>
                </a:solidFill>
              </a:rPr>
              <a:t>Hadoop, Spark, NoSQL (MongoDB, Cassandra)</a:t>
            </a:r>
            <a:endParaRPr lang="uk-UA" b="1" noProof="0" dirty="0">
              <a:solidFill>
                <a:srgbClr val="88FAFF"/>
              </a:solidFill>
            </a:endParaRPr>
          </a:p>
        </p:txBody>
      </p:sp>
    </p:spTree>
    <p:extLst>
      <p:ext uri="{BB962C8B-B14F-4D97-AF65-F5344CB8AC3E}">
        <p14:creationId xmlns:p14="http://schemas.microsoft.com/office/powerpoint/2010/main" val="15963607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E76828-1A3A-802B-6A0C-44E24058094C}"/>
            </a:ext>
          </a:extLst>
        </p:cNvPr>
        <p:cNvGrpSpPr/>
        <p:nvPr/>
      </p:nvGrpSpPr>
      <p:grpSpPr>
        <a:xfrm>
          <a:off x="0" y="0"/>
          <a:ext cx="0" cy="0"/>
          <a:chOff x="0" y="0"/>
          <a:chExt cx="0" cy="0"/>
        </a:xfrm>
      </p:grpSpPr>
      <p:sp>
        <p:nvSpPr>
          <p:cNvPr id="68" name="Rectangle 3">
            <a:extLst>
              <a:ext uri="{FF2B5EF4-FFF2-40B4-BE49-F238E27FC236}">
                <a16:creationId xmlns:a16="http://schemas.microsoft.com/office/drawing/2014/main" id="{ED26DED0-EA5B-736D-AAE9-C5330C73A6EB}"/>
              </a:ext>
            </a:extLst>
          </p:cNvPr>
          <p:cNvSpPr txBox="1">
            <a:spLocks noChangeArrowheads="1"/>
          </p:cNvSpPr>
          <p:nvPr/>
        </p:nvSpPr>
        <p:spPr>
          <a:xfrm>
            <a:off x="1173892" y="1306286"/>
            <a:ext cx="10503243" cy="5186590"/>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spcBef>
                <a:spcPts val="0"/>
              </a:spcBef>
              <a:buNone/>
            </a:pPr>
            <a:r>
              <a:rPr lang="uk-UA" sz="2400" b="1" i="1" dirty="0">
                <a:latin typeface="+mj-lt"/>
              </a:rPr>
              <a:t>Приклад: Інтернет-магазин на </a:t>
            </a:r>
            <a:r>
              <a:rPr lang="sq-AL" sz="2400" b="1" i="1" dirty="0">
                <a:latin typeface="+mj-lt"/>
              </a:rPr>
              <a:t>SQL vs. Hadoop + Spark + NoSQL</a:t>
            </a:r>
          </a:p>
          <a:p>
            <a:pPr marL="0" indent="0">
              <a:lnSpc>
                <a:spcPct val="110000"/>
              </a:lnSpc>
              <a:spcBef>
                <a:spcPts val="600"/>
              </a:spcBef>
              <a:spcAft>
                <a:spcPts val="600"/>
              </a:spcAft>
              <a:buNone/>
            </a:pPr>
            <a:r>
              <a:rPr lang="uk-UA" sz="2400" dirty="0">
                <a:latin typeface="+mj-lt"/>
              </a:rPr>
              <a:t>🔹</a:t>
            </a:r>
            <a:r>
              <a:rPr lang="uk-UA" sz="2100" dirty="0">
                <a:latin typeface="+mj-lt"/>
              </a:rPr>
              <a:t> </a:t>
            </a:r>
            <a:r>
              <a:rPr lang="uk-UA" sz="2100" b="1" dirty="0">
                <a:latin typeface="+mj-lt"/>
              </a:rPr>
              <a:t>ВАРІАНТ 2: Інтернет-магазин на </a:t>
            </a:r>
            <a:r>
              <a:rPr lang="sq-AL" sz="2100" b="1" dirty="0">
                <a:latin typeface="+mj-lt"/>
              </a:rPr>
              <a:t>Hadoop + Spark + NoSQL</a:t>
            </a:r>
            <a:endParaRPr lang="sq-AL" sz="2700" b="1" dirty="0">
              <a:latin typeface="+mj-lt"/>
            </a:endParaRPr>
          </a:p>
          <a:p>
            <a:pPr marL="0" indent="0">
              <a:lnSpc>
                <a:spcPct val="110000"/>
              </a:lnSpc>
              <a:spcBef>
                <a:spcPts val="0"/>
              </a:spcBef>
              <a:buNone/>
            </a:pPr>
            <a:r>
              <a:rPr lang="uk-UA" sz="2000" dirty="0">
                <a:latin typeface="+mj-lt"/>
              </a:rPr>
              <a:t>Тепер уявімо, що цей самий магазин виріс у міжнародний </a:t>
            </a:r>
            <a:r>
              <a:rPr lang="sq-AL" sz="2000" dirty="0">
                <a:latin typeface="+mj-lt"/>
              </a:rPr>
              <a:t>e-commerce </a:t>
            </a:r>
            <a:r>
              <a:rPr lang="uk-UA" sz="2000" dirty="0">
                <a:latin typeface="+mj-lt"/>
              </a:rPr>
              <a:t>гігант на зразок </a:t>
            </a:r>
            <a:r>
              <a:rPr lang="sq-AL" sz="2000" dirty="0">
                <a:latin typeface="+mj-lt"/>
              </a:rPr>
              <a:t>Rozetka </a:t>
            </a:r>
            <a:r>
              <a:rPr lang="uk-UA" sz="2000" dirty="0">
                <a:latin typeface="+mj-lt"/>
              </a:rPr>
              <a:t>або </a:t>
            </a:r>
            <a:r>
              <a:rPr lang="sq-AL" sz="2000" dirty="0">
                <a:latin typeface="+mj-lt"/>
              </a:rPr>
              <a:t>Amazon.</a:t>
            </a:r>
            <a:br>
              <a:rPr lang="sq-AL" sz="2000" dirty="0">
                <a:latin typeface="+mj-lt"/>
              </a:rPr>
            </a:br>
            <a:r>
              <a:rPr lang="uk-UA" sz="2000" dirty="0">
                <a:latin typeface="+mj-lt"/>
              </a:rPr>
              <a:t>Щодня надходять мільйони замовлень, мільярди </a:t>
            </a:r>
            <a:r>
              <a:rPr lang="uk-UA" sz="2000" dirty="0" err="1">
                <a:latin typeface="+mj-lt"/>
              </a:rPr>
              <a:t>кліків</a:t>
            </a:r>
            <a:r>
              <a:rPr lang="uk-UA" sz="2000" dirty="0">
                <a:latin typeface="+mj-lt"/>
              </a:rPr>
              <a:t> і пошукових запитів, користувачі завантажують фото відгуків, залишають коментарі.</a:t>
            </a:r>
          </a:p>
          <a:p>
            <a:pPr marL="0" indent="0">
              <a:lnSpc>
                <a:spcPct val="110000"/>
              </a:lnSpc>
              <a:spcBef>
                <a:spcPts val="0"/>
              </a:spcBef>
              <a:buNone/>
            </a:pPr>
            <a:r>
              <a:rPr lang="uk-UA" sz="2000" b="1" dirty="0">
                <a:latin typeface="+mj-lt"/>
              </a:rPr>
              <a:t>Технології</a:t>
            </a:r>
            <a:r>
              <a:rPr lang="uk-UA" sz="2000" dirty="0">
                <a:latin typeface="+mj-lt"/>
              </a:rPr>
              <a:t>:</a:t>
            </a:r>
          </a:p>
          <a:p>
            <a:pPr marL="457200" lvl="1" indent="0">
              <a:lnSpc>
                <a:spcPct val="110000"/>
              </a:lnSpc>
              <a:spcBef>
                <a:spcPts val="0"/>
              </a:spcBef>
              <a:buNone/>
            </a:pPr>
            <a:r>
              <a:rPr lang="sq-AL" sz="1700" dirty="0">
                <a:latin typeface="+mj-lt"/>
              </a:rPr>
              <a:t>Hadoop HDFS </a:t>
            </a:r>
            <a:r>
              <a:rPr lang="uk-UA" sz="1700" dirty="0">
                <a:latin typeface="+mj-lt"/>
              </a:rPr>
              <a:t>зберігає необмежені масиви даних: історію замовлень, кліки на сайті, дані з мобільного додатку, навіть відео-огляди товарів.</a:t>
            </a:r>
          </a:p>
          <a:p>
            <a:pPr marL="457200" lvl="1" indent="0">
              <a:lnSpc>
                <a:spcPct val="110000"/>
              </a:lnSpc>
              <a:spcBef>
                <a:spcPts val="0"/>
              </a:spcBef>
              <a:buNone/>
            </a:pPr>
            <a:r>
              <a:rPr lang="sq-AL" sz="1700" dirty="0">
                <a:latin typeface="+mj-lt"/>
              </a:rPr>
              <a:t>Spark </a:t>
            </a:r>
            <a:r>
              <a:rPr lang="uk-UA" sz="1700" dirty="0">
                <a:latin typeface="+mj-lt"/>
              </a:rPr>
              <a:t>використовується для швидкої обробки: наприклад, знаходить «гарячі товари дня» в реальному часі.</a:t>
            </a:r>
          </a:p>
          <a:p>
            <a:pPr marL="457200" lvl="1" indent="0">
              <a:lnSpc>
                <a:spcPct val="110000"/>
              </a:lnSpc>
              <a:spcBef>
                <a:spcPts val="0"/>
              </a:spcBef>
              <a:buNone/>
            </a:pPr>
            <a:r>
              <a:rPr lang="sq-AL" sz="1700" dirty="0">
                <a:latin typeface="+mj-lt"/>
              </a:rPr>
              <a:t>NoSQL-</a:t>
            </a:r>
            <a:r>
              <a:rPr lang="uk-UA" sz="1700" dirty="0">
                <a:latin typeface="+mj-lt"/>
              </a:rPr>
              <a:t>бази (</a:t>
            </a:r>
            <a:r>
              <a:rPr lang="sq-AL" sz="1700" dirty="0">
                <a:latin typeface="+mj-lt"/>
              </a:rPr>
              <a:t>MongoDB, Cassandra) </a:t>
            </a:r>
            <a:r>
              <a:rPr lang="uk-UA" sz="1700" dirty="0">
                <a:latin typeface="+mj-lt"/>
              </a:rPr>
              <a:t>зберігають неструктуровану інформацію:</a:t>
            </a:r>
          </a:p>
          <a:p>
            <a:pPr marL="914400" lvl="2" indent="0">
              <a:lnSpc>
                <a:spcPct val="110000"/>
              </a:lnSpc>
              <a:spcBef>
                <a:spcPts val="0"/>
              </a:spcBef>
              <a:buNone/>
            </a:pPr>
            <a:r>
              <a:rPr lang="sq-AL" sz="1700" dirty="0">
                <a:latin typeface="+mj-lt"/>
              </a:rPr>
              <a:t>MongoDB — </a:t>
            </a:r>
            <a:r>
              <a:rPr lang="uk-UA" sz="1700" dirty="0">
                <a:latin typeface="+mj-lt"/>
              </a:rPr>
              <a:t>відгуки користувачів із фото, </a:t>
            </a:r>
            <a:r>
              <a:rPr lang="uk-UA" sz="1700" dirty="0" err="1">
                <a:latin typeface="+mj-lt"/>
              </a:rPr>
              <a:t>лайками</a:t>
            </a:r>
            <a:r>
              <a:rPr lang="uk-UA" sz="1700" dirty="0">
                <a:latin typeface="+mj-lt"/>
              </a:rPr>
              <a:t>, тегами.</a:t>
            </a:r>
          </a:p>
          <a:p>
            <a:pPr marL="914400" lvl="2" indent="0">
              <a:lnSpc>
                <a:spcPct val="110000"/>
              </a:lnSpc>
              <a:spcBef>
                <a:spcPts val="0"/>
              </a:spcBef>
              <a:buNone/>
            </a:pPr>
            <a:r>
              <a:rPr lang="sq-AL" sz="1700" dirty="0">
                <a:latin typeface="+mj-lt"/>
              </a:rPr>
              <a:t>Cassandra — </a:t>
            </a:r>
            <a:r>
              <a:rPr lang="uk-UA" sz="1700" dirty="0">
                <a:latin typeface="+mj-lt"/>
              </a:rPr>
              <a:t>швидко записує й читає мільйони транзакцій на різних географічних серверах (щоб український клієнт не чекав відповідь із США).</a:t>
            </a:r>
          </a:p>
          <a:p>
            <a:pPr marL="0" indent="0">
              <a:lnSpc>
                <a:spcPct val="110000"/>
              </a:lnSpc>
              <a:spcBef>
                <a:spcPts val="0"/>
              </a:spcBef>
              <a:buNone/>
            </a:pPr>
            <a:r>
              <a:rPr lang="uk-UA" sz="2000" b="1" dirty="0">
                <a:latin typeface="+mj-lt"/>
              </a:rPr>
              <a:t>Можливості</a:t>
            </a:r>
            <a:r>
              <a:rPr lang="uk-UA" sz="2000" dirty="0">
                <a:latin typeface="+mj-lt"/>
              </a:rPr>
              <a:t>:</a:t>
            </a:r>
          </a:p>
          <a:p>
            <a:pPr marL="457200" lvl="1" indent="0">
              <a:lnSpc>
                <a:spcPct val="110000"/>
              </a:lnSpc>
              <a:spcBef>
                <a:spcPts val="0"/>
              </a:spcBef>
              <a:buNone/>
            </a:pPr>
            <a:r>
              <a:rPr lang="uk-UA" sz="1700" dirty="0">
                <a:latin typeface="+mj-lt"/>
              </a:rPr>
              <a:t>Аналітики можуть за кілька хвилин знайти тренди серед </a:t>
            </a:r>
            <a:r>
              <a:rPr lang="uk-UA" sz="1700" dirty="0" err="1">
                <a:latin typeface="+mj-lt"/>
              </a:rPr>
              <a:t>петабайтів</a:t>
            </a:r>
            <a:r>
              <a:rPr lang="uk-UA" sz="1700" dirty="0">
                <a:latin typeface="+mj-lt"/>
              </a:rPr>
              <a:t> даних (наприклад, «яке взуття купують у Києві під час дощу»).</a:t>
            </a:r>
          </a:p>
          <a:p>
            <a:pPr marL="457200" lvl="1" indent="0">
              <a:lnSpc>
                <a:spcPct val="110000"/>
              </a:lnSpc>
              <a:spcBef>
                <a:spcPts val="0"/>
              </a:spcBef>
              <a:buNone/>
            </a:pPr>
            <a:r>
              <a:rPr lang="uk-UA" sz="1700" dirty="0">
                <a:latin typeface="+mj-lt"/>
              </a:rPr>
              <a:t>Рекомендаційна система («Вам може сподобатися») працює на основі </a:t>
            </a:r>
            <a:r>
              <a:rPr lang="sq-AL" sz="1700" dirty="0">
                <a:latin typeface="+mj-lt"/>
              </a:rPr>
              <a:t>Spark MLlib, </a:t>
            </a:r>
            <a:r>
              <a:rPr lang="uk-UA" sz="1700" dirty="0">
                <a:latin typeface="+mj-lt"/>
              </a:rPr>
              <a:t>що аналізує поведінку мільйонів користувачів одночасно.</a:t>
            </a:r>
          </a:p>
          <a:p>
            <a:pPr marL="457200" lvl="1" indent="0">
              <a:lnSpc>
                <a:spcPct val="110000"/>
              </a:lnSpc>
              <a:spcBef>
                <a:spcPts val="0"/>
              </a:spcBef>
              <a:buNone/>
            </a:pPr>
            <a:r>
              <a:rPr lang="uk-UA" sz="1700" dirty="0">
                <a:latin typeface="+mj-lt"/>
              </a:rPr>
              <a:t>Магазин може в реальному часі реагувати на зміни: якщо товар раптово стає популярним, система підніме його у пошуку й </a:t>
            </a:r>
            <a:r>
              <a:rPr lang="uk-UA" sz="1700" dirty="0" err="1">
                <a:latin typeface="+mj-lt"/>
              </a:rPr>
              <a:t>додасть</a:t>
            </a:r>
            <a:r>
              <a:rPr lang="uk-UA" sz="1700" dirty="0">
                <a:latin typeface="+mj-lt"/>
              </a:rPr>
              <a:t> у рекламу.</a:t>
            </a:r>
          </a:p>
          <a:p>
            <a:pPr marL="0" indent="0">
              <a:lnSpc>
                <a:spcPct val="110000"/>
              </a:lnSpc>
              <a:spcBef>
                <a:spcPts val="0"/>
              </a:spcBef>
              <a:buNone/>
            </a:pPr>
            <a:r>
              <a:rPr lang="uk-UA" sz="2000" b="1" dirty="0">
                <a:latin typeface="+mj-lt"/>
              </a:rPr>
              <a:t>Приклад сценарію</a:t>
            </a:r>
            <a:r>
              <a:rPr lang="uk-UA" sz="2000" dirty="0">
                <a:latin typeface="+mj-lt"/>
              </a:rPr>
              <a:t>:</a:t>
            </a:r>
          </a:p>
          <a:p>
            <a:pPr>
              <a:lnSpc>
                <a:spcPct val="110000"/>
              </a:lnSpc>
              <a:spcBef>
                <a:spcPts val="0"/>
              </a:spcBef>
            </a:pPr>
            <a:r>
              <a:rPr lang="uk-UA" sz="1700" dirty="0">
                <a:latin typeface="+mj-lt"/>
              </a:rPr>
              <a:t>У </a:t>
            </a:r>
            <a:r>
              <a:rPr lang="sq-AL" sz="1700" dirty="0">
                <a:latin typeface="+mj-lt"/>
              </a:rPr>
              <a:t>SQL-</a:t>
            </a:r>
            <a:r>
              <a:rPr lang="uk-UA" sz="1700" dirty="0">
                <a:latin typeface="+mj-lt"/>
              </a:rPr>
              <a:t>магазині ви отримаєте звіт про продажі за вчора.</a:t>
            </a:r>
          </a:p>
          <a:p>
            <a:pPr>
              <a:lnSpc>
                <a:spcPct val="110000"/>
              </a:lnSpc>
              <a:spcBef>
                <a:spcPts val="0"/>
              </a:spcBef>
            </a:pPr>
            <a:r>
              <a:rPr lang="uk-UA" sz="1700" dirty="0">
                <a:latin typeface="+mj-lt"/>
              </a:rPr>
              <a:t>У </a:t>
            </a:r>
            <a:r>
              <a:rPr lang="sq-AL" sz="1700" dirty="0">
                <a:latin typeface="+mj-lt"/>
              </a:rPr>
              <a:t>Hadoop + Spark + NoSQL-</a:t>
            </a:r>
            <a:r>
              <a:rPr lang="uk-UA" sz="1700" dirty="0">
                <a:latin typeface="+mj-lt"/>
              </a:rPr>
              <a:t>магазині ви отримаєте рекомендацію «купіть парасольку», бо зараз у вашому місті дощ і ви щойно гуглили водонепроникні кросівки.</a:t>
            </a:r>
          </a:p>
        </p:txBody>
      </p:sp>
      <p:sp>
        <p:nvSpPr>
          <p:cNvPr id="5" name="Title 1">
            <a:extLst>
              <a:ext uri="{FF2B5EF4-FFF2-40B4-BE49-F238E27FC236}">
                <a16:creationId xmlns:a16="http://schemas.microsoft.com/office/drawing/2014/main" id="{9ACCD863-FCDE-FC38-D173-2766F9C25668}"/>
              </a:ext>
            </a:extLst>
          </p:cNvPr>
          <p:cNvSpPr>
            <a:spLocks noGrp="1"/>
          </p:cNvSpPr>
          <p:nvPr>
            <p:ph type="title"/>
          </p:nvPr>
        </p:nvSpPr>
        <p:spPr>
          <a:xfrm>
            <a:off x="1262742" y="365125"/>
            <a:ext cx="10785096" cy="941161"/>
          </a:xfrm>
        </p:spPr>
        <p:txBody>
          <a:bodyPr>
            <a:normAutofit/>
          </a:bodyPr>
          <a:lstStyle/>
          <a:p>
            <a:r>
              <a:rPr lang="sv-SE" b="1" noProof="0" dirty="0">
                <a:solidFill>
                  <a:srgbClr val="88FAFF"/>
                </a:solidFill>
              </a:rPr>
              <a:t>Hadoop, Spark, NoSQL (MongoDB, Cassandra)</a:t>
            </a:r>
            <a:endParaRPr lang="uk-UA" b="1" noProof="0" dirty="0">
              <a:solidFill>
                <a:srgbClr val="88FAFF"/>
              </a:solidFill>
            </a:endParaRPr>
          </a:p>
        </p:txBody>
      </p:sp>
    </p:spTree>
    <p:extLst>
      <p:ext uri="{BB962C8B-B14F-4D97-AF65-F5344CB8AC3E}">
        <p14:creationId xmlns:p14="http://schemas.microsoft.com/office/powerpoint/2010/main" val="16206149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256AFA-1837-21E9-63A8-D3FDCA546B37}"/>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9405F0CD-4864-798F-F75D-25531C9258F2}"/>
              </a:ext>
            </a:extLst>
          </p:cNvPr>
          <p:cNvSpPr>
            <a:spLocks noGrp="1"/>
          </p:cNvSpPr>
          <p:nvPr>
            <p:ph type="title"/>
          </p:nvPr>
        </p:nvSpPr>
        <p:spPr>
          <a:xfrm>
            <a:off x="1262742" y="365125"/>
            <a:ext cx="10785096" cy="941161"/>
          </a:xfrm>
        </p:spPr>
        <p:txBody>
          <a:bodyPr>
            <a:normAutofit/>
          </a:bodyPr>
          <a:lstStyle/>
          <a:p>
            <a:r>
              <a:rPr lang="sv-SE" b="1" noProof="0" dirty="0">
                <a:solidFill>
                  <a:srgbClr val="88FAFF"/>
                </a:solidFill>
              </a:rPr>
              <a:t>Hadoop, Spark, NoSQL (MongoDB, Cassandra)</a:t>
            </a:r>
            <a:endParaRPr lang="uk-UA" b="1" noProof="0" dirty="0">
              <a:solidFill>
                <a:srgbClr val="88FAFF"/>
              </a:solidFill>
            </a:endParaRPr>
          </a:p>
        </p:txBody>
      </p:sp>
      <p:graphicFrame>
        <p:nvGraphicFramePr>
          <p:cNvPr id="2" name="Таблиця 1">
            <a:extLst>
              <a:ext uri="{FF2B5EF4-FFF2-40B4-BE49-F238E27FC236}">
                <a16:creationId xmlns:a16="http://schemas.microsoft.com/office/drawing/2014/main" id="{A7C7BB13-3A90-DBEC-0191-BBC272EA0FAF}"/>
              </a:ext>
            </a:extLst>
          </p:cNvPr>
          <p:cNvGraphicFramePr>
            <a:graphicFrameLocks noGrp="1"/>
          </p:cNvGraphicFramePr>
          <p:nvPr>
            <p:extLst>
              <p:ext uri="{D42A27DB-BD31-4B8C-83A1-F6EECF244321}">
                <p14:modId xmlns:p14="http://schemas.microsoft.com/office/powerpoint/2010/main" val="3775724353"/>
              </p:ext>
            </p:extLst>
          </p:nvPr>
        </p:nvGraphicFramePr>
        <p:xfrm>
          <a:off x="1173892" y="1470454"/>
          <a:ext cx="10478530" cy="4793738"/>
        </p:xfrm>
        <a:graphic>
          <a:graphicData uri="http://schemas.openxmlformats.org/drawingml/2006/table">
            <a:tbl>
              <a:tblPr>
                <a:tableStyleId>{8799B23B-EC83-4686-B30A-512413B5E67A}</a:tableStyleId>
              </a:tblPr>
              <a:tblGrid>
                <a:gridCol w="2318814">
                  <a:extLst>
                    <a:ext uri="{9D8B030D-6E8A-4147-A177-3AD203B41FA5}">
                      <a16:colId xmlns:a16="http://schemas.microsoft.com/office/drawing/2014/main" val="3604928916"/>
                    </a:ext>
                  </a:extLst>
                </a:gridCol>
                <a:gridCol w="3547158">
                  <a:extLst>
                    <a:ext uri="{9D8B030D-6E8A-4147-A177-3AD203B41FA5}">
                      <a16:colId xmlns:a16="http://schemas.microsoft.com/office/drawing/2014/main" val="2686931241"/>
                    </a:ext>
                  </a:extLst>
                </a:gridCol>
                <a:gridCol w="4612558">
                  <a:extLst>
                    <a:ext uri="{9D8B030D-6E8A-4147-A177-3AD203B41FA5}">
                      <a16:colId xmlns:a16="http://schemas.microsoft.com/office/drawing/2014/main" val="1914713077"/>
                    </a:ext>
                  </a:extLst>
                </a:gridCol>
              </a:tblGrid>
              <a:tr h="580769">
                <a:tc>
                  <a:txBody>
                    <a:bodyPr/>
                    <a:lstStyle/>
                    <a:p>
                      <a:pPr algn="ctr">
                        <a:buNone/>
                      </a:pPr>
                      <a:r>
                        <a:rPr lang="uk-UA" sz="2000" noProof="0" dirty="0">
                          <a:solidFill>
                            <a:srgbClr val="88FAFF"/>
                          </a:solidFill>
                        </a:rPr>
                        <a:t>Критерій</a:t>
                      </a:r>
                    </a:p>
                  </a:txBody>
                  <a:tcPr marL="58802" marR="58802" marT="29401" marB="29401" anchor="ctr"/>
                </a:tc>
                <a:tc>
                  <a:txBody>
                    <a:bodyPr/>
                    <a:lstStyle/>
                    <a:p>
                      <a:pPr algn="ctr">
                        <a:buNone/>
                      </a:pPr>
                      <a:r>
                        <a:rPr lang="uk-UA" sz="2000" noProof="0" dirty="0">
                          <a:solidFill>
                            <a:srgbClr val="88FAFF"/>
                          </a:solidFill>
                        </a:rPr>
                        <a:t>SQL (RDBMS)</a:t>
                      </a:r>
                    </a:p>
                  </a:txBody>
                  <a:tcPr marL="58802" marR="58802" marT="29401" marB="29401" anchor="ctr"/>
                </a:tc>
                <a:tc>
                  <a:txBody>
                    <a:bodyPr/>
                    <a:lstStyle/>
                    <a:p>
                      <a:pPr algn="ctr">
                        <a:buNone/>
                      </a:pPr>
                      <a:r>
                        <a:rPr lang="uk-UA" sz="2000" noProof="0" dirty="0" err="1">
                          <a:solidFill>
                            <a:srgbClr val="88FAFF"/>
                          </a:solidFill>
                        </a:rPr>
                        <a:t>Big</a:t>
                      </a:r>
                      <a:r>
                        <a:rPr lang="uk-UA" sz="2000" noProof="0" dirty="0">
                          <a:solidFill>
                            <a:srgbClr val="88FAFF"/>
                          </a:solidFill>
                        </a:rPr>
                        <a:t> </a:t>
                      </a:r>
                      <a:r>
                        <a:rPr lang="uk-UA" sz="2000" noProof="0" dirty="0" err="1">
                          <a:solidFill>
                            <a:srgbClr val="88FAFF"/>
                          </a:solidFill>
                        </a:rPr>
                        <a:t>Data</a:t>
                      </a:r>
                      <a:r>
                        <a:rPr lang="uk-UA" sz="2000" noProof="0" dirty="0">
                          <a:solidFill>
                            <a:srgbClr val="88FAFF"/>
                          </a:solidFill>
                        </a:rPr>
                        <a:t> стек (</a:t>
                      </a:r>
                      <a:r>
                        <a:rPr lang="uk-UA" sz="2000" noProof="0" dirty="0" err="1">
                          <a:solidFill>
                            <a:srgbClr val="88FAFF"/>
                          </a:solidFill>
                        </a:rPr>
                        <a:t>Hadoop</a:t>
                      </a:r>
                      <a:r>
                        <a:rPr lang="uk-UA" sz="2000" noProof="0" dirty="0">
                          <a:solidFill>
                            <a:srgbClr val="88FAFF"/>
                          </a:solidFill>
                        </a:rPr>
                        <a:t> + </a:t>
                      </a:r>
                      <a:r>
                        <a:rPr lang="uk-UA" sz="2000" noProof="0" dirty="0" err="1">
                          <a:solidFill>
                            <a:srgbClr val="88FAFF"/>
                          </a:solidFill>
                        </a:rPr>
                        <a:t>Spark</a:t>
                      </a:r>
                      <a:r>
                        <a:rPr lang="uk-UA" sz="2000" noProof="0" dirty="0">
                          <a:solidFill>
                            <a:srgbClr val="88FAFF"/>
                          </a:solidFill>
                        </a:rPr>
                        <a:t> + </a:t>
                      </a:r>
                      <a:r>
                        <a:rPr lang="uk-UA" sz="2000" noProof="0" dirty="0" err="1">
                          <a:solidFill>
                            <a:srgbClr val="88FAFF"/>
                          </a:solidFill>
                        </a:rPr>
                        <a:t>NoSQL</a:t>
                      </a:r>
                      <a:r>
                        <a:rPr lang="uk-UA" sz="2000" noProof="0" dirty="0">
                          <a:solidFill>
                            <a:srgbClr val="88FAFF"/>
                          </a:solidFill>
                        </a:rPr>
                        <a:t>)</a:t>
                      </a:r>
                    </a:p>
                  </a:txBody>
                  <a:tcPr marL="58802" marR="58802" marT="29401" marB="29401" anchor="ctr"/>
                </a:tc>
                <a:extLst>
                  <a:ext uri="{0D108BD9-81ED-4DB2-BD59-A6C34878D82A}">
                    <a16:rowId xmlns:a16="http://schemas.microsoft.com/office/drawing/2014/main" val="2410418591"/>
                  </a:ext>
                </a:extLst>
              </a:tr>
              <a:tr h="460619">
                <a:tc>
                  <a:txBody>
                    <a:bodyPr/>
                    <a:lstStyle/>
                    <a:p>
                      <a:pPr>
                        <a:lnSpc>
                          <a:spcPct val="90000"/>
                        </a:lnSpc>
                        <a:buNone/>
                      </a:pPr>
                      <a:r>
                        <a:rPr lang="uk-UA" sz="1800" b="1" noProof="0" dirty="0">
                          <a:solidFill>
                            <a:schemeClr val="bg1"/>
                          </a:solidFill>
                        </a:rPr>
                        <a:t>Обсяг даних</a:t>
                      </a:r>
                      <a:endParaRPr lang="uk-UA" sz="1800" noProof="0" dirty="0">
                        <a:solidFill>
                          <a:schemeClr val="bg1"/>
                        </a:solidFill>
                      </a:endParaRPr>
                    </a:p>
                  </a:txBody>
                  <a:tcPr marL="58802" marR="58802" marT="29401" marB="29401" anchor="ctr"/>
                </a:tc>
                <a:tc>
                  <a:txBody>
                    <a:bodyPr/>
                    <a:lstStyle/>
                    <a:p>
                      <a:pPr>
                        <a:lnSpc>
                          <a:spcPct val="90000"/>
                        </a:lnSpc>
                        <a:buNone/>
                      </a:pPr>
                      <a:r>
                        <a:rPr lang="uk-UA" sz="1800" noProof="0" dirty="0">
                          <a:solidFill>
                            <a:schemeClr val="bg1"/>
                          </a:solidFill>
                        </a:rPr>
                        <a:t>Тисячі–мільйони записів</a:t>
                      </a:r>
                    </a:p>
                  </a:txBody>
                  <a:tcPr marL="58802" marR="58802" marT="29401" marB="29401" anchor="ctr"/>
                </a:tc>
                <a:tc>
                  <a:txBody>
                    <a:bodyPr/>
                    <a:lstStyle/>
                    <a:p>
                      <a:pPr>
                        <a:lnSpc>
                          <a:spcPct val="90000"/>
                        </a:lnSpc>
                        <a:buNone/>
                      </a:pPr>
                      <a:r>
                        <a:rPr lang="uk-UA" sz="1800" noProof="0" dirty="0">
                          <a:solidFill>
                            <a:schemeClr val="bg1"/>
                          </a:solidFill>
                        </a:rPr>
                        <a:t>Мільйони–мільярди записів, </a:t>
                      </a:r>
                      <a:r>
                        <a:rPr lang="uk-UA" sz="1800" noProof="0" dirty="0" err="1">
                          <a:solidFill>
                            <a:schemeClr val="bg1"/>
                          </a:solidFill>
                        </a:rPr>
                        <a:t>петабайти</a:t>
                      </a:r>
                      <a:endParaRPr lang="uk-UA" sz="1800" noProof="0" dirty="0">
                        <a:solidFill>
                          <a:schemeClr val="bg1"/>
                        </a:solidFill>
                      </a:endParaRPr>
                    </a:p>
                  </a:txBody>
                  <a:tcPr marL="58802" marR="58802" marT="29401" marB="29401" anchor="ctr"/>
                </a:tc>
                <a:extLst>
                  <a:ext uri="{0D108BD9-81ED-4DB2-BD59-A6C34878D82A}">
                    <a16:rowId xmlns:a16="http://schemas.microsoft.com/office/drawing/2014/main" val="2306352954"/>
                  </a:ext>
                </a:extLst>
              </a:tr>
              <a:tr h="663846">
                <a:tc>
                  <a:txBody>
                    <a:bodyPr/>
                    <a:lstStyle/>
                    <a:p>
                      <a:pPr>
                        <a:lnSpc>
                          <a:spcPct val="90000"/>
                        </a:lnSpc>
                        <a:buNone/>
                      </a:pPr>
                      <a:r>
                        <a:rPr lang="uk-UA" sz="1800" b="1" noProof="0" dirty="0">
                          <a:solidFill>
                            <a:schemeClr val="bg1"/>
                          </a:solidFill>
                        </a:rPr>
                        <a:t>Тип даних</a:t>
                      </a:r>
                      <a:endParaRPr lang="uk-UA" sz="1800" noProof="0" dirty="0">
                        <a:solidFill>
                          <a:schemeClr val="bg1"/>
                        </a:solidFill>
                      </a:endParaRPr>
                    </a:p>
                  </a:txBody>
                  <a:tcPr marL="58802" marR="58802" marT="29401" marB="29401" anchor="ctr"/>
                </a:tc>
                <a:tc>
                  <a:txBody>
                    <a:bodyPr/>
                    <a:lstStyle/>
                    <a:p>
                      <a:pPr>
                        <a:lnSpc>
                          <a:spcPct val="90000"/>
                        </a:lnSpc>
                        <a:buNone/>
                      </a:pPr>
                      <a:r>
                        <a:rPr lang="uk-UA" sz="1800" noProof="0" dirty="0">
                          <a:solidFill>
                            <a:schemeClr val="bg1"/>
                          </a:solidFill>
                        </a:rPr>
                        <a:t>Структуровані таблиці</a:t>
                      </a:r>
                    </a:p>
                  </a:txBody>
                  <a:tcPr marL="58802" marR="58802" marT="29401" marB="29401" anchor="ctr"/>
                </a:tc>
                <a:tc>
                  <a:txBody>
                    <a:bodyPr/>
                    <a:lstStyle/>
                    <a:p>
                      <a:pPr>
                        <a:lnSpc>
                          <a:spcPct val="90000"/>
                        </a:lnSpc>
                        <a:buNone/>
                      </a:pPr>
                      <a:r>
                        <a:rPr lang="uk-UA" sz="1800" noProof="0" dirty="0">
                          <a:solidFill>
                            <a:schemeClr val="bg1"/>
                          </a:solidFill>
                        </a:rPr>
                        <a:t>Структуровані, </a:t>
                      </a:r>
                      <a:r>
                        <a:rPr lang="uk-UA" sz="1800" noProof="0" dirty="0" err="1">
                          <a:solidFill>
                            <a:schemeClr val="bg1"/>
                          </a:solidFill>
                        </a:rPr>
                        <a:t>напівструктуровані</a:t>
                      </a:r>
                      <a:r>
                        <a:rPr lang="uk-UA" sz="1800" noProof="0" dirty="0">
                          <a:solidFill>
                            <a:schemeClr val="bg1"/>
                          </a:solidFill>
                        </a:rPr>
                        <a:t>, неструктуровані (тексти, фото, відео, </a:t>
                      </a:r>
                      <a:r>
                        <a:rPr lang="uk-UA" sz="1800" noProof="0" dirty="0" err="1">
                          <a:solidFill>
                            <a:schemeClr val="bg1"/>
                          </a:solidFill>
                        </a:rPr>
                        <a:t>логи</a:t>
                      </a:r>
                      <a:r>
                        <a:rPr lang="uk-UA" sz="1800" noProof="0" dirty="0">
                          <a:solidFill>
                            <a:schemeClr val="bg1"/>
                          </a:solidFill>
                        </a:rPr>
                        <a:t>)</a:t>
                      </a:r>
                    </a:p>
                  </a:txBody>
                  <a:tcPr marL="58802" marR="58802" marT="29401" marB="29401" anchor="ctr"/>
                </a:tc>
                <a:extLst>
                  <a:ext uri="{0D108BD9-81ED-4DB2-BD59-A6C34878D82A}">
                    <a16:rowId xmlns:a16="http://schemas.microsoft.com/office/drawing/2014/main" val="1102284188"/>
                  </a:ext>
                </a:extLst>
              </a:tr>
              <a:tr h="658029">
                <a:tc>
                  <a:txBody>
                    <a:bodyPr/>
                    <a:lstStyle/>
                    <a:p>
                      <a:pPr>
                        <a:lnSpc>
                          <a:spcPct val="90000"/>
                        </a:lnSpc>
                        <a:buNone/>
                      </a:pPr>
                      <a:r>
                        <a:rPr lang="uk-UA" sz="1800" b="1" noProof="0" dirty="0">
                          <a:solidFill>
                            <a:schemeClr val="bg1"/>
                          </a:solidFill>
                        </a:rPr>
                        <a:t>Швидкість обробки</a:t>
                      </a:r>
                      <a:endParaRPr lang="uk-UA" sz="1800" noProof="0" dirty="0">
                        <a:solidFill>
                          <a:schemeClr val="bg1"/>
                        </a:solidFill>
                      </a:endParaRPr>
                    </a:p>
                  </a:txBody>
                  <a:tcPr marL="58802" marR="58802" marT="29401" marB="29401" anchor="ctr"/>
                </a:tc>
                <a:tc>
                  <a:txBody>
                    <a:bodyPr/>
                    <a:lstStyle/>
                    <a:p>
                      <a:pPr>
                        <a:lnSpc>
                          <a:spcPct val="90000"/>
                        </a:lnSpc>
                        <a:buNone/>
                      </a:pPr>
                      <a:r>
                        <a:rPr lang="uk-UA" sz="1800" noProof="0" dirty="0">
                          <a:solidFill>
                            <a:schemeClr val="bg1"/>
                          </a:solidFill>
                        </a:rPr>
                        <a:t>Хороша для транзакцій (OLTP), повільна для великих аналітичних запитів</a:t>
                      </a:r>
                    </a:p>
                  </a:txBody>
                  <a:tcPr marL="58802" marR="58802" marT="29401" marB="29401" anchor="ctr"/>
                </a:tc>
                <a:tc>
                  <a:txBody>
                    <a:bodyPr/>
                    <a:lstStyle/>
                    <a:p>
                      <a:pPr>
                        <a:lnSpc>
                          <a:spcPct val="90000"/>
                        </a:lnSpc>
                        <a:buNone/>
                      </a:pPr>
                      <a:r>
                        <a:rPr lang="uk-UA" sz="1800" noProof="0" dirty="0">
                          <a:solidFill>
                            <a:schemeClr val="bg1"/>
                          </a:solidFill>
                        </a:rPr>
                        <a:t>Висока для пакетної і потокової обробки, аналітика в реальному часі</a:t>
                      </a:r>
                    </a:p>
                  </a:txBody>
                  <a:tcPr marL="58802" marR="58802" marT="29401" marB="29401" anchor="ctr"/>
                </a:tc>
                <a:extLst>
                  <a:ext uri="{0D108BD9-81ED-4DB2-BD59-A6C34878D82A}">
                    <a16:rowId xmlns:a16="http://schemas.microsoft.com/office/drawing/2014/main" val="720769817"/>
                  </a:ext>
                </a:extLst>
              </a:tr>
              <a:tr h="460619">
                <a:tc>
                  <a:txBody>
                    <a:bodyPr/>
                    <a:lstStyle/>
                    <a:p>
                      <a:pPr>
                        <a:lnSpc>
                          <a:spcPct val="90000"/>
                        </a:lnSpc>
                        <a:buNone/>
                      </a:pPr>
                      <a:r>
                        <a:rPr lang="uk-UA" sz="1800" b="1" noProof="0" dirty="0">
                          <a:solidFill>
                            <a:schemeClr val="bg1"/>
                          </a:solidFill>
                        </a:rPr>
                        <a:t>Масштабування</a:t>
                      </a:r>
                      <a:endParaRPr lang="uk-UA" sz="1800" noProof="0" dirty="0">
                        <a:solidFill>
                          <a:schemeClr val="bg1"/>
                        </a:solidFill>
                      </a:endParaRPr>
                    </a:p>
                  </a:txBody>
                  <a:tcPr marL="58802" marR="58802" marT="29401" marB="29401" anchor="ctr"/>
                </a:tc>
                <a:tc>
                  <a:txBody>
                    <a:bodyPr/>
                    <a:lstStyle/>
                    <a:p>
                      <a:pPr>
                        <a:lnSpc>
                          <a:spcPct val="90000"/>
                        </a:lnSpc>
                        <a:buNone/>
                      </a:pPr>
                      <a:r>
                        <a:rPr lang="uk-UA" sz="1800" noProof="0" dirty="0">
                          <a:solidFill>
                            <a:schemeClr val="bg1"/>
                          </a:solidFill>
                        </a:rPr>
                        <a:t>Вертикальне (потужніший сервер)</a:t>
                      </a:r>
                    </a:p>
                  </a:txBody>
                  <a:tcPr marL="58802" marR="58802" marT="29401" marB="29401" anchor="ctr"/>
                </a:tc>
                <a:tc>
                  <a:txBody>
                    <a:bodyPr/>
                    <a:lstStyle/>
                    <a:p>
                      <a:pPr>
                        <a:lnSpc>
                          <a:spcPct val="90000"/>
                        </a:lnSpc>
                        <a:buNone/>
                      </a:pPr>
                      <a:r>
                        <a:rPr lang="uk-UA" sz="1800" noProof="0" dirty="0">
                          <a:solidFill>
                            <a:schemeClr val="bg1"/>
                          </a:solidFill>
                        </a:rPr>
                        <a:t>Горизонтальне (кластер серверів)</a:t>
                      </a:r>
                    </a:p>
                  </a:txBody>
                  <a:tcPr marL="58802" marR="58802" marT="29401" marB="29401" anchor="ctr"/>
                </a:tc>
                <a:extLst>
                  <a:ext uri="{0D108BD9-81ED-4DB2-BD59-A6C34878D82A}">
                    <a16:rowId xmlns:a16="http://schemas.microsoft.com/office/drawing/2014/main" val="2774506223"/>
                  </a:ext>
                </a:extLst>
              </a:tr>
              <a:tr h="679764">
                <a:tc>
                  <a:txBody>
                    <a:bodyPr/>
                    <a:lstStyle/>
                    <a:p>
                      <a:pPr>
                        <a:lnSpc>
                          <a:spcPct val="90000"/>
                        </a:lnSpc>
                        <a:buNone/>
                      </a:pPr>
                      <a:r>
                        <a:rPr lang="uk-UA" sz="1800" b="1" noProof="0" dirty="0">
                          <a:solidFill>
                            <a:schemeClr val="bg1"/>
                          </a:solidFill>
                        </a:rPr>
                        <a:t>Аналітика та ML</a:t>
                      </a:r>
                      <a:endParaRPr lang="uk-UA" sz="1800" noProof="0" dirty="0">
                        <a:solidFill>
                          <a:schemeClr val="bg1"/>
                        </a:solidFill>
                      </a:endParaRPr>
                    </a:p>
                  </a:txBody>
                  <a:tcPr marL="58802" marR="58802" marT="29401" marB="29401" anchor="ctr"/>
                </a:tc>
                <a:tc>
                  <a:txBody>
                    <a:bodyPr/>
                    <a:lstStyle/>
                    <a:p>
                      <a:pPr>
                        <a:lnSpc>
                          <a:spcPct val="90000"/>
                        </a:lnSpc>
                        <a:buNone/>
                      </a:pPr>
                      <a:r>
                        <a:rPr lang="uk-UA" sz="1800" noProof="0" dirty="0">
                          <a:solidFill>
                            <a:schemeClr val="bg1"/>
                          </a:solidFill>
                        </a:rPr>
                        <a:t>Обмежена, складно працювати з великими наборами даних</a:t>
                      </a:r>
                    </a:p>
                  </a:txBody>
                  <a:tcPr marL="58802" marR="58802" marT="29401" marB="29401" anchor="ctr"/>
                </a:tc>
                <a:tc>
                  <a:txBody>
                    <a:bodyPr/>
                    <a:lstStyle/>
                    <a:p>
                      <a:pPr>
                        <a:lnSpc>
                          <a:spcPct val="90000"/>
                        </a:lnSpc>
                        <a:buNone/>
                      </a:pPr>
                      <a:r>
                        <a:rPr lang="uk-UA" sz="1800" noProof="0" dirty="0">
                          <a:solidFill>
                            <a:schemeClr val="bg1"/>
                          </a:solidFill>
                        </a:rPr>
                        <a:t>Підтримка машинного навчання, прогнозів, рекомендацій у реальному часі</a:t>
                      </a:r>
                    </a:p>
                  </a:txBody>
                  <a:tcPr marL="58802" marR="58802" marT="29401" marB="29401" anchor="ctr"/>
                </a:tc>
                <a:extLst>
                  <a:ext uri="{0D108BD9-81ED-4DB2-BD59-A6C34878D82A}">
                    <a16:rowId xmlns:a16="http://schemas.microsoft.com/office/drawing/2014/main" val="3739807620"/>
                  </a:ext>
                </a:extLst>
              </a:tr>
              <a:tr h="673544">
                <a:tc>
                  <a:txBody>
                    <a:bodyPr/>
                    <a:lstStyle/>
                    <a:p>
                      <a:pPr>
                        <a:lnSpc>
                          <a:spcPct val="90000"/>
                        </a:lnSpc>
                        <a:buNone/>
                      </a:pPr>
                      <a:r>
                        <a:rPr lang="uk-UA" sz="1800" b="1" noProof="0" dirty="0">
                          <a:solidFill>
                            <a:schemeClr val="bg1"/>
                          </a:solidFill>
                        </a:rPr>
                        <a:t>Приклад сценарію</a:t>
                      </a:r>
                      <a:endParaRPr lang="uk-UA" sz="1800" noProof="0" dirty="0">
                        <a:solidFill>
                          <a:schemeClr val="bg1"/>
                        </a:solidFill>
                      </a:endParaRPr>
                    </a:p>
                  </a:txBody>
                  <a:tcPr marL="58802" marR="58802" marT="29401" marB="29401" anchor="ctr"/>
                </a:tc>
                <a:tc>
                  <a:txBody>
                    <a:bodyPr/>
                    <a:lstStyle/>
                    <a:p>
                      <a:pPr>
                        <a:lnSpc>
                          <a:spcPct val="90000"/>
                        </a:lnSpc>
                        <a:buNone/>
                      </a:pPr>
                      <a:r>
                        <a:rPr lang="uk-UA" sz="1800" noProof="0" dirty="0">
                          <a:solidFill>
                            <a:schemeClr val="bg1"/>
                          </a:solidFill>
                        </a:rPr>
                        <a:t>Звіт про продажі за вчора</a:t>
                      </a:r>
                    </a:p>
                  </a:txBody>
                  <a:tcPr marL="58802" marR="58802" marT="29401" marB="29401" anchor="ctr"/>
                </a:tc>
                <a:tc>
                  <a:txBody>
                    <a:bodyPr/>
                    <a:lstStyle/>
                    <a:p>
                      <a:pPr>
                        <a:lnSpc>
                          <a:spcPct val="90000"/>
                        </a:lnSpc>
                        <a:buNone/>
                      </a:pPr>
                      <a:r>
                        <a:rPr lang="uk-UA" sz="1800" noProof="0" dirty="0">
                          <a:solidFill>
                            <a:schemeClr val="bg1"/>
                          </a:solidFill>
                        </a:rPr>
                        <a:t>Рекомендації товарів у реальному часі, аналіз поведінки користувачів, тренди продажів</a:t>
                      </a:r>
                    </a:p>
                  </a:txBody>
                  <a:tcPr marL="58802" marR="58802" marT="29401" marB="29401" anchor="ctr"/>
                </a:tc>
                <a:extLst>
                  <a:ext uri="{0D108BD9-81ED-4DB2-BD59-A6C34878D82A}">
                    <a16:rowId xmlns:a16="http://schemas.microsoft.com/office/drawing/2014/main" val="737164595"/>
                  </a:ext>
                </a:extLst>
              </a:tr>
              <a:tr h="475111">
                <a:tc>
                  <a:txBody>
                    <a:bodyPr/>
                    <a:lstStyle/>
                    <a:p>
                      <a:pPr>
                        <a:lnSpc>
                          <a:spcPct val="90000"/>
                        </a:lnSpc>
                        <a:buNone/>
                      </a:pPr>
                      <a:r>
                        <a:rPr lang="uk-UA" sz="1800" b="1" noProof="0" dirty="0">
                          <a:solidFill>
                            <a:schemeClr val="bg1"/>
                          </a:solidFill>
                        </a:rPr>
                        <a:t>Приклади технологій</a:t>
                      </a:r>
                      <a:endParaRPr lang="uk-UA" sz="1800" noProof="0" dirty="0">
                        <a:solidFill>
                          <a:schemeClr val="bg1"/>
                        </a:solidFill>
                      </a:endParaRPr>
                    </a:p>
                  </a:txBody>
                  <a:tcPr marL="58802" marR="58802" marT="29401" marB="29401" anchor="ctr"/>
                </a:tc>
                <a:tc>
                  <a:txBody>
                    <a:bodyPr/>
                    <a:lstStyle/>
                    <a:p>
                      <a:pPr>
                        <a:lnSpc>
                          <a:spcPct val="90000"/>
                        </a:lnSpc>
                        <a:buNone/>
                      </a:pPr>
                      <a:r>
                        <a:rPr lang="uk-UA" sz="1800" noProof="0" dirty="0" err="1">
                          <a:solidFill>
                            <a:schemeClr val="bg1"/>
                          </a:solidFill>
                        </a:rPr>
                        <a:t>MySQL</a:t>
                      </a:r>
                      <a:r>
                        <a:rPr lang="uk-UA" sz="1800" noProof="0" dirty="0">
                          <a:solidFill>
                            <a:schemeClr val="bg1"/>
                          </a:solidFill>
                        </a:rPr>
                        <a:t>, </a:t>
                      </a:r>
                      <a:r>
                        <a:rPr lang="uk-UA" sz="1800" noProof="0" dirty="0" err="1">
                          <a:solidFill>
                            <a:schemeClr val="bg1"/>
                          </a:solidFill>
                        </a:rPr>
                        <a:t>PostgreSQL</a:t>
                      </a:r>
                      <a:r>
                        <a:rPr lang="uk-UA" sz="1800" noProof="0" dirty="0">
                          <a:solidFill>
                            <a:schemeClr val="bg1"/>
                          </a:solidFill>
                        </a:rPr>
                        <a:t>, </a:t>
                      </a:r>
                      <a:r>
                        <a:rPr lang="uk-UA" sz="1800" noProof="0" dirty="0" err="1">
                          <a:solidFill>
                            <a:schemeClr val="bg1"/>
                          </a:solidFill>
                        </a:rPr>
                        <a:t>Oracle</a:t>
                      </a:r>
                      <a:endParaRPr lang="uk-UA" sz="1800" noProof="0" dirty="0">
                        <a:solidFill>
                          <a:schemeClr val="bg1"/>
                        </a:solidFill>
                      </a:endParaRPr>
                    </a:p>
                  </a:txBody>
                  <a:tcPr marL="58802" marR="58802" marT="29401" marB="29401" anchor="ctr"/>
                </a:tc>
                <a:tc>
                  <a:txBody>
                    <a:bodyPr/>
                    <a:lstStyle/>
                    <a:p>
                      <a:pPr>
                        <a:lnSpc>
                          <a:spcPct val="90000"/>
                        </a:lnSpc>
                        <a:buNone/>
                      </a:pPr>
                      <a:r>
                        <a:rPr lang="uk-UA" sz="1800" noProof="0" dirty="0" err="1">
                          <a:solidFill>
                            <a:schemeClr val="bg1"/>
                          </a:solidFill>
                        </a:rPr>
                        <a:t>Hadoop</a:t>
                      </a:r>
                      <a:r>
                        <a:rPr lang="uk-UA" sz="1800" noProof="0" dirty="0">
                          <a:solidFill>
                            <a:schemeClr val="bg1"/>
                          </a:solidFill>
                        </a:rPr>
                        <a:t>, </a:t>
                      </a:r>
                      <a:r>
                        <a:rPr lang="uk-UA" sz="1800" noProof="0" dirty="0" err="1">
                          <a:solidFill>
                            <a:schemeClr val="bg1"/>
                          </a:solidFill>
                        </a:rPr>
                        <a:t>Spark</a:t>
                      </a:r>
                      <a:r>
                        <a:rPr lang="uk-UA" sz="1800" noProof="0" dirty="0">
                          <a:solidFill>
                            <a:schemeClr val="bg1"/>
                          </a:solidFill>
                        </a:rPr>
                        <a:t>, </a:t>
                      </a:r>
                      <a:r>
                        <a:rPr lang="uk-UA" sz="1800" noProof="0" dirty="0" err="1">
                          <a:solidFill>
                            <a:schemeClr val="bg1"/>
                          </a:solidFill>
                        </a:rPr>
                        <a:t>MongoDB</a:t>
                      </a:r>
                      <a:r>
                        <a:rPr lang="uk-UA" sz="1800" noProof="0" dirty="0">
                          <a:solidFill>
                            <a:schemeClr val="bg1"/>
                          </a:solidFill>
                        </a:rPr>
                        <a:t>, </a:t>
                      </a:r>
                      <a:r>
                        <a:rPr lang="uk-UA" sz="1800" noProof="0" dirty="0" err="1">
                          <a:solidFill>
                            <a:schemeClr val="bg1"/>
                          </a:solidFill>
                        </a:rPr>
                        <a:t>Cassandra</a:t>
                      </a:r>
                      <a:r>
                        <a:rPr lang="uk-UA" sz="1800" noProof="0" dirty="0">
                          <a:solidFill>
                            <a:schemeClr val="bg1"/>
                          </a:solidFill>
                        </a:rPr>
                        <a:t>, </a:t>
                      </a:r>
                      <a:r>
                        <a:rPr lang="uk-UA" sz="1800" noProof="0" dirty="0" err="1">
                          <a:solidFill>
                            <a:schemeClr val="bg1"/>
                          </a:solidFill>
                        </a:rPr>
                        <a:t>Kafka</a:t>
                      </a:r>
                      <a:endParaRPr lang="uk-UA" sz="1800" noProof="0" dirty="0">
                        <a:solidFill>
                          <a:schemeClr val="bg1"/>
                        </a:solidFill>
                      </a:endParaRPr>
                    </a:p>
                  </a:txBody>
                  <a:tcPr marL="58802" marR="58802" marT="29401" marB="29401" anchor="ctr"/>
                </a:tc>
                <a:extLst>
                  <a:ext uri="{0D108BD9-81ED-4DB2-BD59-A6C34878D82A}">
                    <a16:rowId xmlns:a16="http://schemas.microsoft.com/office/drawing/2014/main" val="4049204360"/>
                  </a:ext>
                </a:extLst>
              </a:tr>
            </a:tbl>
          </a:graphicData>
        </a:graphic>
      </p:graphicFrame>
    </p:spTree>
    <p:extLst>
      <p:ext uri="{BB962C8B-B14F-4D97-AF65-F5344CB8AC3E}">
        <p14:creationId xmlns:p14="http://schemas.microsoft.com/office/powerpoint/2010/main" val="37630402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88B22C-4696-232A-A9D7-546C399659E9}"/>
            </a:ext>
          </a:extLst>
        </p:cNvPr>
        <p:cNvGrpSpPr/>
        <p:nvPr/>
      </p:nvGrpSpPr>
      <p:grpSpPr>
        <a:xfrm>
          <a:off x="0" y="0"/>
          <a:ext cx="0" cy="0"/>
          <a:chOff x="0" y="0"/>
          <a:chExt cx="0" cy="0"/>
        </a:xfrm>
      </p:grpSpPr>
      <p:sp>
        <p:nvSpPr>
          <p:cNvPr id="68" name="Rectangle 3">
            <a:extLst>
              <a:ext uri="{FF2B5EF4-FFF2-40B4-BE49-F238E27FC236}">
                <a16:creationId xmlns:a16="http://schemas.microsoft.com/office/drawing/2014/main" id="{9E228085-E6D8-C8D5-898E-7FB26E55D607}"/>
              </a:ext>
            </a:extLst>
          </p:cNvPr>
          <p:cNvSpPr txBox="1">
            <a:spLocks noChangeArrowheads="1"/>
          </p:cNvSpPr>
          <p:nvPr/>
        </p:nvSpPr>
        <p:spPr>
          <a:xfrm>
            <a:off x="1173891" y="1390140"/>
            <a:ext cx="10412519" cy="509431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buNone/>
            </a:pPr>
            <a:r>
              <a:rPr lang="uk-UA" sz="2100" dirty="0">
                <a:latin typeface="+mj-lt"/>
              </a:rPr>
              <a:t>У світі бізнес-аналітики одним із ключових питань є те, де і як зберігати дані. Адже від архітектури сховища залежить не лише швидкість доступу, але й глибина аналізу та якість управлінських рішень. Існують два підходи, що визначають сучасну практику: </a:t>
            </a:r>
            <a:br>
              <a:rPr lang="uk-UA" sz="2100" dirty="0">
                <a:latin typeface="+mj-lt"/>
              </a:rPr>
            </a:br>
            <a:r>
              <a:rPr lang="sq-AL" sz="2100" b="1" dirty="0">
                <a:latin typeface="+mj-lt"/>
              </a:rPr>
              <a:t>Data Warehouse </a:t>
            </a:r>
            <a:r>
              <a:rPr lang="sq-AL" sz="2100" dirty="0">
                <a:latin typeface="+mj-lt"/>
              </a:rPr>
              <a:t>(</a:t>
            </a:r>
            <a:r>
              <a:rPr lang="uk-UA" sz="2100" dirty="0">
                <a:latin typeface="+mj-lt"/>
              </a:rPr>
              <a:t>сховище даних) та </a:t>
            </a:r>
            <a:r>
              <a:rPr lang="sq-AL" sz="2100" b="1" dirty="0">
                <a:latin typeface="+mj-lt"/>
              </a:rPr>
              <a:t>Data Lake </a:t>
            </a:r>
            <a:r>
              <a:rPr lang="sq-AL" sz="2100" dirty="0">
                <a:latin typeface="+mj-lt"/>
              </a:rPr>
              <a:t>(</a:t>
            </a:r>
            <a:r>
              <a:rPr lang="uk-UA" sz="2100" dirty="0">
                <a:latin typeface="+mj-lt"/>
              </a:rPr>
              <a:t>озеро даних). На перший погляд, вони виконують схожу функцію — обидві системи дозволяють накопичувати інформацію для аналітики. Проте їхня логіка, структура та застосування відрізняються настільки, що фактично вони вирішують різні завдання.</a:t>
            </a:r>
            <a:endParaRPr lang="uk-UA" sz="2100" noProof="0" dirty="0">
              <a:latin typeface="+mj-lt"/>
            </a:endParaRPr>
          </a:p>
        </p:txBody>
      </p:sp>
      <p:sp>
        <p:nvSpPr>
          <p:cNvPr id="6" name="Title 1">
            <a:extLst>
              <a:ext uri="{FF2B5EF4-FFF2-40B4-BE49-F238E27FC236}">
                <a16:creationId xmlns:a16="http://schemas.microsoft.com/office/drawing/2014/main" id="{0B006E57-5237-4D18-0445-54289B4719EB}"/>
              </a:ext>
            </a:extLst>
          </p:cNvPr>
          <p:cNvSpPr>
            <a:spLocks noGrp="1"/>
          </p:cNvSpPr>
          <p:nvPr>
            <p:ph type="title"/>
          </p:nvPr>
        </p:nvSpPr>
        <p:spPr>
          <a:xfrm>
            <a:off x="1262742" y="365125"/>
            <a:ext cx="10785096" cy="941161"/>
          </a:xfrm>
        </p:spPr>
        <p:txBody>
          <a:bodyPr>
            <a:normAutofit/>
          </a:bodyPr>
          <a:lstStyle/>
          <a:p>
            <a:r>
              <a:rPr lang="en-US" b="1" noProof="0" dirty="0">
                <a:solidFill>
                  <a:srgbClr val="88FAFF"/>
                </a:solidFill>
              </a:rPr>
              <a:t>Data Warehouse </a:t>
            </a:r>
            <a:r>
              <a:rPr lang="uk-UA" b="1" noProof="0" dirty="0">
                <a:solidFill>
                  <a:srgbClr val="88FAFF"/>
                </a:solidFill>
              </a:rPr>
              <a:t>та</a:t>
            </a:r>
            <a:r>
              <a:rPr lang="en-US" b="1" noProof="0" dirty="0">
                <a:solidFill>
                  <a:srgbClr val="88FAFF"/>
                </a:solidFill>
              </a:rPr>
              <a:t> Data Lake</a:t>
            </a:r>
            <a:endParaRPr lang="uk-UA" b="1" noProof="0" dirty="0">
              <a:solidFill>
                <a:srgbClr val="88FAFF"/>
              </a:solidFill>
            </a:endParaRPr>
          </a:p>
        </p:txBody>
      </p:sp>
    </p:spTree>
    <p:extLst>
      <p:ext uri="{BB962C8B-B14F-4D97-AF65-F5344CB8AC3E}">
        <p14:creationId xmlns:p14="http://schemas.microsoft.com/office/powerpoint/2010/main" val="41325752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4AFA7C-687F-0BEE-7BEB-6306F7639C5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04FE8DD-BC92-5A7F-12CF-772E9E28FFA0}"/>
              </a:ext>
            </a:extLst>
          </p:cNvPr>
          <p:cNvSpPr>
            <a:spLocks noGrp="1"/>
          </p:cNvSpPr>
          <p:nvPr>
            <p:ph type="title"/>
          </p:nvPr>
        </p:nvSpPr>
        <p:spPr/>
        <p:txBody>
          <a:bodyPr>
            <a:noAutofit/>
          </a:bodyPr>
          <a:lstStyle/>
          <a:p>
            <a:r>
              <a:rPr lang="en-US" b="1" dirty="0">
                <a:solidFill>
                  <a:srgbClr val="88FAFF"/>
                </a:solidFill>
              </a:rPr>
              <a:t>Data Warehouse </a:t>
            </a:r>
            <a:r>
              <a:rPr lang="uk-UA" b="1" dirty="0">
                <a:solidFill>
                  <a:srgbClr val="88FAFF"/>
                </a:solidFill>
              </a:rPr>
              <a:t>та</a:t>
            </a:r>
            <a:r>
              <a:rPr lang="en-US" b="1" dirty="0">
                <a:solidFill>
                  <a:srgbClr val="88FAFF"/>
                </a:solidFill>
              </a:rPr>
              <a:t> Data Lake</a:t>
            </a:r>
            <a:endParaRPr lang="uk-UA" b="1" noProof="0" dirty="0"/>
          </a:p>
        </p:txBody>
      </p:sp>
      <p:sp>
        <p:nvSpPr>
          <p:cNvPr id="68" name="Rectangle 3">
            <a:extLst>
              <a:ext uri="{FF2B5EF4-FFF2-40B4-BE49-F238E27FC236}">
                <a16:creationId xmlns:a16="http://schemas.microsoft.com/office/drawing/2014/main" id="{4919F4DB-A66D-374D-83CA-8B7C6FA3D78C}"/>
              </a:ext>
            </a:extLst>
          </p:cNvPr>
          <p:cNvSpPr txBox="1">
            <a:spLocks noChangeArrowheads="1"/>
          </p:cNvSpPr>
          <p:nvPr/>
        </p:nvSpPr>
        <p:spPr>
          <a:xfrm>
            <a:off x="1136821" y="1433384"/>
            <a:ext cx="10449589" cy="480392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Font typeface="Arial" panose="020B0604020202020204" pitchFamily="34" charset="0"/>
              <a:buNone/>
            </a:pPr>
            <a:r>
              <a:rPr lang="uk-UA" sz="2100" b="1" dirty="0">
                <a:latin typeface="+mj-lt"/>
              </a:rPr>
              <a:t>Сховище даних (</a:t>
            </a:r>
            <a:r>
              <a:rPr lang="sq-AL" sz="2100" b="1" dirty="0">
                <a:latin typeface="+mj-lt"/>
              </a:rPr>
              <a:t>Data Warehouse) </a:t>
            </a:r>
            <a:r>
              <a:rPr lang="uk-UA" sz="2100" dirty="0">
                <a:latin typeface="+mj-lt"/>
              </a:rPr>
              <a:t>історично з’явилося як рішення для консолідації структурованої інформації з різних джерел. Основна його ідея полягає в тому, що дані проходять попередню обробку, очищення та трансформацію ще до потрапляння у сховище. Це означає, що в </a:t>
            </a:r>
            <a:r>
              <a:rPr lang="sq-AL" sz="2100" dirty="0">
                <a:latin typeface="+mj-lt"/>
              </a:rPr>
              <a:t>Data Warehouse </a:t>
            </a:r>
            <a:r>
              <a:rPr lang="uk-UA" sz="2100" dirty="0">
                <a:latin typeface="+mj-lt"/>
              </a:rPr>
              <a:t>зберігаються дані у чітко визначеному форматі. </a:t>
            </a:r>
          </a:p>
        </p:txBody>
      </p:sp>
      <p:pic>
        <p:nvPicPr>
          <p:cNvPr id="5" name="Рисунок 4">
            <a:extLst>
              <a:ext uri="{FF2B5EF4-FFF2-40B4-BE49-F238E27FC236}">
                <a16:creationId xmlns:a16="http://schemas.microsoft.com/office/drawing/2014/main" id="{E5E5E076-B71F-D201-DBCD-E1201A58DF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0201" y="2791326"/>
            <a:ext cx="3344282" cy="3200400"/>
          </a:xfrm>
          <a:prstGeom prst="rect">
            <a:avLst/>
          </a:prstGeom>
        </p:spPr>
      </p:pic>
      <p:sp>
        <p:nvSpPr>
          <p:cNvPr id="6" name="Rectangle 3">
            <a:extLst>
              <a:ext uri="{FF2B5EF4-FFF2-40B4-BE49-F238E27FC236}">
                <a16:creationId xmlns:a16="http://schemas.microsoft.com/office/drawing/2014/main" id="{1439E4F8-A17A-00F1-D1F9-9F059CB1E996}"/>
              </a:ext>
            </a:extLst>
          </p:cNvPr>
          <p:cNvSpPr txBox="1">
            <a:spLocks noChangeArrowheads="1"/>
          </p:cNvSpPr>
          <p:nvPr/>
        </p:nvSpPr>
        <p:spPr>
          <a:xfrm>
            <a:off x="1136821" y="3164293"/>
            <a:ext cx="6804021" cy="247850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Font typeface="Arial" panose="020B0604020202020204" pitchFamily="34" charset="0"/>
              <a:buNone/>
            </a:pPr>
            <a:r>
              <a:rPr lang="uk-UA" sz="2100" dirty="0">
                <a:latin typeface="+mj-lt"/>
              </a:rPr>
              <a:t>Важливим елементом </a:t>
            </a:r>
            <a:r>
              <a:rPr lang="sq-AL" sz="2100" dirty="0">
                <a:latin typeface="+mj-lt"/>
              </a:rPr>
              <a:t>Data Warehouse </a:t>
            </a:r>
            <a:r>
              <a:rPr lang="uk-UA" sz="2100" dirty="0">
                <a:latin typeface="+mj-lt"/>
              </a:rPr>
              <a:t>є концепція </a:t>
            </a:r>
            <a:r>
              <a:rPr lang="sq-AL" sz="2100" b="1" dirty="0">
                <a:latin typeface="+mj-lt"/>
              </a:rPr>
              <a:t>ETL (Extract – Transform – Load)</a:t>
            </a:r>
            <a:r>
              <a:rPr lang="sq-AL" sz="2100" dirty="0">
                <a:latin typeface="+mj-lt"/>
              </a:rPr>
              <a:t>. </a:t>
            </a:r>
            <a:r>
              <a:rPr lang="uk-UA" sz="2100" dirty="0">
                <a:latin typeface="+mj-lt"/>
              </a:rPr>
              <a:t>Спочатку дані витягуються з операційних систем, далі перетворюються у стандартизований формат і лише потім завантажуються у сховище. Завдяки цьому будь-яка інформація у </a:t>
            </a:r>
            <a:r>
              <a:rPr lang="sq-AL" sz="2100" dirty="0">
                <a:latin typeface="+mj-lt"/>
              </a:rPr>
              <a:t>Data Warehouse </a:t>
            </a:r>
            <a:r>
              <a:rPr lang="uk-UA" sz="2100" dirty="0">
                <a:latin typeface="+mj-lt"/>
              </a:rPr>
              <a:t>має високу якість та узгодженість. </a:t>
            </a:r>
          </a:p>
        </p:txBody>
      </p:sp>
    </p:spTree>
    <p:extLst>
      <p:ext uri="{BB962C8B-B14F-4D97-AF65-F5344CB8AC3E}">
        <p14:creationId xmlns:p14="http://schemas.microsoft.com/office/powerpoint/2010/main" val="28508351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97F865-1938-07FA-8E32-EC401566ED8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7CE16AB-CDD9-EB27-F648-9D73F71F2896}"/>
              </a:ext>
            </a:extLst>
          </p:cNvPr>
          <p:cNvSpPr>
            <a:spLocks noGrp="1"/>
          </p:cNvSpPr>
          <p:nvPr>
            <p:ph type="title"/>
          </p:nvPr>
        </p:nvSpPr>
        <p:spPr/>
        <p:txBody>
          <a:bodyPr>
            <a:normAutofit/>
          </a:bodyPr>
          <a:lstStyle/>
          <a:p>
            <a:r>
              <a:rPr lang="uk-UA" b="1" noProof="0" dirty="0">
                <a:solidFill>
                  <a:srgbClr val="88FAFF"/>
                </a:solidFill>
              </a:rPr>
              <a:t>Традиційні бази даних проти </a:t>
            </a:r>
            <a:r>
              <a:rPr lang="uk-UA" b="1" noProof="0" dirty="0" err="1">
                <a:solidFill>
                  <a:srgbClr val="88FAFF"/>
                </a:solidFill>
              </a:rPr>
              <a:t>Big</a:t>
            </a:r>
            <a:r>
              <a:rPr lang="uk-UA" b="1" noProof="0" dirty="0">
                <a:solidFill>
                  <a:srgbClr val="88FAFF"/>
                </a:solidFill>
              </a:rPr>
              <a:t> </a:t>
            </a:r>
            <a:r>
              <a:rPr lang="uk-UA" b="1" noProof="0" dirty="0" err="1">
                <a:solidFill>
                  <a:srgbClr val="88FAFF"/>
                </a:solidFill>
              </a:rPr>
              <a:t>Data</a:t>
            </a:r>
            <a:endParaRPr lang="uk-UA" b="1" noProof="0" dirty="0">
              <a:solidFill>
                <a:srgbClr val="88FAFF"/>
              </a:solidFill>
            </a:endParaRPr>
          </a:p>
        </p:txBody>
      </p:sp>
      <p:sp>
        <p:nvSpPr>
          <p:cNvPr id="3" name="Місце для вмісту 2">
            <a:extLst>
              <a:ext uri="{FF2B5EF4-FFF2-40B4-BE49-F238E27FC236}">
                <a16:creationId xmlns:a16="http://schemas.microsoft.com/office/drawing/2014/main" id="{9BD89477-7836-F1C6-0202-D76059467158}"/>
              </a:ext>
            </a:extLst>
          </p:cNvPr>
          <p:cNvSpPr>
            <a:spLocks noGrp="1"/>
          </p:cNvSpPr>
          <p:nvPr>
            <p:ph idx="1"/>
          </p:nvPr>
        </p:nvSpPr>
        <p:spPr>
          <a:xfrm>
            <a:off x="1087395" y="1495169"/>
            <a:ext cx="6783859" cy="4681794"/>
          </a:xfrm>
        </p:spPr>
        <p:txBody>
          <a:bodyPr>
            <a:normAutofit/>
          </a:bodyPr>
          <a:lstStyle/>
          <a:p>
            <a:pPr marL="0" indent="0" algn="just">
              <a:buNone/>
            </a:pPr>
            <a:r>
              <a:rPr lang="uk-UA" sz="2100" dirty="0"/>
              <a:t>Традиційні бази даних були основою управління інформацією в бізнесі протягом кількох десятиліть. Перші системи зберігання даних розроблялися для чітко структурованих даних, які можна було представити у вигляді таблиць. Найвідомішим підходом стали реляційні бази даних (</a:t>
            </a:r>
            <a:r>
              <a:rPr lang="sq-AL" sz="2100" dirty="0"/>
              <a:t>RDBMS</a:t>
            </a:r>
            <a:r>
              <a:rPr lang="uk-UA" sz="2100" dirty="0"/>
              <a:t>)</a:t>
            </a:r>
            <a:r>
              <a:rPr lang="sq-AL" sz="2100" dirty="0"/>
              <a:t>. </a:t>
            </a:r>
            <a:r>
              <a:rPr lang="uk-UA" sz="2100" dirty="0"/>
              <a:t>У цих системах дані організовуються за допомогою чітко визначеної схеми.</a:t>
            </a:r>
          </a:p>
          <a:p>
            <a:pPr marL="0" indent="0" algn="just">
              <a:buNone/>
            </a:pPr>
            <a:r>
              <a:rPr lang="uk-UA" sz="2100" dirty="0"/>
              <a:t>Перевагою такого підходу є строгість та структурованість</a:t>
            </a:r>
            <a:r>
              <a:rPr lang="sq-AL" sz="2100" dirty="0"/>
              <a:t>. </a:t>
            </a:r>
            <a:r>
              <a:rPr lang="uk-UA" sz="2100" dirty="0"/>
              <a:t>Проте саме ця жорстка структурованість стає і найбільшим обмеженням. </a:t>
            </a:r>
          </a:p>
          <a:p>
            <a:pPr marL="0" indent="0" algn="just">
              <a:buNone/>
            </a:pPr>
            <a:r>
              <a:rPr lang="sq-AL" sz="2100" dirty="0"/>
              <a:t>Big Data </a:t>
            </a:r>
            <a:r>
              <a:rPr lang="uk-UA" sz="2100" dirty="0"/>
              <a:t>змінили правила гри. Їх поява пов’язана з тим, що сучасний бізнес та суспільство почали генерувати величезні масиви інформації в реальному часі. </a:t>
            </a:r>
          </a:p>
        </p:txBody>
      </p:sp>
      <p:pic>
        <p:nvPicPr>
          <p:cNvPr id="5" name="Рисунок 4">
            <a:extLst>
              <a:ext uri="{FF2B5EF4-FFF2-40B4-BE49-F238E27FC236}">
                <a16:creationId xmlns:a16="http://schemas.microsoft.com/office/drawing/2014/main" id="{A7499518-BE2D-EF55-7591-ACF099C654C2}"/>
              </a:ext>
            </a:extLst>
          </p:cNvPr>
          <p:cNvPicPr>
            <a:picLocks noChangeAspect="1"/>
          </p:cNvPicPr>
          <p:nvPr/>
        </p:nvPicPr>
        <p:blipFill>
          <a:blip r:embed="rId3"/>
          <a:stretch>
            <a:fillRect/>
          </a:stretch>
        </p:blipFill>
        <p:spPr>
          <a:xfrm>
            <a:off x="7751316" y="1180481"/>
            <a:ext cx="4086457" cy="5312394"/>
          </a:xfrm>
          <a:prstGeom prst="rect">
            <a:avLst/>
          </a:prstGeom>
        </p:spPr>
      </p:pic>
    </p:spTree>
    <p:extLst>
      <p:ext uri="{BB962C8B-B14F-4D97-AF65-F5344CB8AC3E}">
        <p14:creationId xmlns:p14="http://schemas.microsoft.com/office/powerpoint/2010/main" val="2624856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77DC6A-9993-01FF-2223-1C00D0FAF7D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6FFBBD3-D05E-AF2A-562C-C0A58BBAEB88}"/>
              </a:ext>
            </a:extLst>
          </p:cNvPr>
          <p:cNvSpPr>
            <a:spLocks noGrp="1"/>
          </p:cNvSpPr>
          <p:nvPr>
            <p:ph type="title"/>
          </p:nvPr>
        </p:nvSpPr>
        <p:spPr/>
        <p:txBody>
          <a:bodyPr>
            <a:noAutofit/>
          </a:bodyPr>
          <a:lstStyle/>
          <a:p>
            <a:r>
              <a:rPr lang="en-US" b="1" dirty="0">
                <a:solidFill>
                  <a:srgbClr val="88FAFF"/>
                </a:solidFill>
              </a:rPr>
              <a:t>Data Warehouse </a:t>
            </a:r>
            <a:r>
              <a:rPr lang="uk-UA" b="1" dirty="0">
                <a:solidFill>
                  <a:srgbClr val="88FAFF"/>
                </a:solidFill>
              </a:rPr>
              <a:t>та</a:t>
            </a:r>
            <a:r>
              <a:rPr lang="en-US" b="1" dirty="0">
                <a:solidFill>
                  <a:srgbClr val="88FAFF"/>
                </a:solidFill>
              </a:rPr>
              <a:t> Data Lake</a:t>
            </a:r>
            <a:endParaRPr lang="uk-UA" b="1" noProof="0" dirty="0"/>
          </a:p>
        </p:txBody>
      </p:sp>
      <p:sp>
        <p:nvSpPr>
          <p:cNvPr id="68" name="Rectangle 3">
            <a:extLst>
              <a:ext uri="{FF2B5EF4-FFF2-40B4-BE49-F238E27FC236}">
                <a16:creationId xmlns:a16="http://schemas.microsoft.com/office/drawing/2014/main" id="{2BE8106B-D04F-8725-33AD-A811C2C42484}"/>
              </a:ext>
            </a:extLst>
          </p:cNvPr>
          <p:cNvSpPr txBox="1">
            <a:spLocks noChangeArrowheads="1"/>
          </p:cNvSpPr>
          <p:nvPr/>
        </p:nvSpPr>
        <p:spPr>
          <a:xfrm>
            <a:off x="6095999" y="1669181"/>
            <a:ext cx="5490411" cy="4324291"/>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sq-AL" sz="2100" b="1" dirty="0">
                <a:latin typeface="+mj-lt"/>
              </a:rPr>
              <a:t>Data Lake</a:t>
            </a:r>
            <a:r>
              <a:rPr lang="sq-AL" sz="2100" dirty="0">
                <a:latin typeface="+mj-lt"/>
              </a:rPr>
              <a:t> — </a:t>
            </a:r>
            <a:r>
              <a:rPr lang="uk-UA" sz="2100" dirty="0">
                <a:latin typeface="+mj-lt"/>
              </a:rPr>
              <a:t>це «озеро» для даних у найширшому сенсі. Воно дозволяє зберігати дані в їхньому первісному вигляді, без попередньої обробки. Якщо уявити сховище як бібліотеку, де всі книги впорядковані за темами і каталогізовані, то озеро даних — це радше величезний архів, куди можна скласти будь-що: від чернеток до відеозаписів. У </a:t>
            </a:r>
            <a:r>
              <a:rPr lang="sq-AL" sz="2100" dirty="0">
                <a:latin typeface="+mj-lt"/>
              </a:rPr>
              <a:t>Data Lake </a:t>
            </a:r>
            <a:r>
              <a:rPr lang="uk-UA" sz="2100" dirty="0">
                <a:latin typeface="+mj-lt"/>
              </a:rPr>
              <a:t>може співіснувати все: таблиці з транзакціями, </a:t>
            </a:r>
            <a:r>
              <a:rPr lang="uk-UA" sz="2100" dirty="0" err="1">
                <a:latin typeface="+mj-lt"/>
              </a:rPr>
              <a:t>аудіофайли</a:t>
            </a:r>
            <a:r>
              <a:rPr lang="uk-UA" sz="2100" dirty="0">
                <a:latin typeface="+mj-lt"/>
              </a:rPr>
              <a:t> з </a:t>
            </a:r>
            <a:r>
              <a:rPr lang="uk-UA" sz="2100" dirty="0" err="1">
                <a:latin typeface="+mj-lt"/>
              </a:rPr>
              <a:t>кол</a:t>
            </a:r>
            <a:r>
              <a:rPr lang="uk-UA" sz="2100" dirty="0">
                <a:latin typeface="+mj-lt"/>
              </a:rPr>
              <a:t>-центрів, кліки користувачів на сайті, </a:t>
            </a:r>
            <a:r>
              <a:rPr lang="sq-AL" sz="2100" dirty="0">
                <a:latin typeface="+mj-lt"/>
              </a:rPr>
              <a:t>GPS-</a:t>
            </a:r>
            <a:r>
              <a:rPr lang="uk-UA" sz="2100" dirty="0">
                <a:latin typeface="+mj-lt"/>
              </a:rPr>
              <a:t>треки чи фото з камер.</a:t>
            </a:r>
          </a:p>
        </p:txBody>
      </p:sp>
      <p:pic>
        <p:nvPicPr>
          <p:cNvPr id="4" name="Рисунок 3">
            <a:extLst>
              <a:ext uri="{FF2B5EF4-FFF2-40B4-BE49-F238E27FC236}">
                <a16:creationId xmlns:a16="http://schemas.microsoft.com/office/drawing/2014/main" id="{06D00198-D174-6C34-9FFB-B01FB9A604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3257" y="808394"/>
            <a:ext cx="5642811" cy="5642811"/>
          </a:xfrm>
          <a:prstGeom prst="rect">
            <a:avLst/>
          </a:prstGeom>
        </p:spPr>
      </p:pic>
    </p:spTree>
    <p:extLst>
      <p:ext uri="{BB962C8B-B14F-4D97-AF65-F5344CB8AC3E}">
        <p14:creationId xmlns:p14="http://schemas.microsoft.com/office/powerpoint/2010/main" val="33062070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1E6992-4F59-556E-A4FF-25DAB720CF4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E415BF3-4088-F903-5340-B0969CE3FAA6}"/>
              </a:ext>
            </a:extLst>
          </p:cNvPr>
          <p:cNvSpPr>
            <a:spLocks noGrp="1"/>
          </p:cNvSpPr>
          <p:nvPr>
            <p:ph type="title"/>
          </p:nvPr>
        </p:nvSpPr>
        <p:spPr/>
        <p:txBody>
          <a:bodyPr>
            <a:noAutofit/>
          </a:bodyPr>
          <a:lstStyle/>
          <a:p>
            <a:r>
              <a:rPr lang="en-US" b="1" dirty="0">
                <a:solidFill>
                  <a:srgbClr val="88FAFF"/>
                </a:solidFill>
              </a:rPr>
              <a:t>Data Warehouse </a:t>
            </a:r>
            <a:r>
              <a:rPr lang="uk-UA" b="1" dirty="0">
                <a:solidFill>
                  <a:srgbClr val="88FAFF"/>
                </a:solidFill>
              </a:rPr>
              <a:t>та</a:t>
            </a:r>
            <a:r>
              <a:rPr lang="en-US" b="1" dirty="0">
                <a:solidFill>
                  <a:srgbClr val="88FAFF"/>
                </a:solidFill>
              </a:rPr>
              <a:t> Data Lake</a:t>
            </a:r>
            <a:endParaRPr lang="uk-UA" b="1" noProof="0" dirty="0"/>
          </a:p>
        </p:txBody>
      </p:sp>
      <p:sp>
        <p:nvSpPr>
          <p:cNvPr id="68" name="Rectangle 3">
            <a:extLst>
              <a:ext uri="{FF2B5EF4-FFF2-40B4-BE49-F238E27FC236}">
                <a16:creationId xmlns:a16="http://schemas.microsoft.com/office/drawing/2014/main" id="{0014B5BD-B9D6-7286-6083-BAAA247531CD}"/>
              </a:ext>
            </a:extLst>
          </p:cNvPr>
          <p:cNvSpPr txBox="1">
            <a:spLocks noChangeArrowheads="1"/>
          </p:cNvSpPr>
          <p:nvPr/>
        </p:nvSpPr>
        <p:spPr>
          <a:xfrm>
            <a:off x="1149177" y="1433384"/>
            <a:ext cx="10437233" cy="480392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Font typeface="Arial" panose="020B0604020202020204" pitchFamily="34" charset="0"/>
              <a:buNone/>
            </a:pPr>
            <a:r>
              <a:rPr lang="uk-UA" sz="2100" dirty="0">
                <a:latin typeface="+mj-lt"/>
              </a:rPr>
              <a:t>Ключова відмінність між </a:t>
            </a:r>
            <a:r>
              <a:rPr lang="sq-AL" sz="2100" dirty="0">
                <a:latin typeface="+mj-lt"/>
              </a:rPr>
              <a:t>Data Warehouse </a:t>
            </a:r>
            <a:r>
              <a:rPr lang="uk-UA" sz="2100" dirty="0">
                <a:latin typeface="+mj-lt"/>
              </a:rPr>
              <a:t>і </a:t>
            </a:r>
            <a:r>
              <a:rPr lang="sq-AL" sz="2100" dirty="0">
                <a:latin typeface="+mj-lt"/>
              </a:rPr>
              <a:t>Data Lake </a:t>
            </a:r>
            <a:r>
              <a:rPr lang="uk-UA" sz="2100" dirty="0">
                <a:latin typeface="+mj-lt"/>
              </a:rPr>
              <a:t>полягає у способі обробки даних. Якщо у випадку сховища йдеться про підхід </a:t>
            </a:r>
            <a:r>
              <a:rPr lang="sq-AL" sz="2100" b="1" i="1" dirty="0">
                <a:latin typeface="+mj-lt"/>
              </a:rPr>
              <a:t>schema-on-write</a:t>
            </a:r>
            <a:r>
              <a:rPr lang="uk-UA" sz="2100" dirty="0">
                <a:latin typeface="+mj-lt"/>
              </a:rPr>
              <a:t>, то озеро даних використовує підхід </a:t>
            </a:r>
            <a:r>
              <a:rPr lang="sq-AL" sz="2100" b="1" i="1" dirty="0">
                <a:latin typeface="+mj-lt"/>
              </a:rPr>
              <a:t>schema-on-read</a:t>
            </a:r>
            <a:r>
              <a:rPr lang="uk-UA" sz="2100" dirty="0">
                <a:latin typeface="+mj-lt"/>
              </a:rPr>
              <a:t>. Це дає </a:t>
            </a:r>
            <a:r>
              <a:rPr lang="sq-AL" sz="2100" dirty="0">
                <a:latin typeface="+mj-lt"/>
              </a:rPr>
              <a:t>Data Lake </a:t>
            </a:r>
            <a:r>
              <a:rPr lang="uk-UA" sz="2100" dirty="0">
                <a:latin typeface="+mj-lt"/>
              </a:rPr>
              <a:t>значно більшу гнучкість, але водночас створює виклик — необхідність мати потужні інструменти для пошуку та обробки інформації серед "хаосу" даних.</a:t>
            </a:r>
          </a:p>
          <a:p>
            <a:pPr marL="0" indent="0" algn="just">
              <a:lnSpc>
                <a:spcPct val="120000"/>
              </a:lnSpc>
              <a:spcBef>
                <a:spcPts val="0"/>
              </a:spcBef>
              <a:buFont typeface="Arial" panose="020B0604020202020204" pitchFamily="34" charset="0"/>
              <a:buNone/>
            </a:pPr>
            <a:r>
              <a:rPr lang="uk-UA" sz="2100" dirty="0">
                <a:latin typeface="+mj-lt"/>
              </a:rPr>
              <a:t>У практиці сучасного бізнесу обидва підходи зазвичай не протиставляються, а комбінуються. Організації можуть зберігати</a:t>
            </a:r>
          </a:p>
          <a:p>
            <a:pPr marL="0" indent="0" algn="just">
              <a:lnSpc>
                <a:spcPct val="120000"/>
              </a:lnSpc>
              <a:spcBef>
                <a:spcPts val="0"/>
              </a:spcBef>
              <a:buFont typeface="Arial" panose="020B0604020202020204" pitchFamily="34" charset="0"/>
              <a:buNone/>
            </a:pPr>
            <a:r>
              <a:rPr lang="uk-UA" sz="2100" dirty="0">
                <a:latin typeface="+mj-lt"/>
              </a:rPr>
              <a:t> "сирі" дані у </a:t>
            </a:r>
            <a:r>
              <a:rPr lang="sq-AL" sz="2100" dirty="0">
                <a:latin typeface="+mj-lt"/>
              </a:rPr>
              <a:t>Data Lake, </a:t>
            </a:r>
            <a:r>
              <a:rPr lang="uk-UA" sz="2100" dirty="0">
                <a:latin typeface="+mj-lt"/>
              </a:rPr>
              <a:t>а після попередньої</a:t>
            </a:r>
          </a:p>
          <a:p>
            <a:pPr marL="0" indent="0" algn="just">
              <a:lnSpc>
                <a:spcPct val="120000"/>
              </a:lnSpc>
              <a:spcBef>
                <a:spcPts val="0"/>
              </a:spcBef>
              <a:buFont typeface="Arial" panose="020B0604020202020204" pitchFamily="34" charset="0"/>
              <a:buNone/>
            </a:pPr>
            <a:r>
              <a:rPr lang="uk-UA" sz="2100" dirty="0">
                <a:latin typeface="+mj-lt"/>
              </a:rPr>
              <a:t> обробки та структурування переносити їх у </a:t>
            </a:r>
          </a:p>
          <a:p>
            <a:pPr marL="0" indent="0" algn="just">
              <a:lnSpc>
                <a:spcPct val="120000"/>
              </a:lnSpc>
              <a:spcBef>
                <a:spcPts val="0"/>
              </a:spcBef>
              <a:buFont typeface="Arial" panose="020B0604020202020204" pitchFamily="34" charset="0"/>
              <a:buNone/>
            </a:pPr>
            <a:r>
              <a:rPr lang="sq-AL" sz="2100" dirty="0">
                <a:latin typeface="+mj-lt"/>
              </a:rPr>
              <a:t>Data Warehouse </a:t>
            </a:r>
            <a:r>
              <a:rPr lang="uk-UA" sz="2100" dirty="0">
                <a:latin typeface="+mj-lt"/>
              </a:rPr>
              <a:t>для подальшого використання</a:t>
            </a:r>
          </a:p>
          <a:p>
            <a:pPr marL="0" indent="0" algn="just">
              <a:lnSpc>
                <a:spcPct val="120000"/>
              </a:lnSpc>
              <a:spcBef>
                <a:spcPts val="0"/>
              </a:spcBef>
              <a:buFont typeface="Arial" panose="020B0604020202020204" pitchFamily="34" charset="0"/>
              <a:buNone/>
            </a:pPr>
            <a:r>
              <a:rPr lang="uk-UA" sz="2100" dirty="0">
                <a:latin typeface="+mj-lt"/>
              </a:rPr>
              <a:t> в аналітиці. </a:t>
            </a:r>
          </a:p>
        </p:txBody>
      </p:sp>
      <p:pic>
        <p:nvPicPr>
          <p:cNvPr id="11" name="Рисунок 10">
            <a:extLst>
              <a:ext uri="{FF2B5EF4-FFF2-40B4-BE49-F238E27FC236}">
                <a16:creationId xmlns:a16="http://schemas.microsoft.com/office/drawing/2014/main" id="{41BFFE2A-3F76-6AF9-43D7-520ADC8F430B}"/>
              </a:ext>
            </a:extLst>
          </p:cNvPr>
          <p:cNvPicPr>
            <a:picLocks noChangeAspect="1"/>
          </p:cNvPicPr>
          <p:nvPr/>
        </p:nvPicPr>
        <p:blipFill>
          <a:blip r:embed="rId3">
            <a:extLst>
              <a:ext uri="{28A0092B-C50C-407E-A947-70E740481C1C}">
                <a14:useLocalDpi xmlns:a14="http://schemas.microsoft.com/office/drawing/2010/main" val="0"/>
              </a:ext>
            </a:extLst>
          </a:blip>
          <a:srcRect t="15453" b="13553"/>
          <a:stretch>
            <a:fillRect/>
          </a:stretch>
        </p:blipFill>
        <p:spPr>
          <a:xfrm>
            <a:off x="6582664" y="4060476"/>
            <a:ext cx="4867932" cy="2303934"/>
          </a:xfrm>
          <a:prstGeom prst="rect">
            <a:avLst/>
          </a:prstGeom>
        </p:spPr>
      </p:pic>
    </p:spTree>
    <p:extLst>
      <p:ext uri="{BB962C8B-B14F-4D97-AF65-F5344CB8AC3E}">
        <p14:creationId xmlns:p14="http://schemas.microsoft.com/office/powerpoint/2010/main" val="32592506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31F401-E21D-9E2D-54FA-7EF230790D9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395D1EC-9951-60AE-9448-4AA5442AE22D}"/>
              </a:ext>
            </a:extLst>
          </p:cNvPr>
          <p:cNvSpPr>
            <a:spLocks noGrp="1"/>
          </p:cNvSpPr>
          <p:nvPr>
            <p:ph type="title"/>
          </p:nvPr>
        </p:nvSpPr>
        <p:spPr/>
        <p:txBody>
          <a:bodyPr>
            <a:noAutofit/>
          </a:bodyPr>
          <a:lstStyle/>
          <a:p>
            <a:r>
              <a:rPr lang="en-US" b="1" dirty="0">
                <a:solidFill>
                  <a:srgbClr val="88FAFF"/>
                </a:solidFill>
              </a:rPr>
              <a:t>Data Warehouse </a:t>
            </a:r>
            <a:r>
              <a:rPr lang="uk-UA" b="1" dirty="0">
                <a:solidFill>
                  <a:srgbClr val="88FAFF"/>
                </a:solidFill>
              </a:rPr>
              <a:t>та</a:t>
            </a:r>
            <a:r>
              <a:rPr lang="en-US" b="1" dirty="0">
                <a:solidFill>
                  <a:srgbClr val="88FAFF"/>
                </a:solidFill>
              </a:rPr>
              <a:t> Data Lake</a:t>
            </a:r>
            <a:endParaRPr lang="uk-UA" b="1" noProof="0" dirty="0"/>
          </a:p>
        </p:txBody>
      </p:sp>
      <p:sp>
        <p:nvSpPr>
          <p:cNvPr id="68" name="Rectangle 3">
            <a:extLst>
              <a:ext uri="{FF2B5EF4-FFF2-40B4-BE49-F238E27FC236}">
                <a16:creationId xmlns:a16="http://schemas.microsoft.com/office/drawing/2014/main" id="{A66FF744-F54A-254F-BEE0-42C4E2005BE0}"/>
              </a:ext>
            </a:extLst>
          </p:cNvPr>
          <p:cNvSpPr txBox="1">
            <a:spLocks noChangeArrowheads="1"/>
          </p:cNvSpPr>
          <p:nvPr/>
        </p:nvSpPr>
        <p:spPr>
          <a:xfrm>
            <a:off x="1149177" y="1433384"/>
            <a:ext cx="10437233" cy="480392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uk-UA" sz="2100" b="1" dirty="0"/>
              <a:t>🏬 Приклад: Супермаркет і дані</a:t>
            </a:r>
          </a:p>
          <a:p>
            <a:pPr marL="0" indent="0">
              <a:buNone/>
            </a:pPr>
            <a:r>
              <a:rPr lang="uk-UA" sz="2100" b="1" dirty="0"/>
              <a:t>🔹 </a:t>
            </a:r>
            <a:r>
              <a:rPr lang="sq-AL" sz="2100" b="1" dirty="0"/>
              <a:t>Data Warehouse = «</a:t>
            </a:r>
            <a:r>
              <a:rPr lang="uk-UA" sz="2100" b="1" dirty="0"/>
              <a:t>Супермаркет з полицями»</a:t>
            </a:r>
          </a:p>
          <a:p>
            <a:r>
              <a:rPr lang="uk-UA" sz="2100" dirty="0"/>
              <a:t>Уявіть супермаркет, де товари </a:t>
            </a:r>
            <a:r>
              <a:rPr lang="uk-UA" sz="2100" b="1" dirty="0"/>
              <a:t>акуратно розкладені по відділах</a:t>
            </a:r>
            <a:r>
              <a:rPr lang="uk-UA" sz="2100" dirty="0"/>
              <a:t>: </a:t>
            </a:r>
          </a:p>
          <a:p>
            <a:pPr marL="0" indent="0">
              <a:buNone/>
            </a:pPr>
            <a:r>
              <a:rPr lang="uk-UA" sz="2100" dirty="0"/>
              <a:t>    молочні продукти в одному місці, овочі в іншому, напої на своїй полиці.</a:t>
            </a:r>
          </a:p>
          <a:p>
            <a:r>
              <a:rPr lang="uk-UA" sz="2100" dirty="0"/>
              <a:t>Кожен товар має чітку етикетку, ціну і місце розташування.</a:t>
            </a:r>
          </a:p>
          <a:p>
            <a:r>
              <a:rPr lang="uk-UA" sz="2100" dirty="0"/>
              <a:t>Клієнт заходить і </a:t>
            </a:r>
            <a:r>
              <a:rPr lang="uk-UA" sz="2100" b="1" dirty="0"/>
              <a:t>швидко знаходить потрібне</a:t>
            </a:r>
            <a:r>
              <a:rPr lang="uk-UA" sz="2100" dirty="0"/>
              <a:t>: хліб — у відділі випічки, сік — у відділі напоїв.</a:t>
            </a:r>
          </a:p>
          <a:p>
            <a:r>
              <a:rPr lang="uk-UA" sz="2100" dirty="0"/>
              <a:t>Це зручно для </a:t>
            </a:r>
            <a:r>
              <a:rPr lang="uk-UA" sz="2100" b="1" dirty="0"/>
              <a:t>звітів і швидкого доступу до конкретної інформації</a:t>
            </a:r>
            <a:r>
              <a:rPr lang="uk-UA" sz="2100" dirty="0"/>
              <a:t>, але магазин витратив багато часу, щоб усе </a:t>
            </a:r>
            <a:r>
              <a:rPr lang="uk-UA" sz="2100" b="1" dirty="0"/>
              <a:t>структурувати і викласти красиво</a:t>
            </a:r>
            <a:r>
              <a:rPr lang="uk-UA" sz="2100" dirty="0"/>
              <a:t>.</a:t>
            </a:r>
          </a:p>
          <a:p>
            <a:pPr marL="0" indent="0">
              <a:buNone/>
            </a:pPr>
            <a:r>
              <a:rPr lang="uk-UA" sz="2100" dirty="0"/>
              <a:t>📊 У термінах даних:</a:t>
            </a:r>
          </a:p>
          <a:p>
            <a:r>
              <a:rPr lang="uk-UA" sz="2100" dirty="0"/>
              <a:t>Структуровані дані (таблиці, звіти, агрегати).</a:t>
            </a:r>
          </a:p>
          <a:p>
            <a:r>
              <a:rPr lang="uk-UA" sz="2100" dirty="0"/>
              <a:t>Використовується для </a:t>
            </a:r>
            <a:r>
              <a:rPr lang="sq-AL" sz="2100" dirty="0"/>
              <a:t>BI-</a:t>
            </a:r>
            <a:r>
              <a:rPr lang="uk-UA" sz="2100" dirty="0"/>
              <a:t>аналітики, фінансової звітності, </a:t>
            </a:r>
            <a:r>
              <a:rPr lang="sq-AL" sz="2100" dirty="0"/>
              <a:t>KPI.</a:t>
            </a:r>
          </a:p>
          <a:p>
            <a:r>
              <a:rPr lang="uk-UA" sz="2100" dirty="0"/>
              <a:t>Приклад технологій: </a:t>
            </a:r>
            <a:r>
              <a:rPr lang="sq-AL" sz="2100" b="1" dirty="0"/>
              <a:t>Amazon Redshift, Google BigQuery, Azure Synapse</a:t>
            </a:r>
            <a:r>
              <a:rPr lang="sq-AL" sz="2100" dirty="0"/>
              <a:t>.</a:t>
            </a:r>
            <a:endParaRPr lang="uk-UA" sz="2100" dirty="0"/>
          </a:p>
        </p:txBody>
      </p:sp>
      <p:pic>
        <p:nvPicPr>
          <p:cNvPr id="4" name="Рисунок 3">
            <a:extLst>
              <a:ext uri="{FF2B5EF4-FFF2-40B4-BE49-F238E27FC236}">
                <a16:creationId xmlns:a16="http://schemas.microsoft.com/office/drawing/2014/main" id="{50AACEC7-C191-C897-9AB2-3348959D1830}"/>
              </a:ext>
            </a:extLst>
          </p:cNvPr>
          <p:cNvPicPr>
            <a:picLocks noChangeAspect="1"/>
          </p:cNvPicPr>
          <p:nvPr/>
        </p:nvPicPr>
        <p:blipFill>
          <a:blip r:embed="rId3"/>
          <a:srcRect l="10742" t="26889" r="58592" b="12222"/>
          <a:stretch>
            <a:fillRect/>
          </a:stretch>
        </p:blipFill>
        <p:spPr>
          <a:xfrm>
            <a:off x="9738360" y="365124"/>
            <a:ext cx="2122370" cy="2809321"/>
          </a:xfrm>
          <a:prstGeom prst="rect">
            <a:avLst/>
          </a:prstGeom>
        </p:spPr>
      </p:pic>
    </p:spTree>
    <p:extLst>
      <p:ext uri="{BB962C8B-B14F-4D97-AF65-F5344CB8AC3E}">
        <p14:creationId xmlns:p14="http://schemas.microsoft.com/office/powerpoint/2010/main" val="34280130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871E7D-399E-ABB4-A506-A4A2FA583D8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D38A4CA-8504-D50B-C0BD-1C03A5E61AB3}"/>
              </a:ext>
            </a:extLst>
          </p:cNvPr>
          <p:cNvSpPr>
            <a:spLocks noGrp="1"/>
          </p:cNvSpPr>
          <p:nvPr>
            <p:ph type="title"/>
          </p:nvPr>
        </p:nvSpPr>
        <p:spPr/>
        <p:txBody>
          <a:bodyPr>
            <a:noAutofit/>
          </a:bodyPr>
          <a:lstStyle/>
          <a:p>
            <a:r>
              <a:rPr lang="en-US" b="1" dirty="0">
                <a:solidFill>
                  <a:srgbClr val="88FAFF"/>
                </a:solidFill>
              </a:rPr>
              <a:t>Data Warehouse </a:t>
            </a:r>
            <a:r>
              <a:rPr lang="uk-UA" b="1" dirty="0">
                <a:solidFill>
                  <a:srgbClr val="88FAFF"/>
                </a:solidFill>
              </a:rPr>
              <a:t>та</a:t>
            </a:r>
            <a:r>
              <a:rPr lang="en-US" b="1" dirty="0">
                <a:solidFill>
                  <a:srgbClr val="88FAFF"/>
                </a:solidFill>
              </a:rPr>
              <a:t> Data Lake</a:t>
            </a:r>
            <a:endParaRPr lang="uk-UA" b="1" noProof="0" dirty="0"/>
          </a:p>
        </p:txBody>
      </p:sp>
      <p:sp>
        <p:nvSpPr>
          <p:cNvPr id="68" name="Rectangle 3">
            <a:extLst>
              <a:ext uri="{FF2B5EF4-FFF2-40B4-BE49-F238E27FC236}">
                <a16:creationId xmlns:a16="http://schemas.microsoft.com/office/drawing/2014/main" id="{545C60A4-5D19-3F38-BA37-F71A441DF2DD}"/>
              </a:ext>
            </a:extLst>
          </p:cNvPr>
          <p:cNvSpPr txBox="1">
            <a:spLocks noChangeArrowheads="1"/>
          </p:cNvSpPr>
          <p:nvPr/>
        </p:nvSpPr>
        <p:spPr>
          <a:xfrm>
            <a:off x="1149177" y="1433384"/>
            <a:ext cx="10437233" cy="480392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uk-UA" sz="2100" b="1" dirty="0"/>
              <a:t>🔹 </a:t>
            </a:r>
            <a:r>
              <a:rPr lang="sq-AL" sz="2100" b="1" dirty="0"/>
              <a:t>Data Lake = «</a:t>
            </a:r>
            <a:r>
              <a:rPr lang="uk-UA" sz="2100" b="1" dirty="0"/>
              <a:t>Склад з усім підряд»</a:t>
            </a:r>
          </a:p>
          <a:p>
            <a:r>
              <a:rPr lang="uk-UA" sz="2100" dirty="0"/>
              <a:t>Уявіть величезний склад позаду супермаркету, куди щойно привезли </a:t>
            </a:r>
          </a:p>
          <a:p>
            <a:pPr marL="0" indent="0">
              <a:buNone/>
            </a:pPr>
            <a:r>
              <a:rPr lang="uk-UA" sz="2100" dirty="0"/>
              <a:t>    товар: ящики з фруктами, </a:t>
            </a:r>
            <a:r>
              <a:rPr lang="uk-UA" sz="2100" dirty="0" err="1"/>
              <a:t>палети</a:t>
            </a:r>
            <a:r>
              <a:rPr lang="uk-UA" sz="2100" dirty="0"/>
              <a:t> з напоями, коробки з побутовою хімією.</a:t>
            </a:r>
          </a:p>
          <a:p>
            <a:r>
              <a:rPr lang="uk-UA" sz="2100" dirty="0"/>
              <a:t>Нічого ще не розкладено, усе зберігається у первинному вигляді.</a:t>
            </a:r>
          </a:p>
          <a:p>
            <a:r>
              <a:rPr lang="uk-UA" sz="2100" dirty="0"/>
              <a:t>Коли потрібно щось знайти, працівники </a:t>
            </a:r>
            <a:r>
              <a:rPr lang="uk-UA" sz="2100" dirty="0" err="1"/>
              <a:t>склада</a:t>
            </a:r>
            <a:r>
              <a:rPr lang="uk-UA" sz="2100" dirty="0"/>
              <a:t> або аналітики </a:t>
            </a:r>
            <a:r>
              <a:rPr lang="uk-UA" sz="2100" b="1" dirty="0"/>
              <a:t>розбирають дані тоді, коли виникає запит</a:t>
            </a:r>
            <a:r>
              <a:rPr lang="uk-UA" sz="2100" dirty="0"/>
              <a:t>.</a:t>
            </a:r>
          </a:p>
          <a:p>
            <a:r>
              <a:rPr lang="uk-UA" sz="2100" dirty="0"/>
              <a:t>Це зручно для </a:t>
            </a:r>
            <a:r>
              <a:rPr lang="uk-UA" sz="2100" b="1" dirty="0"/>
              <a:t>довгострокового зберігання всього підряд</a:t>
            </a:r>
            <a:r>
              <a:rPr lang="uk-UA" sz="2100" dirty="0"/>
              <a:t> (навіть якщо зараз воно не потрібне), але щоб підготувати «звіт», доведеться ще попрацювати.</a:t>
            </a:r>
          </a:p>
          <a:p>
            <a:pPr marL="0" indent="0">
              <a:buNone/>
            </a:pPr>
            <a:r>
              <a:rPr lang="uk-UA" sz="2100" dirty="0"/>
              <a:t>📊 У термінах даних:</a:t>
            </a:r>
          </a:p>
          <a:p>
            <a:r>
              <a:rPr lang="uk-UA" sz="2100" dirty="0"/>
              <a:t>Зберігає структуровані, </a:t>
            </a:r>
            <a:r>
              <a:rPr lang="uk-UA" sz="2100" dirty="0" err="1"/>
              <a:t>напівструктуровані</a:t>
            </a:r>
            <a:r>
              <a:rPr lang="uk-UA" sz="2100" dirty="0"/>
              <a:t> й неструктуровані дані (</a:t>
            </a:r>
            <a:r>
              <a:rPr lang="uk-UA" sz="2100" dirty="0" err="1"/>
              <a:t>логи</a:t>
            </a:r>
            <a:r>
              <a:rPr lang="uk-UA" sz="2100" dirty="0"/>
              <a:t>, зображення, тексти, відео).</a:t>
            </a:r>
          </a:p>
          <a:p>
            <a:r>
              <a:rPr lang="uk-UA" sz="2100" dirty="0"/>
              <a:t>Використовується для досліджень, </a:t>
            </a:r>
            <a:r>
              <a:rPr lang="sq-AL" sz="2100" dirty="0"/>
              <a:t>Data Science, AI, </a:t>
            </a:r>
            <a:r>
              <a:rPr lang="uk-UA" sz="2100" dirty="0"/>
              <a:t>великих необроблених даних.</a:t>
            </a:r>
          </a:p>
          <a:p>
            <a:r>
              <a:rPr lang="uk-UA" sz="2100" dirty="0"/>
              <a:t>Приклад технологій: </a:t>
            </a:r>
            <a:r>
              <a:rPr lang="sq-AL" sz="2100" b="1" dirty="0"/>
              <a:t>Hadoop HDFS, Amazon S3, Azure Data Lake Storage</a:t>
            </a:r>
            <a:r>
              <a:rPr lang="sq-AL" sz="2100" dirty="0"/>
              <a:t>.</a:t>
            </a:r>
          </a:p>
        </p:txBody>
      </p:sp>
      <p:pic>
        <p:nvPicPr>
          <p:cNvPr id="3" name="Рисунок 2">
            <a:extLst>
              <a:ext uri="{FF2B5EF4-FFF2-40B4-BE49-F238E27FC236}">
                <a16:creationId xmlns:a16="http://schemas.microsoft.com/office/drawing/2014/main" id="{7CE9304E-2A01-7E37-8243-C2510377C183}"/>
              </a:ext>
            </a:extLst>
          </p:cNvPr>
          <p:cNvPicPr>
            <a:picLocks noChangeAspect="1"/>
          </p:cNvPicPr>
          <p:nvPr/>
        </p:nvPicPr>
        <p:blipFill>
          <a:blip r:embed="rId3"/>
          <a:srcRect l="58001" t="26889" r="11630" b="12222"/>
          <a:stretch>
            <a:fillRect/>
          </a:stretch>
        </p:blipFill>
        <p:spPr>
          <a:xfrm>
            <a:off x="9903677" y="229424"/>
            <a:ext cx="1926354" cy="2574736"/>
          </a:xfrm>
          <a:prstGeom prst="rect">
            <a:avLst/>
          </a:prstGeom>
        </p:spPr>
      </p:pic>
    </p:spTree>
    <p:extLst>
      <p:ext uri="{BB962C8B-B14F-4D97-AF65-F5344CB8AC3E}">
        <p14:creationId xmlns:p14="http://schemas.microsoft.com/office/powerpoint/2010/main" val="27135879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E9BFE7-4022-44C1-A1BE-2F9984082C3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4B63A44-AE8B-3212-F063-38852673C0CD}"/>
              </a:ext>
            </a:extLst>
          </p:cNvPr>
          <p:cNvSpPr>
            <a:spLocks noGrp="1"/>
          </p:cNvSpPr>
          <p:nvPr>
            <p:ph type="title"/>
          </p:nvPr>
        </p:nvSpPr>
        <p:spPr>
          <a:xfrm>
            <a:off x="1262742" y="365125"/>
            <a:ext cx="10698599" cy="941161"/>
          </a:xfrm>
        </p:spPr>
        <p:txBody>
          <a:bodyPr>
            <a:noAutofit/>
          </a:bodyPr>
          <a:lstStyle/>
          <a:p>
            <a:r>
              <a:rPr lang="uk-UA" b="1" noProof="0" dirty="0">
                <a:solidFill>
                  <a:srgbClr val="88FAFF"/>
                </a:solidFill>
              </a:rPr>
              <a:t>Хмарні сервіси для </a:t>
            </a:r>
            <a:r>
              <a:rPr lang="sq-AL" b="1" noProof="0" dirty="0">
                <a:solidFill>
                  <a:srgbClr val="88FAFF"/>
                </a:solidFill>
              </a:rPr>
              <a:t>Big Data (AWS, GCP, Azure)</a:t>
            </a:r>
            <a:endParaRPr lang="uk-UA" b="1" noProof="0" dirty="0">
              <a:solidFill>
                <a:srgbClr val="88FAFF"/>
              </a:solidFill>
            </a:endParaRPr>
          </a:p>
        </p:txBody>
      </p:sp>
      <p:sp>
        <p:nvSpPr>
          <p:cNvPr id="68" name="Rectangle 3">
            <a:extLst>
              <a:ext uri="{FF2B5EF4-FFF2-40B4-BE49-F238E27FC236}">
                <a16:creationId xmlns:a16="http://schemas.microsoft.com/office/drawing/2014/main" id="{2CE5A3E3-0C66-CB7F-51D0-9E007C395820}"/>
              </a:ext>
            </a:extLst>
          </p:cNvPr>
          <p:cNvSpPr txBox="1">
            <a:spLocks noChangeArrowheads="1"/>
          </p:cNvSpPr>
          <p:nvPr/>
        </p:nvSpPr>
        <p:spPr>
          <a:xfrm>
            <a:off x="1149178" y="1631092"/>
            <a:ext cx="10437232" cy="460622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uk-UA" sz="2100" dirty="0">
                <a:latin typeface="+mj-lt"/>
              </a:rPr>
              <a:t>Найбільшими гравцями на ринку хмарних сервісів </a:t>
            </a:r>
            <a:r>
              <a:rPr lang="sq-AL" sz="2100" dirty="0">
                <a:latin typeface="+mj-lt"/>
              </a:rPr>
              <a:t>Big Data</a:t>
            </a:r>
            <a:r>
              <a:rPr lang="uk-UA" sz="2100" dirty="0">
                <a:latin typeface="+mj-lt"/>
              </a:rPr>
              <a:t> є </a:t>
            </a:r>
            <a:r>
              <a:rPr lang="sq-AL" sz="2100" b="1" i="1" dirty="0">
                <a:latin typeface="+mj-lt"/>
              </a:rPr>
              <a:t>Amazon Web Services (AWS)</a:t>
            </a:r>
            <a:r>
              <a:rPr lang="sq-AL" sz="2100" dirty="0">
                <a:latin typeface="+mj-lt"/>
              </a:rPr>
              <a:t>, </a:t>
            </a:r>
            <a:r>
              <a:rPr lang="sq-AL" sz="2100" b="1" i="1" dirty="0">
                <a:latin typeface="+mj-lt"/>
              </a:rPr>
              <a:t>Google Cloud Platform (GCP)</a:t>
            </a:r>
            <a:r>
              <a:rPr lang="sq-AL" sz="2100" dirty="0">
                <a:latin typeface="+mj-lt"/>
              </a:rPr>
              <a:t> </a:t>
            </a:r>
            <a:r>
              <a:rPr lang="uk-UA" sz="2100" dirty="0">
                <a:latin typeface="+mj-lt"/>
              </a:rPr>
              <a:t>та </a:t>
            </a:r>
            <a:r>
              <a:rPr lang="sq-AL" sz="2100" b="1" i="1" dirty="0">
                <a:latin typeface="+mj-lt"/>
              </a:rPr>
              <a:t>Microsoft Azure</a:t>
            </a:r>
            <a:r>
              <a:rPr lang="sq-AL" sz="2100" dirty="0">
                <a:latin typeface="+mj-lt"/>
              </a:rPr>
              <a:t>. </a:t>
            </a:r>
            <a:r>
              <a:rPr lang="uk-UA" sz="2100" dirty="0">
                <a:latin typeface="+mj-lt"/>
              </a:rPr>
              <a:t>Кожна з цих платформ пропонує набір сервісів, орієнтованих на різні етапи роботи з великими даними: збирання, зберігання, обробку та аналітику.</a:t>
            </a:r>
          </a:p>
        </p:txBody>
      </p:sp>
      <p:pic>
        <p:nvPicPr>
          <p:cNvPr id="4" name="Рисунок 3">
            <a:extLst>
              <a:ext uri="{FF2B5EF4-FFF2-40B4-BE49-F238E27FC236}">
                <a16:creationId xmlns:a16="http://schemas.microsoft.com/office/drawing/2014/main" id="{FA341378-401E-D55E-2E11-24D4B4C4BECE}"/>
              </a:ext>
            </a:extLst>
          </p:cNvPr>
          <p:cNvPicPr>
            <a:picLocks noChangeAspect="1"/>
          </p:cNvPicPr>
          <p:nvPr/>
        </p:nvPicPr>
        <p:blipFill>
          <a:blip r:embed="rId3">
            <a:extLst>
              <a:ext uri="{28A0092B-C50C-407E-A947-70E740481C1C}">
                <a14:useLocalDpi xmlns:a14="http://schemas.microsoft.com/office/drawing/2010/main" val="0"/>
              </a:ext>
            </a:extLst>
          </a:blip>
          <a:srcRect l="10816" t="26064" r="8841" b="18302"/>
          <a:stretch>
            <a:fillRect/>
          </a:stretch>
        </p:blipFill>
        <p:spPr>
          <a:xfrm>
            <a:off x="990596" y="3069680"/>
            <a:ext cx="4136163" cy="2864090"/>
          </a:xfrm>
          <a:prstGeom prst="rect">
            <a:avLst/>
          </a:prstGeom>
        </p:spPr>
      </p:pic>
      <p:pic>
        <p:nvPicPr>
          <p:cNvPr id="6" name="Рисунок 5">
            <a:extLst>
              <a:ext uri="{FF2B5EF4-FFF2-40B4-BE49-F238E27FC236}">
                <a16:creationId xmlns:a16="http://schemas.microsoft.com/office/drawing/2014/main" id="{9379216F-3ACB-AEF4-70D5-2FDAC151C34D}"/>
              </a:ext>
            </a:extLst>
          </p:cNvPr>
          <p:cNvPicPr>
            <a:picLocks noChangeAspect="1"/>
          </p:cNvPicPr>
          <p:nvPr/>
        </p:nvPicPr>
        <p:blipFill>
          <a:blip r:embed="rId4">
            <a:extLst>
              <a:ext uri="{28A0092B-C50C-407E-A947-70E740481C1C}">
                <a14:useLocalDpi xmlns:a14="http://schemas.microsoft.com/office/drawing/2010/main" val="0"/>
              </a:ext>
            </a:extLst>
          </a:blip>
          <a:srcRect b="17819"/>
          <a:stretch>
            <a:fillRect/>
          </a:stretch>
        </p:blipFill>
        <p:spPr>
          <a:xfrm>
            <a:off x="4269928" y="3007900"/>
            <a:ext cx="4523872" cy="3717757"/>
          </a:xfrm>
          <a:prstGeom prst="rect">
            <a:avLst/>
          </a:prstGeom>
        </p:spPr>
      </p:pic>
      <p:sp>
        <p:nvSpPr>
          <p:cNvPr id="8" name="TextBox 7">
            <a:extLst>
              <a:ext uri="{FF2B5EF4-FFF2-40B4-BE49-F238E27FC236}">
                <a16:creationId xmlns:a16="http://schemas.microsoft.com/office/drawing/2014/main" id="{1D4209D2-2D99-C900-A406-A9DB4715E147}"/>
              </a:ext>
            </a:extLst>
          </p:cNvPr>
          <p:cNvSpPr txBox="1"/>
          <p:nvPr/>
        </p:nvSpPr>
        <p:spPr>
          <a:xfrm>
            <a:off x="4560513" y="5778782"/>
            <a:ext cx="4523872" cy="615553"/>
          </a:xfrm>
          <a:prstGeom prst="rect">
            <a:avLst/>
          </a:prstGeom>
          <a:noFill/>
        </p:spPr>
        <p:txBody>
          <a:bodyPr wrap="square">
            <a:spAutoFit/>
          </a:bodyPr>
          <a:lstStyle/>
          <a:p>
            <a:r>
              <a:rPr lang="sq-AL" sz="3300" dirty="0">
                <a:solidFill>
                  <a:schemeClr val="bg1"/>
                </a:solidFill>
                <a:latin typeface="+mj-lt"/>
              </a:rPr>
              <a:t>Google Cloud Platform</a:t>
            </a:r>
            <a:endParaRPr lang="uk-UA" sz="3300" dirty="0">
              <a:solidFill>
                <a:schemeClr val="bg1"/>
              </a:solidFill>
            </a:endParaRPr>
          </a:p>
        </p:txBody>
      </p:sp>
      <p:pic>
        <p:nvPicPr>
          <p:cNvPr id="10" name="Рисунок 9">
            <a:extLst>
              <a:ext uri="{FF2B5EF4-FFF2-40B4-BE49-F238E27FC236}">
                <a16:creationId xmlns:a16="http://schemas.microsoft.com/office/drawing/2014/main" id="{DFF703E6-1496-F42D-8C10-0BB15261EE94}"/>
              </a:ext>
            </a:extLst>
          </p:cNvPr>
          <p:cNvPicPr>
            <a:picLocks noChangeAspect="1"/>
          </p:cNvPicPr>
          <p:nvPr/>
        </p:nvPicPr>
        <p:blipFill>
          <a:blip r:embed="rId5">
            <a:extLst>
              <a:ext uri="{28A0092B-C50C-407E-A947-70E740481C1C}">
                <a14:useLocalDpi xmlns:a14="http://schemas.microsoft.com/office/drawing/2010/main" val="0"/>
              </a:ext>
            </a:extLst>
          </a:blip>
          <a:srcRect r="14776"/>
          <a:stretch>
            <a:fillRect/>
          </a:stretch>
        </p:blipFill>
        <p:spPr>
          <a:xfrm>
            <a:off x="7134729" y="2888404"/>
            <a:ext cx="4650391" cy="2728341"/>
          </a:xfrm>
          <a:prstGeom prst="rect">
            <a:avLst/>
          </a:prstGeom>
        </p:spPr>
      </p:pic>
    </p:spTree>
    <p:extLst>
      <p:ext uri="{BB962C8B-B14F-4D97-AF65-F5344CB8AC3E}">
        <p14:creationId xmlns:p14="http://schemas.microsoft.com/office/powerpoint/2010/main" val="9855209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71A504-9E34-48D3-70AE-5C6A849B5CF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85FBD39-56C0-8136-FE17-E956DEDD791F}"/>
              </a:ext>
            </a:extLst>
          </p:cNvPr>
          <p:cNvSpPr>
            <a:spLocks noGrp="1"/>
          </p:cNvSpPr>
          <p:nvPr>
            <p:ph type="title"/>
          </p:nvPr>
        </p:nvSpPr>
        <p:spPr>
          <a:xfrm>
            <a:off x="1127760" y="365125"/>
            <a:ext cx="10672943" cy="941161"/>
          </a:xfrm>
        </p:spPr>
        <p:txBody>
          <a:bodyPr>
            <a:noAutofit/>
          </a:bodyPr>
          <a:lstStyle/>
          <a:p>
            <a:r>
              <a:rPr lang="uk-UA" b="1" dirty="0">
                <a:solidFill>
                  <a:srgbClr val="88FAFF"/>
                </a:solidFill>
              </a:rPr>
              <a:t>Хмарні сервіси для </a:t>
            </a:r>
            <a:r>
              <a:rPr lang="sq-AL" b="1" dirty="0">
                <a:solidFill>
                  <a:srgbClr val="88FAFF"/>
                </a:solidFill>
              </a:rPr>
              <a:t>Big Data (AWS, GCP, Azure)</a:t>
            </a:r>
            <a:endParaRPr lang="uk-UA" b="1" noProof="0" dirty="0">
              <a:solidFill>
                <a:srgbClr val="88FAFF"/>
              </a:solidFill>
            </a:endParaRPr>
          </a:p>
        </p:txBody>
      </p:sp>
      <p:sp>
        <p:nvSpPr>
          <p:cNvPr id="68" name="Rectangle 3">
            <a:extLst>
              <a:ext uri="{FF2B5EF4-FFF2-40B4-BE49-F238E27FC236}">
                <a16:creationId xmlns:a16="http://schemas.microsoft.com/office/drawing/2014/main" id="{EF83984B-F671-9C6A-2007-CAD6C6DA37BA}"/>
              </a:ext>
            </a:extLst>
          </p:cNvPr>
          <p:cNvSpPr txBox="1">
            <a:spLocks noChangeArrowheads="1"/>
          </p:cNvSpPr>
          <p:nvPr/>
        </p:nvSpPr>
        <p:spPr>
          <a:xfrm>
            <a:off x="1262741" y="1470454"/>
            <a:ext cx="10323669" cy="476685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sq-AL" altLang="uk-UA" sz="2400" b="1" i="1" dirty="0">
                <a:latin typeface="+mj-lt"/>
              </a:rPr>
              <a:t>Amazon Web Services (AWS)</a:t>
            </a:r>
          </a:p>
          <a:p>
            <a:pPr marL="0" indent="0" algn="just">
              <a:lnSpc>
                <a:spcPct val="120000"/>
              </a:lnSpc>
              <a:spcBef>
                <a:spcPts val="0"/>
              </a:spcBef>
              <a:buNone/>
            </a:pPr>
            <a:r>
              <a:rPr lang="sq-AL" altLang="uk-UA" sz="2100" dirty="0">
                <a:latin typeface="+mj-lt"/>
              </a:rPr>
              <a:t>AWS </a:t>
            </a:r>
            <a:r>
              <a:rPr lang="uk-UA" altLang="uk-UA" sz="2100" dirty="0">
                <a:latin typeface="+mj-lt"/>
              </a:rPr>
              <a:t>вважається найбільш зрілою та масштабованою платформою. Вона пропонує інструменти для обробки потокових і пакетних даних, а також для роботи з машинним навчанням. Наприклад, </a:t>
            </a:r>
            <a:r>
              <a:rPr lang="sq-AL" altLang="uk-UA" sz="2100" b="1" dirty="0">
                <a:latin typeface="+mj-lt"/>
              </a:rPr>
              <a:t>Amazon S3 </a:t>
            </a:r>
            <a:r>
              <a:rPr lang="uk-UA" altLang="uk-UA" sz="2100" dirty="0">
                <a:latin typeface="+mj-lt"/>
              </a:rPr>
              <a:t>використовується як масштабоване сховище, що підтримує зберігання практично необмеженого обсягу даних. Для аналітики даних широко застосовують </a:t>
            </a:r>
            <a:r>
              <a:rPr lang="sq-AL" altLang="uk-UA" sz="2100" b="1" dirty="0">
                <a:latin typeface="+mj-lt"/>
              </a:rPr>
              <a:t>Amazon Redshift</a:t>
            </a:r>
            <a:r>
              <a:rPr lang="sq-AL" altLang="uk-UA" sz="2100" dirty="0">
                <a:latin typeface="+mj-lt"/>
              </a:rPr>
              <a:t>, </a:t>
            </a:r>
            <a:r>
              <a:rPr lang="uk-UA" altLang="uk-UA" sz="2100" dirty="0">
                <a:latin typeface="+mj-lt"/>
              </a:rPr>
              <a:t>який є хмарним аналогом сховища даних (</a:t>
            </a:r>
            <a:r>
              <a:rPr lang="sq-AL" altLang="uk-UA" sz="2100" dirty="0">
                <a:latin typeface="+mj-lt"/>
              </a:rPr>
              <a:t>Data Warehouse). </a:t>
            </a:r>
            <a:r>
              <a:rPr lang="uk-UA" altLang="uk-UA" sz="2100" dirty="0">
                <a:latin typeface="+mj-lt"/>
              </a:rPr>
              <a:t>Додатково </a:t>
            </a:r>
            <a:r>
              <a:rPr lang="sq-AL" altLang="uk-UA" sz="2100" dirty="0">
                <a:latin typeface="+mj-lt"/>
              </a:rPr>
              <a:t>AWS </a:t>
            </a:r>
            <a:r>
              <a:rPr lang="uk-UA" altLang="uk-UA" sz="2100" dirty="0">
                <a:latin typeface="+mj-lt"/>
              </a:rPr>
              <a:t>пропонує </a:t>
            </a:r>
          </a:p>
          <a:p>
            <a:pPr marL="0" indent="0" algn="just">
              <a:lnSpc>
                <a:spcPct val="120000"/>
              </a:lnSpc>
              <a:spcBef>
                <a:spcPts val="0"/>
              </a:spcBef>
              <a:buNone/>
            </a:pPr>
            <a:r>
              <a:rPr lang="sq-AL" altLang="uk-UA" sz="2100" b="1" dirty="0">
                <a:latin typeface="+mj-lt"/>
              </a:rPr>
              <a:t>EMR (Elastic MapReduce)</a:t>
            </a:r>
            <a:r>
              <a:rPr lang="sq-AL" altLang="uk-UA" sz="2100" dirty="0">
                <a:latin typeface="+mj-lt"/>
              </a:rPr>
              <a:t> </a:t>
            </a:r>
            <a:r>
              <a:rPr lang="uk-UA" altLang="uk-UA" sz="2100" dirty="0">
                <a:latin typeface="+mj-lt"/>
              </a:rPr>
              <a:t>для обробки </a:t>
            </a:r>
          </a:p>
          <a:p>
            <a:pPr marL="0" indent="0" algn="just">
              <a:lnSpc>
                <a:spcPct val="120000"/>
              </a:lnSpc>
              <a:spcBef>
                <a:spcPts val="0"/>
              </a:spcBef>
              <a:buNone/>
            </a:pPr>
            <a:r>
              <a:rPr lang="uk-UA" altLang="uk-UA" sz="2100" dirty="0">
                <a:latin typeface="+mj-lt"/>
              </a:rPr>
              <a:t>великих обсягів даних за допомогою </a:t>
            </a:r>
          </a:p>
          <a:p>
            <a:pPr marL="0" indent="0" algn="just">
              <a:lnSpc>
                <a:spcPct val="120000"/>
              </a:lnSpc>
              <a:spcBef>
                <a:spcPts val="0"/>
              </a:spcBef>
              <a:buNone/>
            </a:pPr>
            <a:r>
              <a:rPr lang="sq-AL" altLang="uk-UA" sz="2100" dirty="0">
                <a:latin typeface="+mj-lt"/>
              </a:rPr>
              <a:t>Hadoop </a:t>
            </a:r>
            <a:r>
              <a:rPr lang="uk-UA" altLang="uk-UA" sz="2100" dirty="0">
                <a:latin typeface="+mj-lt"/>
              </a:rPr>
              <a:t>і </a:t>
            </a:r>
            <a:r>
              <a:rPr lang="sq-AL" altLang="uk-UA" sz="2100" dirty="0">
                <a:latin typeface="+mj-lt"/>
              </a:rPr>
              <a:t>Spark.</a:t>
            </a:r>
          </a:p>
        </p:txBody>
      </p:sp>
      <p:pic>
        <p:nvPicPr>
          <p:cNvPr id="4" name="Рисунок 3">
            <a:extLst>
              <a:ext uri="{FF2B5EF4-FFF2-40B4-BE49-F238E27FC236}">
                <a16:creationId xmlns:a16="http://schemas.microsoft.com/office/drawing/2014/main" id="{67B28465-3270-4E0D-CD35-275A25D7D1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3968196"/>
            <a:ext cx="4516264" cy="2546404"/>
          </a:xfrm>
          <a:prstGeom prst="rect">
            <a:avLst/>
          </a:prstGeom>
        </p:spPr>
      </p:pic>
    </p:spTree>
    <p:extLst>
      <p:ext uri="{BB962C8B-B14F-4D97-AF65-F5344CB8AC3E}">
        <p14:creationId xmlns:p14="http://schemas.microsoft.com/office/powerpoint/2010/main" val="6013476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18A10A-381B-5A8D-B265-44AA7F3BF39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76F1601-EEA6-E703-0186-F20A21B839BC}"/>
              </a:ext>
            </a:extLst>
          </p:cNvPr>
          <p:cNvSpPr>
            <a:spLocks noGrp="1"/>
          </p:cNvSpPr>
          <p:nvPr>
            <p:ph type="title"/>
          </p:nvPr>
        </p:nvSpPr>
        <p:spPr>
          <a:xfrm>
            <a:off x="1262742" y="365125"/>
            <a:ext cx="10562674" cy="941161"/>
          </a:xfrm>
        </p:spPr>
        <p:txBody>
          <a:bodyPr>
            <a:noAutofit/>
          </a:bodyPr>
          <a:lstStyle/>
          <a:p>
            <a:r>
              <a:rPr lang="uk-UA" b="1" dirty="0">
                <a:solidFill>
                  <a:srgbClr val="88FAFF"/>
                </a:solidFill>
              </a:rPr>
              <a:t>Хмарні сервіси для </a:t>
            </a:r>
            <a:r>
              <a:rPr lang="sq-AL" b="1" dirty="0">
                <a:solidFill>
                  <a:srgbClr val="88FAFF"/>
                </a:solidFill>
              </a:rPr>
              <a:t>Big Data (AWS, GCP, Azure)</a:t>
            </a:r>
            <a:endParaRPr lang="uk-UA" b="1" noProof="0" dirty="0">
              <a:solidFill>
                <a:srgbClr val="88FAFF"/>
              </a:solidFill>
            </a:endParaRPr>
          </a:p>
        </p:txBody>
      </p:sp>
      <p:sp>
        <p:nvSpPr>
          <p:cNvPr id="68" name="Rectangle 3">
            <a:extLst>
              <a:ext uri="{FF2B5EF4-FFF2-40B4-BE49-F238E27FC236}">
                <a16:creationId xmlns:a16="http://schemas.microsoft.com/office/drawing/2014/main" id="{B9C7EB62-4334-0BDD-C59A-86CA8EC20A52}"/>
              </a:ext>
            </a:extLst>
          </p:cNvPr>
          <p:cNvSpPr txBox="1">
            <a:spLocks noChangeArrowheads="1"/>
          </p:cNvSpPr>
          <p:nvPr/>
        </p:nvSpPr>
        <p:spPr>
          <a:xfrm>
            <a:off x="1124464" y="1445741"/>
            <a:ext cx="10473977" cy="429332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sq-AL" sz="2400" b="1" i="1" noProof="0" dirty="0">
                <a:latin typeface="+mj-lt"/>
              </a:rPr>
              <a:t>Google Cloud Platform (GCP)</a:t>
            </a:r>
          </a:p>
          <a:p>
            <a:pPr marL="0" indent="0" algn="just">
              <a:lnSpc>
                <a:spcPct val="120000"/>
              </a:lnSpc>
              <a:spcBef>
                <a:spcPts val="0"/>
              </a:spcBef>
              <a:buNone/>
            </a:pPr>
            <a:r>
              <a:rPr lang="sq-AL" sz="2100" noProof="0" dirty="0">
                <a:latin typeface="+mj-lt"/>
              </a:rPr>
              <a:t>Google Cloud </a:t>
            </a:r>
            <a:r>
              <a:rPr lang="uk-UA" sz="2100" noProof="0" dirty="0">
                <a:latin typeface="+mj-lt"/>
              </a:rPr>
              <a:t>особливо сильний у сфері аналітики та машинного навчання. Його ключовим інструментом є </a:t>
            </a:r>
            <a:r>
              <a:rPr lang="sq-AL" sz="2100" b="1" noProof="0" dirty="0">
                <a:latin typeface="+mj-lt"/>
              </a:rPr>
              <a:t>BigQuery</a:t>
            </a:r>
            <a:r>
              <a:rPr lang="sq-AL" sz="2100" noProof="0" dirty="0">
                <a:latin typeface="+mj-lt"/>
              </a:rPr>
              <a:t> – </a:t>
            </a:r>
            <a:r>
              <a:rPr lang="uk-UA" sz="2100" noProof="0" dirty="0">
                <a:latin typeface="+mj-lt"/>
              </a:rPr>
              <a:t>повністю керована аналітична база даних, що дозволяє виконувати </a:t>
            </a:r>
            <a:r>
              <a:rPr lang="sq-AL" sz="2100" noProof="0" dirty="0">
                <a:latin typeface="+mj-lt"/>
              </a:rPr>
              <a:t>SQL-</a:t>
            </a:r>
            <a:r>
              <a:rPr lang="uk-UA" sz="2100" noProof="0" dirty="0">
                <a:latin typeface="+mj-lt"/>
              </a:rPr>
              <a:t>запити по терабайтам і навіть </a:t>
            </a:r>
            <a:r>
              <a:rPr lang="uk-UA" sz="2100" noProof="0" dirty="0" err="1">
                <a:latin typeface="+mj-lt"/>
              </a:rPr>
              <a:t>петабайтам</a:t>
            </a:r>
            <a:r>
              <a:rPr lang="uk-UA" sz="2100" noProof="0" dirty="0">
                <a:latin typeface="+mj-lt"/>
              </a:rPr>
              <a:t> даних за лічені секунди. Завдяки цьому </a:t>
            </a:r>
            <a:r>
              <a:rPr lang="sq-AL" sz="2100" noProof="0" dirty="0">
                <a:latin typeface="+mj-lt"/>
              </a:rPr>
              <a:t>GCP </a:t>
            </a:r>
            <a:r>
              <a:rPr lang="uk-UA" sz="2100" noProof="0" dirty="0">
                <a:latin typeface="+mj-lt"/>
              </a:rPr>
              <a:t>активно використовується компаніями, що потребують швидкої обробки складних запитів без витрат на підтримку серверів.</a:t>
            </a:r>
          </a:p>
          <a:p>
            <a:pPr marL="0" indent="0" algn="just">
              <a:lnSpc>
                <a:spcPct val="120000"/>
              </a:lnSpc>
              <a:spcBef>
                <a:spcPts val="0"/>
              </a:spcBef>
              <a:buNone/>
            </a:pPr>
            <a:r>
              <a:rPr lang="uk-UA" sz="2100" noProof="0" dirty="0">
                <a:latin typeface="+mj-lt"/>
              </a:rPr>
              <a:t>Крім того, </a:t>
            </a:r>
            <a:r>
              <a:rPr lang="sq-AL" sz="2100" noProof="0" dirty="0">
                <a:latin typeface="+mj-lt"/>
              </a:rPr>
              <a:t>Google </a:t>
            </a:r>
            <a:r>
              <a:rPr lang="uk-UA" sz="2100" noProof="0" dirty="0">
                <a:latin typeface="+mj-lt"/>
              </a:rPr>
              <a:t>має перевагу у сфері штучного інтелекту. Наприклад, інструменти </a:t>
            </a:r>
            <a:r>
              <a:rPr lang="sq-AL" sz="2100" b="1" noProof="0" dirty="0">
                <a:latin typeface="+mj-lt"/>
              </a:rPr>
              <a:t>Vertex AI </a:t>
            </a:r>
            <a:r>
              <a:rPr lang="uk-UA" sz="2100" noProof="0" dirty="0">
                <a:latin typeface="+mj-lt"/>
              </a:rPr>
              <a:t>дозволяють створювати та навчати моделі машинного навчання без необхідності мати глибоку експертизу у програмуванні.</a:t>
            </a:r>
          </a:p>
        </p:txBody>
      </p:sp>
      <p:pic>
        <p:nvPicPr>
          <p:cNvPr id="4" name="Рисунок 3">
            <a:extLst>
              <a:ext uri="{FF2B5EF4-FFF2-40B4-BE49-F238E27FC236}">
                <a16:creationId xmlns:a16="http://schemas.microsoft.com/office/drawing/2014/main" id="{BBFDC13D-8E2E-EDE4-0C69-E6A6A0634D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87049" y="4596590"/>
            <a:ext cx="3865280" cy="1932640"/>
          </a:xfrm>
          <a:prstGeom prst="rect">
            <a:avLst/>
          </a:prstGeom>
        </p:spPr>
      </p:pic>
    </p:spTree>
    <p:extLst>
      <p:ext uri="{BB962C8B-B14F-4D97-AF65-F5344CB8AC3E}">
        <p14:creationId xmlns:p14="http://schemas.microsoft.com/office/powerpoint/2010/main" val="6381714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27632E-C334-612D-E956-42B988BBB33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A387C7B-A8D5-4F22-AF3B-2F7277AD8694}"/>
              </a:ext>
            </a:extLst>
          </p:cNvPr>
          <p:cNvSpPr>
            <a:spLocks noGrp="1"/>
          </p:cNvSpPr>
          <p:nvPr>
            <p:ph type="title"/>
          </p:nvPr>
        </p:nvSpPr>
        <p:spPr>
          <a:xfrm>
            <a:off x="1149177" y="365125"/>
            <a:ext cx="10639169" cy="941161"/>
          </a:xfrm>
        </p:spPr>
        <p:txBody>
          <a:bodyPr>
            <a:noAutofit/>
          </a:bodyPr>
          <a:lstStyle/>
          <a:p>
            <a:r>
              <a:rPr lang="uk-UA" b="1" dirty="0">
                <a:solidFill>
                  <a:srgbClr val="88FAFF"/>
                </a:solidFill>
              </a:rPr>
              <a:t>Хмарні сервіси для </a:t>
            </a:r>
            <a:r>
              <a:rPr lang="sq-AL" b="1" dirty="0">
                <a:solidFill>
                  <a:srgbClr val="88FAFF"/>
                </a:solidFill>
              </a:rPr>
              <a:t>Big Data (AWS, GCP, Azure)</a:t>
            </a:r>
            <a:endParaRPr lang="uk-UA" b="1" noProof="0" dirty="0">
              <a:solidFill>
                <a:srgbClr val="88FAFF"/>
              </a:solidFill>
            </a:endParaRPr>
          </a:p>
        </p:txBody>
      </p:sp>
      <p:sp>
        <p:nvSpPr>
          <p:cNvPr id="68" name="Rectangle 3">
            <a:extLst>
              <a:ext uri="{FF2B5EF4-FFF2-40B4-BE49-F238E27FC236}">
                <a16:creationId xmlns:a16="http://schemas.microsoft.com/office/drawing/2014/main" id="{AE31A137-D342-E3E9-79A0-37701017DBD1}"/>
              </a:ext>
            </a:extLst>
          </p:cNvPr>
          <p:cNvSpPr txBox="1">
            <a:spLocks noChangeArrowheads="1"/>
          </p:cNvSpPr>
          <p:nvPr/>
        </p:nvSpPr>
        <p:spPr>
          <a:xfrm>
            <a:off x="1149177" y="1618734"/>
            <a:ext cx="10437233" cy="46185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sq-AL" sz="2400" b="1" i="1" noProof="0" dirty="0">
                <a:latin typeface="+mj-lt"/>
              </a:rPr>
              <a:t>Microsoft Azure</a:t>
            </a:r>
          </a:p>
          <a:p>
            <a:pPr marL="0" indent="0" algn="just">
              <a:lnSpc>
                <a:spcPct val="120000"/>
              </a:lnSpc>
              <a:spcBef>
                <a:spcPts val="0"/>
              </a:spcBef>
              <a:buNone/>
            </a:pPr>
            <a:r>
              <a:rPr lang="sq-AL" sz="2100" noProof="0" dirty="0">
                <a:latin typeface="+mj-lt"/>
              </a:rPr>
              <a:t>Azure </a:t>
            </a:r>
            <a:r>
              <a:rPr lang="uk-UA" sz="2100" noProof="0" dirty="0">
                <a:latin typeface="+mj-lt"/>
              </a:rPr>
              <a:t>більш інтегрований із корпоративними системами та часто використовується бізнесами, які вже працюють з </a:t>
            </a:r>
            <a:r>
              <a:rPr lang="sq-AL" sz="2100" noProof="0" dirty="0">
                <a:latin typeface="+mj-lt"/>
              </a:rPr>
              <a:t>Microsoft Office </a:t>
            </a:r>
            <a:r>
              <a:rPr lang="uk-UA" sz="2100" noProof="0" dirty="0">
                <a:latin typeface="+mj-lt"/>
              </a:rPr>
              <a:t>або </a:t>
            </a:r>
            <a:r>
              <a:rPr lang="sq-AL" sz="2100" noProof="0" dirty="0">
                <a:latin typeface="+mj-lt"/>
              </a:rPr>
              <a:t>ERP-</a:t>
            </a:r>
            <a:r>
              <a:rPr lang="uk-UA" sz="2100" noProof="0" dirty="0">
                <a:latin typeface="+mj-lt"/>
              </a:rPr>
              <a:t>системами на базі </a:t>
            </a:r>
            <a:r>
              <a:rPr lang="sq-AL" sz="2100" noProof="0" dirty="0">
                <a:latin typeface="+mj-lt"/>
              </a:rPr>
              <a:t>Microsoft Dynamics. </a:t>
            </a:r>
            <a:r>
              <a:rPr lang="uk-UA" sz="2100" noProof="0" dirty="0">
                <a:latin typeface="+mj-lt"/>
              </a:rPr>
              <a:t>Для зберігання та обробки даних у </a:t>
            </a:r>
            <a:r>
              <a:rPr lang="sq-AL" sz="2100" noProof="0" dirty="0">
                <a:latin typeface="+mj-lt"/>
              </a:rPr>
              <a:t>Azure </a:t>
            </a:r>
            <a:r>
              <a:rPr lang="uk-UA" sz="2100" noProof="0" dirty="0">
                <a:latin typeface="+mj-lt"/>
              </a:rPr>
              <a:t>є </a:t>
            </a:r>
            <a:r>
              <a:rPr lang="sq-AL" sz="2100" b="1" noProof="0" dirty="0">
                <a:latin typeface="+mj-lt"/>
              </a:rPr>
              <a:t>Azure Data Lake Storage</a:t>
            </a:r>
            <a:r>
              <a:rPr lang="sq-AL" sz="2100" noProof="0" dirty="0">
                <a:latin typeface="+mj-lt"/>
              </a:rPr>
              <a:t>, </a:t>
            </a:r>
            <a:r>
              <a:rPr lang="uk-UA" sz="2100" noProof="0" dirty="0">
                <a:latin typeface="+mj-lt"/>
              </a:rPr>
              <a:t>який дозволяє накопичувати як структуровані, так і неструктуровані дані. Для аналітики активно використовується </a:t>
            </a:r>
            <a:r>
              <a:rPr lang="sq-AL" sz="2100" b="1" noProof="0" dirty="0">
                <a:latin typeface="+mj-lt"/>
              </a:rPr>
              <a:t>Azure Synapse Analytics</a:t>
            </a:r>
            <a:r>
              <a:rPr lang="sq-AL" sz="2100" noProof="0" dirty="0">
                <a:latin typeface="+mj-lt"/>
              </a:rPr>
              <a:t>, </a:t>
            </a:r>
            <a:r>
              <a:rPr lang="uk-UA" sz="2100" noProof="0" dirty="0">
                <a:latin typeface="+mj-lt"/>
              </a:rPr>
              <a:t>що дозволяє поєднувати традиційні сховища даних із технологіями </a:t>
            </a:r>
            <a:r>
              <a:rPr lang="sq-AL" sz="2100" noProof="0" dirty="0">
                <a:latin typeface="+mj-lt"/>
              </a:rPr>
              <a:t>Big Data.</a:t>
            </a:r>
          </a:p>
        </p:txBody>
      </p:sp>
      <p:pic>
        <p:nvPicPr>
          <p:cNvPr id="4" name="Рисунок 3">
            <a:extLst>
              <a:ext uri="{FF2B5EF4-FFF2-40B4-BE49-F238E27FC236}">
                <a16:creationId xmlns:a16="http://schemas.microsoft.com/office/drawing/2014/main" id="{8EFA2A94-4564-C65E-0E92-C10A6232A1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6790" y="4185820"/>
            <a:ext cx="4614110" cy="2307055"/>
          </a:xfrm>
          <a:prstGeom prst="rect">
            <a:avLst/>
          </a:prstGeom>
          <a:solidFill>
            <a:schemeClr val="bg1"/>
          </a:solidFill>
        </p:spPr>
      </p:pic>
    </p:spTree>
    <p:extLst>
      <p:ext uri="{BB962C8B-B14F-4D97-AF65-F5344CB8AC3E}">
        <p14:creationId xmlns:p14="http://schemas.microsoft.com/office/powerpoint/2010/main" val="39539975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6AD7AB-51CD-823C-1D99-DB49FB13918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EC02577-090F-F7A1-487A-EB6124F727E5}"/>
              </a:ext>
            </a:extLst>
          </p:cNvPr>
          <p:cNvSpPr>
            <a:spLocks noGrp="1"/>
          </p:cNvSpPr>
          <p:nvPr>
            <p:ph type="title"/>
          </p:nvPr>
        </p:nvSpPr>
        <p:spPr>
          <a:xfrm>
            <a:off x="1173892" y="365125"/>
            <a:ext cx="10626812" cy="941161"/>
          </a:xfrm>
        </p:spPr>
        <p:txBody>
          <a:bodyPr>
            <a:noAutofit/>
          </a:bodyPr>
          <a:lstStyle/>
          <a:p>
            <a:r>
              <a:rPr lang="uk-UA" b="1" dirty="0">
                <a:solidFill>
                  <a:srgbClr val="88FAFF"/>
                </a:solidFill>
              </a:rPr>
              <a:t>Хмарні сервіси для </a:t>
            </a:r>
            <a:r>
              <a:rPr lang="sq-AL" b="1" dirty="0">
                <a:solidFill>
                  <a:srgbClr val="88FAFF"/>
                </a:solidFill>
              </a:rPr>
              <a:t>Big Data (AWS, GCP, Azure)</a:t>
            </a:r>
            <a:endParaRPr lang="uk-UA" b="1" noProof="0" dirty="0">
              <a:solidFill>
                <a:srgbClr val="88FAFF"/>
              </a:solidFill>
            </a:endParaRPr>
          </a:p>
        </p:txBody>
      </p:sp>
      <p:sp>
        <p:nvSpPr>
          <p:cNvPr id="68" name="Rectangle 3">
            <a:extLst>
              <a:ext uri="{FF2B5EF4-FFF2-40B4-BE49-F238E27FC236}">
                <a16:creationId xmlns:a16="http://schemas.microsoft.com/office/drawing/2014/main" id="{047878D3-350F-5961-4D8E-C5B753F74EDA}"/>
              </a:ext>
            </a:extLst>
          </p:cNvPr>
          <p:cNvSpPr txBox="1">
            <a:spLocks noChangeArrowheads="1"/>
          </p:cNvSpPr>
          <p:nvPr/>
        </p:nvSpPr>
        <p:spPr>
          <a:xfrm>
            <a:off x="1173891" y="4981076"/>
            <a:ext cx="10412519" cy="131639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uk-UA" sz="2100" noProof="0" dirty="0">
                <a:latin typeface="+mj-lt"/>
              </a:rPr>
              <a:t>Попри те, що всі три хмарні провайдери пропонують схожі послуги, вибір часто залежить від специфіки бізнесу. </a:t>
            </a:r>
            <a:r>
              <a:rPr lang="sq-AL" sz="2100" noProof="0" dirty="0">
                <a:latin typeface="+mj-lt"/>
              </a:rPr>
              <a:t>AWS </a:t>
            </a:r>
            <a:r>
              <a:rPr lang="uk-UA" sz="2100" noProof="0" dirty="0">
                <a:latin typeface="+mj-lt"/>
              </a:rPr>
              <a:t>зазвичай обирають за універсальність і масштабованість, </a:t>
            </a:r>
            <a:r>
              <a:rPr lang="sq-AL" sz="2100" noProof="0" dirty="0">
                <a:latin typeface="+mj-lt"/>
              </a:rPr>
              <a:t>Google Cloud – </a:t>
            </a:r>
            <a:r>
              <a:rPr lang="uk-UA" sz="2100" noProof="0" dirty="0">
                <a:latin typeface="+mj-lt"/>
              </a:rPr>
              <a:t>за швидкість аналітики та інтеграцію зі штучним інтелектом, а </a:t>
            </a:r>
            <a:r>
              <a:rPr lang="sq-AL" sz="2100" noProof="0" dirty="0">
                <a:latin typeface="+mj-lt"/>
              </a:rPr>
              <a:t>Azure – </a:t>
            </a:r>
            <a:r>
              <a:rPr lang="uk-UA" sz="2100" noProof="0" dirty="0">
                <a:latin typeface="+mj-lt"/>
              </a:rPr>
              <a:t>за тісний зв’язок із корпоративними системами </a:t>
            </a:r>
            <a:r>
              <a:rPr lang="sq-AL" sz="2100" noProof="0" dirty="0">
                <a:latin typeface="+mj-lt"/>
              </a:rPr>
              <a:t>Microsoft.</a:t>
            </a:r>
          </a:p>
        </p:txBody>
      </p:sp>
      <p:pic>
        <p:nvPicPr>
          <p:cNvPr id="4" name="Рисунок 3">
            <a:extLst>
              <a:ext uri="{FF2B5EF4-FFF2-40B4-BE49-F238E27FC236}">
                <a16:creationId xmlns:a16="http://schemas.microsoft.com/office/drawing/2014/main" id="{586EBEA2-5488-A374-5F0F-F9D9866B20AC}"/>
              </a:ext>
            </a:extLst>
          </p:cNvPr>
          <p:cNvPicPr>
            <a:picLocks noChangeAspect="1"/>
          </p:cNvPicPr>
          <p:nvPr/>
        </p:nvPicPr>
        <p:blipFill>
          <a:blip r:embed="rId3">
            <a:extLst>
              <a:ext uri="{28A0092B-C50C-407E-A947-70E740481C1C}">
                <a14:useLocalDpi xmlns:a14="http://schemas.microsoft.com/office/drawing/2010/main" val="0"/>
              </a:ext>
            </a:extLst>
          </a:blip>
          <a:srcRect t="7368" b="7017"/>
          <a:stretch>
            <a:fillRect/>
          </a:stretch>
        </p:blipFill>
        <p:spPr>
          <a:xfrm>
            <a:off x="3966519" y="1740568"/>
            <a:ext cx="5331932" cy="3043255"/>
          </a:xfrm>
          <a:prstGeom prst="rect">
            <a:avLst/>
          </a:prstGeom>
        </p:spPr>
      </p:pic>
    </p:spTree>
    <p:extLst>
      <p:ext uri="{BB962C8B-B14F-4D97-AF65-F5344CB8AC3E}">
        <p14:creationId xmlns:p14="http://schemas.microsoft.com/office/powerpoint/2010/main" val="32260451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2CAF4C-95AC-3DF4-4D81-CA6711CD800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875E488-AC48-FCF6-72C4-A51E1ECAFB98}"/>
              </a:ext>
            </a:extLst>
          </p:cNvPr>
          <p:cNvSpPr>
            <a:spLocks noGrp="1"/>
          </p:cNvSpPr>
          <p:nvPr>
            <p:ph type="title"/>
          </p:nvPr>
        </p:nvSpPr>
        <p:spPr>
          <a:xfrm>
            <a:off x="929641" y="365125"/>
            <a:ext cx="10856182" cy="941161"/>
          </a:xfrm>
        </p:spPr>
        <p:txBody>
          <a:bodyPr>
            <a:noAutofit/>
          </a:bodyPr>
          <a:lstStyle/>
          <a:p>
            <a:r>
              <a:rPr lang="uk-UA" b="1" dirty="0">
                <a:solidFill>
                  <a:srgbClr val="88FAFF"/>
                </a:solidFill>
              </a:rPr>
              <a:t>Хмарні сервіси для </a:t>
            </a:r>
            <a:r>
              <a:rPr lang="sq-AL" b="1" dirty="0">
                <a:solidFill>
                  <a:srgbClr val="88FAFF"/>
                </a:solidFill>
              </a:rPr>
              <a:t>Big Data (AWS, GCP, Azure)</a:t>
            </a:r>
            <a:endParaRPr lang="uk-UA" b="1" noProof="0" dirty="0">
              <a:solidFill>
                <a:srgbClr val="88FAFF"/>
              </a:solidFill>
            </a:endParaRPr>
          </a:p>
        </p:txBody>
      </p:sp>
      <p:graphicFrame>
        <p:nvGraphicFramePr>
          <p:cNvPr id="3" name="Таблиця 2">
            <a:extLst>
              <a:ext uri="{FF2B5EF4-FFF2-40B4-BE49-F238E27FC236}">
                <a16:creationId xmlns:a16="http://schemas.microsoft.com/office/drawing/2014/main" id="{D713DE5C-6F6A-EC2A-A216-2A085A8A0B63}"/>
              </a:ext>
            </a:extLst>
          </p:cNvPr>
          <p:cNvGraphicFramePr>
            <a:graphicFrameLocks noGrp="1"/>
          </p:cNvGraphicFramePr>
          <p:nvPr>
            <p:extLst>
              <p:ext uri="{D42A27DB-BD31-4B8C-83A1-F6EECF244321}">
                <p14:modId xmlns:p14="http://schemas.microsoft.com/office/powerpoint/2010/main" val="1136121003"/>
              </p:ext>
            </p:extLst>
          </p:nvPr>
        </p:nvGraphicFramePr>
        <p:xfrm>
          <a:off x="1087395" y="1306286"/>
          <a:ext cx="10523080" cy="5283438"/>
        </p:xfrm>
        <a:graphic>
          <a:graphicData uri="http://schemas.openxmlformats.org/drawingml/2006/table">
            <a:tbl>
              <a:tblPr>
                <a:tableStyleId>{8799B23B-EC83-4686-B30A-512413B5E67A}</a:tableStyleId>
              </a:tblPr>
              <a:tblGrid>
                <a:gridCol w="2454046">
                  <a:extLst>
                    <a:ext uri="{9D8B030D-6E8A-4147-A177-3AD203B41FA5}">
                      <a16:colId xmlns:a16="http://schemas.microsoft.com/office/drawing/2014/main" val="4226146785"/>
                    </a:ext>
                  </a:extLst>
                </a:gridCol>
                <a:gridCol w="4222169">
                  <a:extLst>
                    <a:ext uri="{9D8B030D-6E8A-4147-A177-3AD203B41FA5}">
                      <a16:colId xmlns:a16="http://schemas.microsoft.com/office/drawing/2014/main" val="3067765504"/>
                    </a:ext>
                  </a:extLst>
                </a:gridCol>
                <a:gridCol w="3846865">
                  <a:extLst>
                    <a:ext uri="{9D8B030D-6E8A-4147-A177-3AD203B41FA5}">
                      <a16:colId xmlns:a16="http://schemas.microsoft.com/office/drawing/2014/main" val="520469795"/>
                    </a:ext>
                  </a:extLst>
                </a:gridCol>
              </a:tblGrid>
              <a:tr h="332171">
                <a:tc>
                  <a:txBody>
                    <a:bodyPr/>
                    <a:lstStyle/>
                    <a:p>
                      <a:pPr algn="ctr">
                        <a:buNone/>
                      </a:pPr>
                      <a:r>
                        <a:rPr lang="uk-UA" sz="1800" b="1" dirty="0">
                          <a:solidFill>
                            <a:srgbClr val="88FAFF"/>
                          </a:solidFill>
                        </a:rPr>
                        <a:t>Сервіс</a:t>
                      </a:r>
                    </a:p>
                  </a:txBody>
                  <a:tcPr marL="49447" marR="49447" marT="24724" marB="24724" anchor="ctr"/>
                </a:tc>
                <a:tc>
                  <a:txBody>
                    <a:bodyPr/>
                    <a:lstStyle/>
                    <a:p>
                      <a:pPr algn="ctr">
                        <a:buNone/>
                      </a:pPr>
                      <a:r>
                        <a:rPr lang="uk-UA" sz="1800" b="1" dirty="0">
                          <a:solidFill>
                            <a:srgbClr val="88FAFF"/>
                          </a:solidFill>
                        </a:rPr>
                        <a:t>Основна функція</a:t>
                      </a:r>
                    </a:p>
                  </a:txBody>
                  <a:tcPr marL="49447" marR="49447" marT="24724" marB="24724" anchor="ctr"/>
                </a:tc>
                <a:tc>
                  <a:txBody>
                    <a:bodyPr/>
                    <a:lstStyle/>
                    <a:p>
                      <a:pPr algn="ctr">
                        <a:buNone/>
                      </a:pPr>
                      <a:r>
                        <a:rPr lang="uk-UA" sz="1800" b="1" dirty="0">
                          <a:solidFill>
                            <a:srgbClr val="88FAFF"/>
                          </a:solidFill>
                        </a:rPr>
                        <a:t>Приклад застосування</a:t>
                      </a:r>
                    </a:p>
                  </a:txBody>
                  <a:tcPr marL="49447" marR="49447" marT="24724" marB="24724" anchor="ctr"/>
                </a:tc>
                <a:extLst>
                  <a:ext uri="{0D108BD9-81ED-4DB2-BD59-A6C34878D82A}">
                    <a16:rowId xmlns:a16="http://schemas.microsoft.com/office/drawing/2014/main" val="1132926109"/>
                  </a:ext>
                </a:extLst>
              </a:tr>
              <a:tr h="447093">
                <a:tc>
                  <a:txBody>
                    <a:bodyPr/>
                    <a:lstStyle/>
                    <a:p>
                      <a:pPr>
                        <a:lnSpc>
                          <a:spcPct val="90000"/>
                        </a:lnSpc>
                        <a:buNone/>
                      </a:pPr>
                      <a:r>
                        <a:rPr lang="en-US" sz="1500" b="1" dirty="0">
                          <a:solidFill>
                            <a:schemeClr val="bg1"/>
                          </a:solidFill>
                        </a:rPr>
                        <a:t>AWS S3 (Amazon Simple Storage Service)</a:t>
                      </a:r>
                      <a:endParaRPr lang="en-US" sz="1500" dirty="0">
                        <a:solidFill>
                          <a:schemeClr val="bg1"/>
                        </a:solidFill>
                      </a:endParaRPr>
                    </a:p>
                  </a:txBody>
                  <a:tcPr marL="49447" marR="49447" marT="24724" marB="24724" anchor="ctr"/>
                </a:tc>
                <a:tc>
                  <a:txBody>
                    <a:bodyPr/>
                    <a:lstStyle/>
                    <a:p>
                      <a:pPr>
                        <a:lnSpc>
                          <a:spcPct val="90000"/>
                        </a:lnSpc>
                        <a:buNone/>
                      </a:pPr>
                      <a:r>
                        <a:rPr lang="uk-UA" sz="1500" noProof="0" dirty="0">
                          <a:solidFill>
                            <a:schemeClr val="bg1"/>
                          </a:solidFill>
                        </a:rPr>
                        <a:t>Масштабоване зберігання даних у хмарі</a:t>
                      </a:r>
                    </a:p>
                  </a:txBody>
                  <a:tcPr marL="49447" marR="49447" marT="24724" marB="24724" anchor="ctr"/>
                </a:tc>
                <a:tc>
                  <a:txBody>
                    <a:bodyPr/>
                    <a:lstStyle/>
                    <a:p>
                      <a:pPr>
                        <a:lnSpc>
                          <a:spcPct val="90000"/>
                        </a:lnSpc>
                        <a:buNone/>
                      </a:pPr>
                      <a:r>
                        <a:rPr lang="uk-UA" sz="1500" noProof="0" dirty="0">
                          <a:solidFill>
                            <a:schemeClr val="bg1"/>
                          </a:solidFill>
                        </a:rPr>
                        <a:t>Збереження сирих даних для подальшої аналітики</a:t>
                      </a:r>
                    </a:p>
                  </a:txBody>
                  <a:tcPr marL="49447" marR="49447" marT="24724" marB="24724" anchor="ctr"/>
                </a:tc>
                <a:extLst>
                  <a:ext uri="{0D108BD9-81ED-4DB2-BD59-A6C34878D82A}">
                    <a16:rowId xmlns:a16="http://schemas.microsoft.com/office/drawing/2014/main" val="2838229291"/>
                  </a:ext>
                </a:extLst>
              </a:tr>
              <a:tr h="447093">
                <a:tc>
                  <a:txBody>
                    <a:bodyPr/>
                    <a:lstStyle/>
                    <a:p>
                      <a:pPr>
                        <a:lnSpc>
                          <a:spcPct val="90000"/>
                        </a:lnSpc>
                        <a:buNone/>
                      </a:pPr>
                      <a:r>
                        <a:rPr lang="sq-AL" sz="1500" b="1" dirty="0">
                          <a:solidFill>
                            <a:schemeClr val="bg1"/>
                          </a:solidFill>
                        </a:rPr>
                        <a:t>GCP Cloud Storage</a:t>
                      </a:r>
                      <a:endParaRPr lang="sq-AL" sz="1500" dirty="0">
                        <a:solidFill>
                          <a:schemeClr val="bg1"/>
                        </a:solidFill>
                      </a:endParaRPr>
                    </a:p>
                  </a:txBody>
                  <a:tcPr marL="49447" marR="49447" marT="24724" marB="24724" anchor="ctr"/>
                </a:tc>
                <a:tc>
                  <a:txBody>
                    <a:bodyPr/>
                    <a:lstStyle/>
                    <a:p>
                      <a:pPr>
                        <a:lnSpc>
                          <a:spcPct val="90000"/>
                        </a:lnSpc>
                        <a:buNone/>
                      </a:pPr>
                      <a:r>
                        <a:rPr lang="uk-UA" sz="1500" noProof="0" dirty="0">
                          <a:solidFill>
                            <a:schemeClr val="bg1"/>
                          </a:solidFill>
                        </a:rPr>
                        <a:t>Універсальне сховище об’єктів з високою надійністю</a:t>
                      </a:r>
                    </a:p>
                  </a:txBody>
                  <a:tcPr marL="49447" marR="49447" marT="24724" marB="24724" anchor="ctr"/>
                </a:tc>
                <a:tc>
                  <a:txBody>
                    <a:bodyPr/>
                    <a:lstStyle/>
                    <a:p>
                      <a:pPr>
                        <a:lnSpc>
                          <a:spcPct val="90000"/>
                        </a:lnSpc>
                        <a:buNone/>
                      </a:pPr>
                      <a:r>
                        <a:rPr lang="uk-UA" sz="1500" noProof="0" dirty="0">
                          <a:solidFill>
                            <a:schemeClr val="bg1"/>
                          </a:solidFill>
                        </a:rPr>
                        <a:t>Резервне копіювання великих корпоративних даних</a:t>
                      </a:r>
                    </a:p>
                  </a:txBody>
                  <a:tcPr marL="49447" marR="49447" marT="24724" marB="24724" anchor="ctr"/>
                </a:tc>
                <a:extLst>
                  <a:ext uri="{0D108BD9-81ED-4DB2-BD59-A6C34878D82A}">
                    <a16:rowId xmlns:a16="http://schemas.microsoft.com/office/drawing/2014/main" val="1173623337"/>
                  </a:ext>
                </a:extLst>
              </a:tr>
              <a:tr h="285395">
                <a:tc>
                  <a:txBody>
                    <a:bodyPr/>
                    <a:lstStyle/>
                    <a:p>
                      <a:pPr>
                        <a:lnSpc>
                          <a:spcPct val="90000"/>
                        </a:lnSpc>
                        <a:buNone/>
                      </a:pPr>
                      <a:r>
                        <a:rPr lang="sq-AL" sz="1500" b="1" dirty="0">
                          <a:solidFill>
                            <a:schemeClr val="bg1"/>
                          </a:solidFill>
                        </a:rPr>
                        <a:t>Azure Blob Storage</a:t>
                      </a:r>
                      <a:endParaRPr lang="sq-AL" sz="1500" dirty="0">
                        <a:solidFill>
                          <a:schemeClr val="bg1"/>
                        </a:solidFill>
                      </a:endParaRPr>
                    </a:p>
                  </a:txBody>
                  <a:tcPr marL="49447" marR="49447" marT="24724" marB="24724" anchor="ctr"/>
                </a:tc>
                <a:tc>
                  <a:txBody>
                    <a:bodyPr/>
                    <a:lstStyle/>
                    <a:p>
                      <a:pPr>
                        <a:lnSpc>
                          <a:spcPct val="90000"/>
                        </a:lnSpc>
                        <a:buNone/>
                      </a:pPr>
                      <a:r>
                        <a:rPr lang="uk-UA" sz="1500" noProof="0" dirty="0">
                          <a:solidFill>
                            <a:schemeClr val="bg1"/>
                          </a:solidFill>
                        </a:rPr>
                        <a:t>Зберігання неструктурованих даних у хмарі</a:t>
                      </a:r>
                    </a:p>
                  </a:txBody>
                  <a:tcPr marL="49447" marR="49447" marT="24724" marB="24724" anchor="ctr"/>
                </a:tc>
                <a:tc>
                  <a:txBody>
                    <a:bodyPr/>
                    <a:lstStyle/>
                    <a:p>
                      <a:pPr>
                        <a:lnSpc>
                          <a:spcPct val="90000"/>
                        </a:lnSpc>
                        <a:buNone/>
                      </a:pPr>
                      <a:r>
                        <a:rPr lang="uk-UA" sz="1500" noProof="0" dirty="0">
                          <a:solidFill>
                            <a:schemeClr val="bg1"/>
                          </a:solidFill>
                        </a:rPr>
                        <a:t>Архівування медіа-контенту та </a:t>
                      </a:r>
                      <a:r>
                        <a:rPr lang="uk-UA" sz="1500" noProof="0" dirty="0" err="1">
                          <a:solidFill>
                            <a:schemeClr val="bg1"/>
                          </a:solidFill>
                        </a:rPr>
                        <a:t>логів</a:t>
                      </a:r>
                      <a:endParaRPr lang="uk-UA" sz="1500" noProof="0" dirty="0">
                        <a:solidFill>
                          <a:schemeClr val="bg1"/>
                        </a:solidFill>
                      </a:endParaRPr>
                    </a:p>
                  </a:txBody>
                  <a:tcPr marL="49447" marR="49447" marT="24724" marB="24724" anchor="ctr"/>
                </a:tc>
                <a:extLst>
                  <a:ext uri="{0D108BD9-81ED-4DB2-BD59-A6C34878D82A}">
                    <a16:rowId xmlns:a16="http://schemas.microsoft.com/office/drawing/2014/main" val="2165165405"/>
                  </a:ext>
                </a:extLst>
              </a:tr>
              <a:tr h="447093">
                <a:tc>
                  <a:txBody>
                    <a:bodyPr/>
                    <a:lstStyle/>
                    <a:p>
                      <a:pPr>
                        <a:lnSpc>
                          <a:spcPct val="90000"/>
                        </a:lnSpc>
                        <a:buNone/>
                      </a:pPr>
                      <a:r>
                        <a:rPr lang="sq-AL" sz="1500" b="1">
                          <a:solidFill>
                            <a:schemeClr val="bg1"/>
                          </a:solidFill>
                        </a:rPr>
                        <a:t>AWS Redshift</a:t>
                      </a:r>
                      <a:endParaRPr lang="sq-AL" sz="1500">
                        <a:solidFill>
                          <a:schemeClr val="bg1"/>
                        </a:solidFill>
                      </a:endParaRPr>
                    </a:p>
                  </a:txBody>
                  <a:tcPr marL="49447" marR="49447" marT="24724" marB="24724" anchor="ctr"/>
                </a:tc>
                <a:tc>
                  <a:txBody>
                    <a:bodyPr/>
                    <a:lstStyle/>
                    <a:p>
                      <a:pPr>
                        <a:lnSpc>
                          <a:spcPct val="90000"/>
                        </a:lnSpc>
                        <a:buNone/>
                      </a:pPr>
                      <a:r>
                        <a:rPr lang="uk-UA" sz="1500" noProof="0" dirty="0">
                          <a:solidFill>
                            <a:schemeClr val="bg1"/>
                          </a:solidFill>
                        </a:rPr>
                        <a:t>Аналітичний </a:t>
                      </a:r>
                      <a:r>
                        <a:rPr lang="uk-UA" sz="1500" noProof="0" dirty="0" err="1">
                          <a:solidFill>
                            <a:schemeClr val="bg1"/>
                          </a:solidFill>
                        </a:rPr>
                        <a:t>Data</a:t>
                      </a:r>
                      <a:r>
                        <a:rPr lang="uk-UA" sz="1500" noProof="0" dirty="0">
                          <a:solidFill>
                            <a:schemeClr val="bg1"/>
                          </a:solidFill>
                        </a:rPr>
                        <a:t> </a:t>
                      </a:r>
                      <a:r>
                        <a:rPr lang="uk-UA" sz="1500" noProof="0" dirty="0" err="1">
                          <a:solidFill>
                            <a:schemeClr val="bg1"/>
                          </a:solidFill>
                        </a:rPr>
                        <a:t>Warehouse</a:t>
                      </a:r>
                      <a:endParaRPr lang="uk-UA" sz="1500" noProof="0" dirty="0">
                        <a:solidFill>
                          <a:schemeClr val="bg1"/>
                        </a:solidFill>
                      </a:endParaRPr>
                    </a:p>
                  </a:txBody>
                  <a:tcPr marL="49447" marR="49447" marT="24724" marB="24724" anchor="ctr"/>
                </a:tc>
                <a:tc>
                  <a:txBody>
                    <a:bodyPr/>
                    <a:lstStyle/>
                    <a:p>
                      <a:pPr>
                        <a:lnSpc>
                          <a:spcPct val="90000"/>
                        </a:lnSpc>
                        <a:buNone/>
                      </a:pPr>
                      <a:r>
                        <a:rPr lang="uk-UA" sz="1500" noProof="0" dirty="0">
                          <a:solidFill>
                            <a:schemeClr val="bg1"/>
                          </a:solidFill>
                        </a:rPr>
                        <a:t>Побудова бізнес-звітів для компанії з e-</a:t>
                      </a:r>
                      <a:r>
                        <a:rPr lang="uk-UA" sz="1500" noProof="0" dirty="0" err="1">
                          <a:solidFill>
                            <a:schemeClr val="bg1"/>
                          </a:solidFill>
                        </a:rPr>
                        <a:t>commerce</a:t>
                      </a:r>
                      <a:endParaRPr lang="uk-UA" sz="1500" noProof="0" dirty="0">
                        <a:solidFill>
                          <a:schemeClr val="bg1"/>
                        </a:solidFill>
                      </a:endParaRPr>
                    </a:p>
                  </a:txBody>
                  <a:tcPr marL="49447" marR="49447" marT="24724" marB="24724" anchor="ctr"/>
                </a:tc>
                <a:extLst>
                  <a:ext uri="{0D108BD9-81ED-4DB2-BD59-A6C34878D82A}">
                    <a16:rowId xmlns:a16="http://schemas.microsoft.com/office/drawing/2014/main" val="983485560"/>
                  </a:ext>
                </a:extLst>
              </a:tr>
              <a:tr h="359844">
                <a:tc>
                  <a:txBody>
                    <a:bodyPr/>
                    <a:lstStyle/>
                    <a:p>
                      <a:pPr>
                        <a:lnSpc>
                          <a:spcPct val="90000"/>
                        </a:lnSpc>
                        <a:buNone/>
                      </a:pPr>
                      <a:r>
                        <a:rPr lang="sq-AL" sz="1500" b="1" dirty="0">
                          <a:solidFill>
                            <a:schemeClr val="bg1"/>
                          </a:solidFill>
                        </a:rPr>
                        <a:t>GCP BigQuery</a:t>
                      </a:r>
                      <a:endParaRPr lang="sq-AL" sz="1500" dirty="0">
                        <a:solidFill>
                          <a:schemeClr val="bg1"/>
                        </a:solidFill>
                      </a:endParaRPr>
                    </a:p>
                  </a:txBody>
                  <a:tcPr marL="49447" marR="49447" marT="24724" marB="24724" anchor="ctr"/>
                </a:tc>
                <a:tc>
                  <a:txBody>
                    <a:bodyPr/>
                    <a:lstStyle/>
                    <a:p>
                      <a:pPr>
                        <a:lnSpc>
                          <a:spcPct val="90000"/>
                        </a:lnSpc>
                        <a:buNone/>
                      </a:pPr>
                      <a:r>
                        <a:rPr lang="uk-UA" sz="1500" noProof="0" dirty="0">
                          <a:solidFill>
                            <a:schemeClr val="bg1"/>
                          </a:solidFill>
                        </a:rPr>
                        <a:t>Хмарний дата-склад для швидкої аналітики</a:t>
                      </a:r>
                    </a:p>
                  </a:txBody>
                  <a:tcPr marL="49447" marR="49447" marT="24724" marB="24724" anchor="ctr"/>
                </a:tc>
                <a:tc>
                  <a:txBody>
                    <a:bodyPr/>
                    <a:lstStyle/>
                    <a:p>
                      <a:pPr>
                        <a:lnSpc>
                          <a:spcPct val="90000"/>
                        </a:lnSpc>
                        <a:buNone/>
                      </a:pPr>
                      <a:r>
                        <a:rPr lang="uk-UA" sz="1500" noProof="0" dirty="0">
                          <a:solidFill>
                            <a:schemeClr val="bg1"/>
                          </a:solidFill>
                        </a:rPr>
                        <a:t>Аналіз мільйонів транзакцій у реальному часі</a:t>
                      </a:r>
                    </a:p>
                  </a:txBody>
                  <a:tcPr marL="49447" marR="49447" marT="24724" marB="24724" anchor="ctr"/>
                </a:tc>
                <a:extLst>
                  <a:ext uri="{0D108BD9-81ED-4DB2-BD59-A6C34878D82A}">
                    <a16:rowId xmlns:a16="http://schemas.microsoft.com/office/drawing/2014/main" val="51231660"/>
                  </a:ext>
                </a:extLst>
              </a:tr>
              <a:tr h="447093">
                <a:tc>
                  <a:txBody>
                    <a:bodyPr/>
                    <a:lstStyle/>
                    <a:p>
                      <a:pPr>
                        <a:lnSpc>
                          <a:spcPct val="90000"/>
                        </a:lnSpc>
                        <a:buNone/>
                      </a:pPr>
                      <a:r>
                        <a:rPr lang="sq-AL" sz="1500" b="1">
                          <a:solidFill>
                            <a:schemeClr val="bg1"/>
                          </a:solidFill>
                        </a:rPr>
                        <a:t>Azure Synapse Analytics</a:t>
                      </a:r>
                      <a:endParaRPr lang="sq-AL" sz="1500">
                        <a:solidFill>
                          <a:schemeClr val="bg1"/>
                        </a:solidFill>
                      </a:endParaRPr>
                    </a:p>
                  </a:txBody>
                  <a:tcPr marL="49447" marR="49447" marT="24724" marB="24724" anchor="ctr"/>
                </a:tc>
                <a:tc>
                  <a:txBody>
                    <a:bodyPr/>
                    <a:lstStyle/>
                    <a:p>
                      <a:pPr>
                        <a:lnSpc>
                          <a:spcPct val="90000"/>
                        </a:lnSpc>
                        <a:buNone/>
                      </a:pPr>
                      <a:r>
                        <a:rPr lang="uk-UA" sz="1500" noProof="0" dirty="0">
                          <a:solidFill>
                            <a:schemeClr val="bg1"/>
                          </a:solidFill>
                        </a:rPr>
                        <a:t>Поєднання </a:t>
                      </a:r>
                      <a:r>
                        <a:rPr lang="uk-UA" sz="1500" noProof="0" dirty="0" err="1">
                          <a:solidFill>
                            <a:schemeClr val="bg1"/>
                          </a:solidFill>
                        </a:rPr>
                        <a:t>Data</a:t>
                      </a:r>
                      <a:r>
                        <a:rPr lang="uk-UA" sz="1500" noProof="0" dirty="0">
                          <a:solidFill>
                            <a:schemeClr val="bg1"/>
                          </a:solidFill>
                        </a:rPr>
                        <a:t> </a:t>
                      </a:r>
                      <a:r>
                        <a:rPr lang="uk-UA" sz="1500" noProof="0" dirty="0" err="1">
                          <a:solidFill>
                            <a:schemeClr val="bg1"/>
                          </a:solidFill>
                        </a:rPr>
                        <a:t>Warehouse</a:t>
                      </a:r>
                      <a:r>
                        <a:rPr lang="uk-UA" sz="1500" noProof="0" dirty="0">
                          <a:solidFill>
                            <a:schemeClr val="bg1"/>
                          </a:solidFill>
                        </a:rPr>
                        <a:t> та </a:t>
                      </a:r>
                      <a:r>
                        <a:rPr lang="uk-UA" sz="1500" noProof="0" dirty="0" err="1">
                          <a:solidFill>
                            <a:schemeClr val="bg1"/>
                          </a:solidFill>
                        </a:rPr>
                        <a:t>Big</a:t>
                      </a:r>
                      <a:r>
                        <a:rPr lang="uk-UA" sz="1500" noProof="0" dirty="0">
                          <a:solidFill>
                            <a:schemeClr val="bg1"/>
                          </a:solidFill>
                        </a:rPr>
                        <a:t> </a:t>
                      </a:r>
                      <a:r>
                        <a:rPr lang="uk-UA" sz="1500" noProof="0" dirty="0" err="1">
                          <a:solidFill>
                            <a:schemeClr val="bg1"/>
                          </a:solidFill>
                        </a:rPr>
                        <a:t>Data</a:t>
                      </a:r>
                      <a:r>
                        <a:rPr lang="uk-UA" sz="1500" noProof="0" dirty="0">
                          <a:solidFill>
                            <a:schemeClr val="bg1"/>
                          </a:solidFill>
                        </a:rPr>
                        <a:t> аналітики</a:t>
                      </a:r>
                    </a:p>
                  </a:txBody>
                  <a:tcPr marL="49447" marR="49447" marT="24724" marB="24724" anchor="ctr"/>
                </a:tc>
                <a:tc>
                  <a:txBody>
                    <a:bodyPr/>
                    <a:lstStyle/>
                    <a:p>
                      <a:pPr>
                        <a:lnSpc>
                          <a:spcPct val="90000"/>
                        </a:lnSpc>
                        <a:buNone/>
                      </a:pPr>
                      <a:r>
                        <a:rPr lang="uk-UA" sz="1500" noProof="0" dirty="0">
                          <a:solidFill>
                            <a:schemeClr val="bg1"/>
                          </a:solidFill>
                        </a:rPr>
                        <a:t>Прогнозування попиту на продукцію у виробництві</a:t>
                      </a:r>
                    </a:p>
                  </a:txBody>
                  <a:tcPr marL="49447" marR="49447" marT="24724" marB="24724" anchor="ctr"/>
                </a:tc>
                <a:extLst>
                  <a:ext uri="{0D108BD9-81ED-4DB2-BD59-A6C34878D82A}">
                    <a16:rowId xmlns:a16="http://schemas.microsoft.com/office/drawing/2014/main" val="1755025482"/>
                  </a:ext>
                </a:extLst>
              </a:tr>
              <a:tr h="447093">
                <a:tc>
                  <a:txBody>
                    <a:bodyPr/>
                    <a:lstStyle/>
                    <a:p>
                      <a:pPr>
                        <a:lnSpc>
                          <a:spcPct val="90000"/>
                        </a:lnSpc>
                        <a:buNone/>
                      </a:pPr>
                      <a:r>
                        <a:rPr lang="sq-AL" sz="1500" b="1">
                          <a:solidFill>
                            <a:schemeClr val="bg1"/>
                          </a:solidFill>
                        </a:rPr>
                        <a:t>AWS EMR (Elastic MapReduce)</a:t>
                      </a:r>
                      <a:endParaRPr lang="sq-AL" sz="1500">
                        <a:solidFill>
                          <a:schemeClr val="bg1"/>
                        </a:solidFill>
                      </a:endParaRPr>
                    </a:p>
                  </a:txBody>
                  <a:tcPr marL="49447" marR="49447" marT="24724" marB="24724" anchor="ctr"/>
                </a:tc>
                <a:tc>
                  <a:txBody>
                    <a:bodyPr/>
                    <a:lstStyle/>
                    <a:p>
                      <a:pPr>
                        <a:lnSpc>
                          <a:spcPct val="90000"/>
                        </a:lnSpc>
                        <a:buNone/>
                      </a:pPr>
                      <a:r>
                        <a:rPr lang="uk-UA" sz="1500" noProof="0" dirty="0">
                          <a:solidFill>
                            <a:schemeClr val="bg1"/>
                          </a:solidFill>
                        </a:rPr>
                        <a:t>Обробка великих даних з використанням </a:t>
                      </a:r>
                      <a:r>
                        <a:rPr lang="uk-UA" sz="1500" noProof="0" dirty="0" err="1">
                          <a:solidFill>
                            <a:schemeClr val="bg1"/>
                          </a:solidFill>
                        </a:rPr>
                        <a:t>Hadoop</a:t>
                      </a:r>
                      <a:r>
                        <a:rPr lang="uk-UA" sz="1500" noProof="0" dirty="0">
                          <a:solidFill>
                            <a:schemeClr val="bg1"/>
                          </a:solidFill>
                        </a:rPr>
                        <a:t>, </a:t>
                      </a:r>
                      <a:r>
                        <a:rPr lang="uk-UA" sz="1500" noProof="0" dirty="0" err="1">
                          <a:solidFill>
                            <a:schemeClr val="bg1"/>
                          </a:solidFill>
                        </a:rPr>
                        <a:t>Spark</a:t>
                      </a:r>
                      <a:endParaRPr lang="uk-UA" sz="1500" noProof="0" dirty="0">
                        <a:solidFill>
                          <a:schemeClr val="bg1"/>
                        </a:solidFill>
                      </a:endParaRPr>
                    </a:p>
                  </a:txBody>
                  <a:tcPr marL="49447" marR="49447" marT="24724" marB="24724" anchor="ctr"/>
                </a:tc>
                <a:tc>
                  <a:txBody>
                    <a:bodyPr/>
                    <a:lstStyle/>
                    <a:p>
                      <a:pPr>
                        <a:lnSpc>
                          <a:spcPct val="90000"/>
                        </a:lnSpc>
                        <a:buNone/>
                      </a:pPr>
                      <a:r>
                        <a:rPr lang="uk-UA" sz="1500" noProof="0" dirty="0">
                          <a:solidFill>
                            <a:schemeClr val="bg1"/>
                          </a:solidFill>
                        </a:rPr>
                        <a:t>Аналіз журналів веб-сервера для виявлення </a:t>
                      </a:r>
                      <a:r>
                        <a:rPr lang="uk-UA" sz="1500" noProof="0" dirty="0" err="1">
                          <a:solidFill>
                            <a:schemeClr val="bg1"/>
                          </a:solidFill>
                        </a:rPr>
                        <a:t>патернів</a:t>
                      </a:r>
                      <a:endParaRPr lang="uk-UA" sz="1500" noProof="0" dirty="0">
                        <a:solidFill>
                          <a:schemeClr val="bg1"/>
                        </a:solidFill>
                      </a:endParaRPr>
                    </a:p>
                  </a:txBody>
                  <a:tcPr marL="49447" marR="49447" marT="24724" marB="24724" anchor="ctr"/>
                </a:tc>
                <a:extLst>
                  <a:ext uri="{0D108BD9-81ED-4DB2-BD59-A6C34878D82A}">
                    <a16:rowId xmlns:a16="http://schemas.microsoft.com/office/drawing/2014/main" val="3992416800"/>
                  </a:ext>
                </a:extLst>
              </a:tr>
              <a:tr h="447093">
                <a:tc>
                  <a:txBody>
                    <a:bodyPr/>
                    <a:lstStyle/>
                    <a:p>
                      <a:pPr>
                        <a:lnSpc>
                          <a:spcPct val="90000"/>
                        </a:lnSpc>
                        <a:buNone/>
                      </a:pPr>
                      <a:r>
                        <a:rPr lang="sq-AL" sz="1500" b="1">
                          <a:solidFill>
                            <a:schemeClr val="bg1"/>
                          </a:solidFill>
                        </a:rPr>
                        <a:t>GCP Dataproc</a:t>
                      </a:r>
                      <a:endParaRPr lang="sq-AL" sz="1500">
                        <a:solidFill>
                          <a:schemeClr val="bg1"/>
                        </a:solidFill>
                      </a:endParaRPr>
                    </a:p>
                  </a:txBody>
                  <a:tcPr marL="49447" marR="49447" marT="24724" marB="24724" anchor="ctr"/>
                </a:tc>
                <a:tc>
                  <a:txBody>
                    <a:bodyPr/>
                    <a:lstStyle/>
                    <a:p>
                      <a:pPr>
                        <a:lnSpc>
                          <a:spcPct val="90000"/>
                        </a:lnSpc>
                        <a:buNone/>
                      </a:pPr>
                      <a:r>
                        <a:rPr lang="uk-UA" sz="1500" noProof="0" dirty="0">
                          <a:solidFill>
                            <a:schemeClr val="bg1"/>
                          </a:solidFill>
                        </a:rPr>
                        <a:t>Керований сервіс для </a:t>
                      </a:r>
                      <a:r>
                        <a:rPr lang="uk-UA" sz="1500" noProof="0" dirty="0" err="1">
                          <a:solidFill>
                            <a:schemeClr val="bg1"/>
                          </a:solidFill>
                        </a:rPr>
                        <a:t>Hadoop</a:t>
                      </a:r>
                      <a:r>
                        <a:rPr lang="uk-UA" sz="1500" noProof="0" dirty="0">
                          <a:solidFill>
                            <a:schemeClr val="bg1"/>
                          </a:solidFill>
                        </a:rPr>
                        <a:t>/</a:t>
                      </a:r>
                      <a:r>
                        <a:rPr lang="uk-UA" sz="1500" noProof="0" dirty="0" err="1">
                          <a:solidFill>
                            <a:schemeClr val="bg1"/>
                          </a:solidFill>
                        </a:rPr>
                        <a:t>Spark</a:t>
                      </a:r>
                      <a:r>
                        <a:rPr lang="uk-UA" sz="1500" noProof="0" dirty="0">
                          <a:solidFill>
                            <a:schemeClr val="bg1"/>
                          </a:solidFill>
                        </a:rPr>
                        <a:t> кластерів</a:t>
                      </a:r>
                    </a:p>
                  </a:txBody>
                  <a:tcPr marL="49447" marR="49447" marT="24724" marB="24724" anchor="ctr"/>
                </a:tc>
                <a:tc>
                  <a:txBody>
                    <a:bodyPr/>
                    <a:lstStyle/>
                    <a:p>
                      <a:pPr>
                        <a:lnSpc>
                          <a:spcPct val="90000"/>
                        </a:lnSpc>
                        <a:buNone/>
                      </a:pPr>
                      <a:r>
                        <a:rPr lang="uk-UA" sz="1500" noProof="0" dirty="0">
                          <a:solidFill>
                            <a:schemeClr val="bg1"/>
                          </a:solidFill>
                        </a:rPr>
                        <a:t>Обробка даних </a:t>
                      </a:r>
                      <a:r>
                        <a:rPr lang="uk-UA" sz="1500" noProof="0" dirty="0" err="1">
                          <a:solidFill>
                            <a:schemeClr val="bg1"/>
                          </a:solidFill>
                        </a:rPr>
                        <a:t>IoT</a:t>
                      </a:r>
                      <a:r>
                        <a:rPr lang="uk-UA" sz="1500" noProof="0" dirty="0">
                          <a:solidFill>
                            <a:schemeClr val="bg1"/>
                          </a:solidFill>
                        </a:rPr>
                        <a:t> із сенсорів “розумного міста”</a:t>
                      </a:r>
                    </a:p>
                  </a:txBody>
                  <a:tcPr marL="49447" marR="49447" marT="24724" marB="24724" anchor="ctr"/>
                </a:tc>
                <a:extLst>
                  <a:ext uri="{0D108BD9-81ED-4DB2-BD59-A6C34878D82A}">
                    <a16:rowId xmlns:a16="http://schemas.microsoft.com/office/drawing/2014/main" val="763017321"/>
                  </a:ext>
                </a:extLst>
              </a:tr>
              <a:tr h="447093">
                <a:tc>
                  <a:txBody>
                    <a:bodyPr/>
                    <a:lstStyle/>
                    <a:p>
                      <a:pPr>
                        <a:lnSpc>
                          <a:spcPct val="90000"/>
                        </a:lnSpc>
                        <a:buNone/>
                      </a:pPr>
                      <a:r>
                        <a:rPr lang="sq-AL" sz="1500" b="1">
                          <a:solidFill>
                            <a:schemeClr val="bg1"/>
                          </a:solidFill>
                        </a:rPr>
                        <a:t>Azure HDInsight</a:t>
                      </a:r>
                      <a:endParaRPr lang="sq-AL" sz="1500">
                        <a:solidFill>
                          <a:schemeClr val="bg1"/>
                        </a:solidFill>
                      </a:endParaRPr>
                    </a:p>
                  </a:txBody>
                  <a:tcPr marL="49447" marR="49447" marT="24724" marB="24724" anchor="ctr"/>
                </a:tc>
                <a:tc>
                  <a:txBody>
                    <a:bodyPr/>
                    <a:lstStyle/>
                    <a:p>
                      <a:pPr>
                        <a:lnSpc>
                          <a:spcPct val="90000"/>
                        </a:lnSpc>
                        <a:buNone/>
                      </a:pPr>
                      <a:r>
                        <a:rPr lang="uk-UA" sz="1500" noProof="0" dirty="0">
                          <a:solidFill>
                            <a:schemeClr val="bg1"/>
                          </a:solidFill>
                        </a:rPr>
                        <a:t>Хмарна обробка </a:t>
                      </a:r>
                      <a:r>
                        <a:rPr lang="uk-UA" sz="1500" noProof="0" dirty="0" err="1">
                          <a:solidFill>
                            <a:schemeClr val="bg1"/>
                          </a:solidFill>
                        </a:rPr>
                        <a:t>Big</a:t>
                      </a:r>
                      <a:r>
                        <a:rPr lang="uk-UA" sz="1500" noProof="0" dirty="0">
                          <a:solidFill>
                            <a:schemeClr val="bg1"/>
                          </a:solidFill>
                        </a:rPr>
                        <a:t> </a:t>
                      </a:r>
                      <a:r>
                        <a:rPr lang="uk-UA" sz="1500" noProof="0" dirty="0" err="1">
                          <a:solidFill>
                            <a:schemeClr val="bg1"/>
                          </a:solidFill>
                        </a:rPr>
                        <a:t>Data</a:t>
                      </a:r>
                      <a:r>
                        <a:rPr lang="uk-UA" sz="1500" noProof="0" dirty="0">
                          <a:solidFill>
                            <a:schemeClr val="bg1"/>
                          </a:solidFill>
                        </a:rPr>
                        <a:t> на базі </a:t>
                      </a:r>
                      <a:r>
                        <a:rPr lang="uk-UA" sz="1500" noProof="0" dirty="0" err="1">
                          <a:solidFill>
                            <a:schemeClr val="bg1"/>
                          </a:solidFill>
                        </a:rPr>
                        <a:t>Hadoop</a:t>
                      </a:r>
                      <a:r>
                        <a:rPr lang="uk-UA" sz="1500" noProof="0" dirty="0">
                          <a:solidFill>
                            <a:schemeClr val="bg1"/>
                          </a:solidFill>
                        </a:rPr>
                        <a:t>/</a:t>
                      </a:r>
                      <a:r>
                        <a:rPr lang="uk-UA" sz="1500" noProof="0" dirty="0" err="1">
                          <a:solidFill>
                            <a:schemeClr val="bg1"/>
                          </a:solidFill>
                        </a:rPr>
                        <a:t>Spark</a:t>
                      </a:r>
                      <a:endParaRPr lang="uk-UA" sz="1500" noProof="0" dirty="0">
                        <a:solidFill>
                          <a:schemeClr val="bg1"/>
                        </a:solidFill>
                      </a:endParaRPr>
                    </a:p>
                  </a:txBody>
                  <a:tcPr marL="49447" marR="49447" marT="24724" marB="24724" anchor="ctr"/>
                </a:tc>
                <a:tc>
                  <a:txBody>
                    <a:bodyPr/>
                    <a:lstStyle/>
                    <a:p>
                      <a:pPr>
                        <a:lnSpc>
                          <a:spcPct val="90000"/>
                        </a:lnSpc>
                        <a:buNone/>
                      </a:pPr>
                      <a:r>
                        <a:rPr lang="uk-UA" sz="1500" noProof="0" dirty="0">
                          <a:solidFill>
                            <a:schemeClr val="bg1"/>
                          </a:solidFill>
                        </a:rPr>
                        <a:t>Обробка потоків даних із виробничого обладнання</a:t>
                      </a:r>
                    </a:p>
                  </a:txBody>
                  <a:tcPr marL="49447" marR="49447" marT="24724" marB="24724" anchor="ctr"/>
                </a:tc>
                <a:extLst>
                  <a:ext uri="{0D108BD9-81ED-4DB2-BD59-A6C34878D82A}">
                    <a16:rowId xmlns:a16="http://schemas.microsoft.com/office/drawing/2014/main" val="1489026148"/>
                  </a:ext>
                </a:extLst>
              </a:tr>
              <a:tr h="359844">
                <a:tc>
                  <a:txBody>
                    <a:bodyPr/>
                    <a:lstStyle/>
                    <a:p>
                      <a:pPr>
                        <a:lnSpc>
                          <a:spcPct val="90000"/>
                        </a:lnSpc>
                        <a:buNone/>
                      </a:pPr>
                      <a:r>
                        <a:rPr lang="sq-AL" sz="1500" b="1">
                          <a:solidFill>
                            <a:schemeClr val="bg1"/>
                          </a:solidFill>
                        </a:rPr>
                        <a:t>AWS Kinesis</a:t>
                      </a:r>
                      <a:endParaRPr lang="sq-AL" sz="1500">
                        <a:solidFill>
                          <a:schemeClr val="bg1"/>
                        </a:solidFill>
                      </a:endParaRPr>
                    </a:p>
                  </a:txBody>
                  <a:tcPr marL="49447" marR="49447" marT="24724" marB="24724" anchor="ctr"/>
                </a:tc>
                <a:tc>
                  <a:txBody>
                    <a:bodyPr/>
                    <a:lstStyle/>
                    <a:p>
                      <a:pPr>
                        <a:lnSpc>
                          <a:spcPct val="90000"/>
                        </a:lnSpc>
                        <a:buNone/>
                      </a:pPr>
                      <a:r>
                        <a:rPr lang="uk-UA" sz="1500" noProof="0" dirty="0">
                          <a:solidFill>
                            <a:schemeClr val="bg1"/>
                          </a:solidFill>
                        </a:rPr>
                        <a:t>Обробка потокових даних у реальному часі</a:t>
                      </a:r>
                    </a:p>
                  </a:txBody>
                  <a:tcPr marL="49447" marR="49447" marT="24724" marB="24724" anchor="ctr"/>
                </a:tc>
                <a:tc>
                  <a:txBody>
                    <a:bodyPr/>
                    <a:lstStyle/>
                    <a:p>
                      <a:pPr>
                        <a:lnSpc>
                          <a:spcPct val="90000"/>
                        </a:lnSpc>
                        <a:buNone/>
                      </a:pPr>
                      <a:r>
                        <a:rPr lang="uk-UA" sz="1500" noProof="0" dirty="0">
                          <a:solidFill>
                            <a:schemeClr val="bg1"/>
                          </a:solidFill>
                        </a:rPr>
                        <a:t>Аналіз </a:t>
                      </a:r>
                      <a:r>
                        <a:rPr lang="uk-UA" sz="1500" noProof="0" dirty="0" err="1">
                          <a:solidFill>
                            <a:schemeClr val="bg1"/>
                          </a:solidFill>
                        </a:rPr>
                        <a:t>кліків</a:t>
                      </a:r>
                      <a:r>
                        <a:rPr lang="uk-UA" sz="1500" noProof="0" dirty="0">
                          <a:solidFill>
                            <a:schemeClr val="bg1"/>
                          </a:solidFill>
                        </a:rPr>
                        <a:t> користувачів на сайті</a:t>
                      </a:r>
                    </a:p>
                  </a:txBody>
                  <a:tcPr marL="49447" marR="49447" marT="24724" marB="24724" anchor="ctr"/>
                </a:tc>
                <a:extLst>
                  <a:ext uri="{0D108BD9-81ED-4DB2-BD59-A6C34878D82A}">
                    <a16:rowId xmlns:a16="http://schemas.microsoft.com/office/drawing/2014/main" val="1423677187"/>
                  </a:ext>
                </a:extLst>
              </a:tr>
              <a:tr h="359844">
                <a:tc>
                  <a:txBody>
                    <a:bodyPr/>
                    <a:lstStyle/>
                    <a:p>
                      <a:pPr>
                        <a:lnSpc>
                          <a:spcPct val="90000"/>
                        </a:lnSpc>
                        <a:buNone/>
                      </a:pPr>
                      <a:r>
                        <a:rPr lang="sq-AL" sz="1500" b="1">
                          <a:solidFill>
                            <a:schemeClr val="bg1"/>
                          </a:solidFill>
                        </a:rPr>
                        <a:t>GCP Pub/Sub</a:t>
                      </a:r>
                      <a:endParaRPr lang="sq-AL" sz="1500">
                        <a:solidFill>
                          <a:schemeClr val="bg1"/>
                        </a:solidFill>
                      </a:endParaRPr>
                    </a:p>
                  </a:txBody>
                  <a:tcPr marL="49447" marR="49447" marT="24724" marB="24724" anchor="ctr"/>
                </a:tc>
                <a:tc>
                  <a:txBody>
                    <a:bodyPr/>
                    <a:lstStyle/>
                    <a:p>
                      <a:pPr>
                        <a:lnSpc>
                          <a:spcPct val="90000"/>
                        </a:lnSpc>
                        <a:buNone/>
                      </a:pPr>
                      <a:r>
                        <a:rPr lang="uk-UA" sz="1500" noProof="0" dirty="0">
                          <a:solidFill>
                            <a:schemeClr val="bg1"/>
                          </a:solidFill>
                        </a:rPr>
                        <a:t>Передача повідомлень і потоків даних</a:t>
                      </a:r>
                    </a:p>
                  </a:txBody>
                  <a:tcPr marL="49447" marR="49447" marT="24724" marB="24724" anchor="ctr"/>
                </a:tc>
                <a:tc>
                  <a:txBody>
                    <a:bodyPr/>
                    <a:lstStyle/>
                    <a:p>
                      <a:pPr>
                        <a:lnSpc>
                          <a:spcPct val="90000"/>
                        </a:lnSpc>
                        <a:buNone/>
                      </a:pPr>
                      <a:r>
                        <a:rPr lang="uk-UA" sz="1500" noProof="0" dirty="0">
                          <a:solidFill>
                            <a:schemeClr val="bg1"/>
                          </a:solidFill>
                        </a:rPr>
                        <a:t>Обробка подій у мобільному застосунку</a:t>
                      </a:r>
                    </a:p>
                  </a:txBody>
                  <a:tcPr marL="49447" marR="49447" marT="24724" marB="24724" anchor="ctr"/>
                </a:tc>
                <a:extLst>
                  <a:ext uri="{0D108BD9-81ED-4DB2-BD59-A6C34878D82A}">
                    <a16:rowId xmlns:a16="http://schemas.microsoft.com/office/drawing/2014/main" val="1979527235"/>
                  </a:ext>
                </a:extLst>
              </a:tr>
              <a:tr h="359844">
                <a:tc>
                  <a:txBody>
                    <a:bodyPr/>
                    <a:lstStyle/>
                    <a:p>
                      <a:pPr>
                        <a:lnSpc>
                          <a:spcPct val="90000"/>
                        </a:lnSpc>
                        <a:buNone/>
                      </a:pPr>
                      <a:r>
                        <a:rPr lang="sq-AL" sz="1500" b="1">
                          <a:solidFill>
                            <a:schemeClr val="bg1"/>
                          </a:solidFill>
                        </a:rPr>
                        <a:t>Azure Event Hubs</a:t>
                      </a:r>
                      <a:endParaRPr lang="sq-AL" sz="1500">
                        <a:solidFill>
                          <a:schemeClr val="bg1"/>
                        </a:solidFill>
                      </a:endParaRPr>
                    </a:p>
                  </a:txBody>
                  <a:tcPr marL="49447" marR="49447" marT="24724" marB="24724" anchor="ctr"/>
                </a:tc>
                <a:tc>
                  <a:txBody>
                    <a:bodyPr/>
                    <a:lstStyle/>
                    <a:p>
                      <a:pPr>
                        <a:lnSpc>
                          <a:spcPct val="90000"/>
                        </a:lnSpc>
                        <a:buNone/>
                      </a:pPr>
                      <a:r>
                        <a:rPr lang="uk-UA" sz="1500" noProof="0" dirty="0">
                          <a:solidFill>
                            <a:schemeClr val="bg1"/>
                          </a:solidFill>
                        </a:rPr>
                        <a:t>Збір і передача потокових даних</a:t>
                      </a:r>
                    </a:p>
                  </a:txBody>
                  <a:tcPr marL="49447" marR="49447" marT="24724" marB="24724" anchor="ctr"/>
                </a:tc>
                <a:tc>
                  <a:txBody>
                    <a:bodyPr/>
                    <a:lstStyle/>
                    <a:p>
                      <a:pPr>
                        <a:lnSpc>
                          <a:spcPct val="90000"/>
                        </a:lnSpc>
                        <a:buNone/>
                      </a:pPr>
                      <a:r>
                        <a:rPr lang="uk-UA" sz="1500" noProof="0" dirty="0">
                          <a:solidFill>
                            <a:schemeClr val="bg1"/>
                          </a:solidFill>
                        </a:rPr>
                        <a:t>Моніторинг даних з </a:t>
                      </a:r>
                      <a:r>
                        <a:rPr lang="uk-UA" sz="1500" noProof="0" dirty="0" err="1">
                          <a:solidFill>
                            <a:schemeClr val="bg1"/>
                          </a:solidFill>
                        </a:rPr>
                        <a:t>IoT</a:t>
                      </a:r>
                      <a:r>
                        <a:rPr lang="uk-UA" sz="1500" noProof="0" dirty="0">
                          <a:solidFill>
                            <a:schemeClr val="bg1"/>
                          </a:solidFill>
                        </a:rPr>
                        <a:t>-пристроїв у логістиці</a:t>
                      </a:r>
                    </a:p>
                  </a:txBody>
                  <a:tcPr marL="49447" marR="49447" marT="24724" marB="24724" anchor="ctr"/>
                </a:tc>
                <a:extLst>
                  <a:ext uri="{0D108BD9-81ED-4DB2-BD59-A6C34878D82A}">
                    <a16:rowId xmlns:a16="http://schemas.microsoft.com/office/drawing/2014/main" val="3641340322"/>
                  </a:ext>
                </a:extLst>
              </a:tr>
            </a:tbl>
          </a:graphicData>
        </a:graphic>
      </p:graphicFrame>
    </p:spTree>
    <p:extLst>
      <p:ext uri="{BB962C8B-B14F-4D97-AF65-F5344CB8AC3E}">
        <p14:creationId xmlns:p14="http://schemas.microsoft.com/office/powerpoint/2010/main" val="6154758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3D8C59-3D98-C9D0-9B4B-650C2674444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1AFA372-DA97-5CB1-612C-EA30F7BB910B}"/>
              </a:ext>
            </a:extLst>
          </p:cNvPr>
          <p:cNvSpPr>
            <a:spLocks noGrp="1"/>
          </p:cNvSpPr>
          <p:nvPr>
            <p:ph type="title"/>
          </p:nvPr>
        </p:nvSpPr>
        <p:spPr/>
        <p:txBody>
          <a:bodyPr>
            <a:normAutofit/>
          </a:bodyPr>
          <a:lstStyle/>
          <a:p>
            <a:r>
              <a:rPr lang="uk-UA" b="1" dirty="0">
                <a:solidFill>
                  <a:srgbClr val="88FAFF"/>
                </a:solidFill>
              </a:rPr>
              <a:t>Традиційні бази даних проти </a:t>
            </a:r>
            <a:r>
              <a:rPr lang="uk-UA" b="1" dirty="0" err="1">
                <a:solidFill>
                  <a:srgbClr val="88FAFF"/>
                </a:solidFill>
              </a:rPr>
              <a:t>Big</a:t>
            </a:r>
            <a:r>
              <a:rPr lang="uk-UA" b="1" dirty="0">
                <a:solidFill>
                  <a:srgbClr val="88FAFF"/>
                </a:solidFill>
              </a:rPr>
              <a:t> </a:t>
            </a:r>
            <a:r>
              <a:rPr lang="uk-UA" b="1" dirty="0" err="1">
                <a:solidFill>
                  <a:srgbClr val="88FAFF"/>
                </a:solidFill>
              </a:rPr>
              <a:t>Data</a:t>
            </a:r>
            <a:endParaRPr lang="uk-UA" b="1" noProof="0" dirty="0">
              <a:solidFill>
                <a:srgbClr val="88FAFF"/>
              </a:solidFill>
            </a:endParaRPr>
          </a:p>
        </p:txBody>
      </p:sp>
      <p:sp>
        <p:nvSpPr>
          <p:cNvPr id="3" name="Місце для вмісту 2">
            <a:extLst>
              <a:ext uri="{FF2B5EF4-FFF2-40B4-BE49-F238E27FC236}">
                <a16:creationId xmlns:a16="http://schemas.microsoft.com/office/drawing/2014/main" id="{FDFF0B91-423A-1566-BA1B-A1FB5431087D}"/>
              </a:ext>
            </a:extLst>
          </p:cNvPr>
          <p:cNvSpPr>
            <a:spLocks noGrp="1"/>
          </p:cNvSpPr>
          <p:nvPr>
            <p:ph idx="1"/>
          </p:nvPr>
        </p:nvSpPr>
        <p:spPr>
          <a:xfrm>
            <a:off x="1087395" y="1495169"/>
            <a:ext cx="10540313" cy="4681794"/>
          </a:xfrm>
        </p:spPr>
        <p:txBody>
          <a:bodyPr>
            <a:normAutofit/>
          </a:bodyPr>
          <a:lstStyle/>
          <a:p>
            <a:pPr marL="0" indent="0" algn="just">
              <a:buNone/>
            </a:pPr>
            <a:r>
              <a:rPr lang="uk-UA" sz="2100" dirty="0"/>
              <a:t>Традиційні БД працюють добре там, де важлива </a:t>
            </a:r>
            <a:r>
              <a:rPr lang="uk-UA" sz="2100" dirty="0" err="1"/>
              <a:t>транзакційність</a:t>
            </a:r>
            <a:r>
              <a:rPr lang="uk-UA" sz="2100" dirty="0"/>
              <a:t>. Це гарантує властивість </a:t>
            </a:r>
            <a:r>
              <a:rPr lang="sq-AL" sz="2100" dirty="0"/>
              <a:t>ACID (</a:t>
            </a:r>
            <a:r>
              <a:rPr lang="uk-UA" sz="2100" dirty="0" err="1"/>
              <a:t>атомарність</a:t>
            </a:r>
            <a:r>
              <a:rPr lang="uk-UA" sz="2100" dirty="0"/>
              <a:t>, узгодженість, ізольованість, довговічність), яка є основою реляційних баз. Проте для аналітики великих обсягів даних </a:t>
            </a:r>
            <a:r>
              <a:rPr lang="sq-AL" sz="2100" dirty="0"/>
              <a:t>ACID </a:t>
            </a:r>
            <a:r>
              <a:rPr lang="uk-UA" sz="2100" dirty="0"/>
              <a:t>стає надто «важкою» моделлю, оскільки вона сповільнює обробку.</a:t>
            </a:r>
          </a:p>
          <a:p>
            <a:pPr marL="0" indent="0" algn="just">
              <a:buNone/>
            </a:pPr>
            <a:r>
              <a:rPr lang="sq-AL" sz="2100" dirty="0"/>
              <a:t>Big Data-</a:t>
            </a:r>
            <a:r>
              <a:rPr lang="uk-UA" sz="2100" dirty="0"/>
              <a:t>системи орієнтуються на інші принципи. Вони часто дотримуються концепції </a:t>
            </a:r>
            <a:r>
              <a:rPr lang="sq-AL" sz="2100" dirty="0"/>
              <a:t>BASE (Basically Available, Soft state, Eventually consistent), </a:t>
            </a:r>
            <a:r>
              <a:rPr lang="uk-UA" sz="2100" dirty="0"/>
              <a:t>що означає відмову від жорсткої миттєвої узгодженості на користь гнучкості та масштабованості. </a:t>
            </a:r>
          </a:p>
        </p:txBody>
      </p:sp>
      <p:pic>
        <p:nvPicPr>
          <p:cNvPr id="6" name="Рисунок 5">
            <a:extLst>
              <a:ext uri="{FF2B5EF4-FFF2-40B4-BE49-F238E27FC236}">
                <a16:creationId xmlns:a16="http://schemas.microsoft.com/office/drawing/2014/main" id="{25BEF6D4-9464-9802-A860-BAF9F3E2445F}"/>
              </a:ext>
            </a:extLst>
          </p:cNvPr>
          <p:cNvPicPr>
            <a:picLocks noChangeAspect="1"/>
          </p:cNvPicPr>
          <p:nvPr/>
        </p:nvPicPr>
        <p:blipFill>
          <a:blip r:embed="rId3"/>
          <a:srcRect b="7706"/>
          <a:stretch>
            <a:fillRect/>
          </a:stretch>
        </p:blipFill>
        <p:spPr>
          <a:xfrm>
            <a:off x="2713346" y="3122300"/>
            <a:ext cx="6765308" cy="3599777"/>
          </a:xfrm>
          <a:prstGeom prst="rect">
            <a:avLst/>
          </a:prstGeom>
        </p:spPr>
      </p:pic>
    </p:spTree>
    <p:extLst>
      <p:ext uri="{BB962C8B-B14F-4D97-AF65-F5344CB8AC3E}">
        <p14:creationId xmlns:p14="http://schemas.microsoft.com/office/powerpoint/2010/main" val="6563332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751A62-3E6A-B60E-FE22-F18DC99D60A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CD96C72-A2AD-F710-AE13-4243573D22C6}"/>
              </a:ext>
            </a:extLst>
          </p:cNvPr>
          <p:cNvSpPr>
            <a:spLocks noGrp="1"/>
          </p:cNvSpPr>
          <p:nvPr>
            <p:ph type="title"/>
          </p:nvPr>
        </p:nvSpPr>
        <p:spPr>
          <a:xfrm>
            <a:off x="1173892" y="365125"/>
            <a:ext cx="10626812" cy="941161"/>
          </a:xfrm>
        </p:spPr>
        <p:txBody>
          <a:bodyPr>
            <a:noAutofit/>
          </a:bodyPr>
          <a:lstStyle/>
          <a:p>
            <a:r>
              <a:rPr lang="uk-UA" b="1" dirty="0">
                <a:solidFill>
                  <a:srgbClr val="88FAFF"/>
                </a:solidFill>
              </a:rPr>
              <a:t>Хмарні сервіси для </a:t>
            </a:r>
            <a:r>
              <a:rPr lang="sq-AL" b="1" dirty="0">
                <a:solidFill>
                  <a:srgbClr val="88FAFF"/>
                </a:solidFill>
              </a:rPr>
              <a:t>Big Data (AWS, GCP, Azure)</a:t>
            </a:r>
            <a:endParaRPr lang="uk-UA" b="1" noProof="0" dirty="0">
              <a:solidFill>
                <a:srgbClr val="88FAFF"/>
              </a:solidFill>
            </a:endParaRPr>
          </a:p>
        </p:txBody>
      </p:sp>
      <p:sp>
        <p:nvSpPr>
          <p:cNvPr id="68" name="Rectangle 3">
            <a:extLst>
              <a:ext uri="{FF2B5EF4-FFF2-40B4-BE49-F238E27FC236}">
                <a16:creationId xmlns:a16="http://schemas.microsoft.com/office/drawing/2014/main" id="{CC54952D-E497-14DF-5EBD-94C26758A0CB}"/>
              </a:ext>
            </a:extLst>
          </p:cNvPr>
          <p:cNvSpPr txBox="1">
            <a:spLocks noChangeArrowheads="1"/>
          </p:cNvSpPr>
          <p:nvPr/>
        </p:nvSpPr>
        <p:spPr>
          <a:xfrm>
            <a:off x="3742093" y="1331323"/>
            <a:ext cx="5490410" cy="396240"/>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uk-UA" sz="2400" b="1" i="1" dirty="0">
                <a:solidFill>
                  <a:srgbClr val="88FAFF"/>
                </a:solidFill>
              </a:rPr>
              <a:t>🍽 Хмарні сервіси </a:t>
            </a:r>
            <a:r>
              <a:rPr lang="sq-AL" sz="2400" b="1" i="1" dirty="0">
                <a:solidFill>
                  <a:srgbClr val="88FAFF"/>
                </a:solidFill>
              </a:rPr>
              <a:t>Big Data </a:t>
            </a:r>
            <a:r>
              <a:rPr lang="uk-UA" sz="2400" b="1" i="1" dirty="0">
                <a:solidFill>
                  <a:srgbClr val="88FAFF"/>
                </a:solidFill>
              </a:rPr>
              <a:t>як ресторани</a:t>
            </a:r>
            <a:endParaRPr lang="sq-AL" sz="2100" i="1" noProof="0" dirty="0">
              <a:solidFill>
                <a:srgbClr val="88FAFF"/>
              </a:solidFill>
              <a:latin typeface="+mj-lt"/>
            </a:endParaRPr>
          </a:p>
        </p:txBody>
      </p:sp>
      <p:sp>
        <p:nvSpPr>
          <p:cNvPr id="3" name="Rectangle 3">
            <a:extLst>
              <a:ext uri="{FF2B5EF4-FFF2-40B4-BE49-F238E27FC236}">
                <a16:creationId xmlns:a16="http://schemas.microsoft.com/office/drawing/2014/main" id="{5971B3FA-95A2-CB40-90C6-B8C6D5708DF2}"/>
              </a:ext>
            </a:extLst>
          </p:cNvPr>
          <p:cNvSpPr txBox="1">
            <a:spLocks noChangeArrowheads="1"/>
          </p:cNvSpPr>
          <p:nvPr/>
        </p:nvSpPr>
        <p:spPr>
          <a:xfrm>
            <a:off x="1036731" y="1889760"/>
            <a:ext cx="3626709" cy="4560111"/>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q-AL" sz="2000" b="1" dirty="0"/>
              <a:t>AWS — “</a:t>
            </a:r>
            <a:r>
              <a:rPr lang="uk-UA" sz="2000" b="1" dirty="0"/>
              <a:t>Гігантський </a:t>
            </a:r>
            <a:r>
              <a:rPr lang="uk-UA" sz="2000" b="1" dirty="0" err="1"/>
              <a:t>фуд</a:t>
            </a:r>
            <a:r>
              <a:rPr lang="uk-UA" sz="2000" b="1" dirty="0"/>
              <a:t>-корт”</a:t>
            </a:r>
          </a:p>
          <a:p>
            <a:r>
              <a:rPr lang="uk-UA" sz="2000" dirty="0"/>
              <a:t>Уявіть собі найбільший у світі </a:t>
            </a:r>
            <a:r>
              <a:rPr lang="uk-UA" sz="2000" dirty="0" err="1"/>
              <a:t>фуд</a:t>
            </a:r>
            <a:r>
              <a:rPr lang="uk-UA" sz="2000" dirty="0"/>
              <a:t>-корт із сотнями </a:t>
            </a:r>
            <a:r>
              <a:rPr lang="uk-UA" sz="2000" dirty="0" err="1"/>
              <a:t>кухонь</a:t>
            </a:r>
            <a:r>
              <a:rPr lang="uk-UA" sz="2000" dirty="0"/>
              <a:t>. Тут можна знайти </a:t>
            </a:r>
            <a:r>
              <a:rPr lang="uk-UA" sz="2000" b="1" dirty="0"/>
              <a:t>будь-яку страву</a:t>
            </a:r>
            <a:r>
              <a:rPr lang="uk-UA" sz="2000" dirty="0"/>
              <a:t>: від </a:t>
            </a:r>
            <a:r>
              <a:rPr lang="uk-UA" sz="2000" dirty="0" err="1"/>
              <a:t>бургерів</a:t>
            </a:r>
            <a:r>
              <a:rPr lang="uk-UA" sz="2000" dirty="0"/>
              <a:t> до екзотичних суші.</a:t>
            </a:r>
          </a:p>
          <a:p>
            <a:r>
              <a:rPr lang="uk-UA" sz="2000" dirty="0"/>
              <a:t>Меню дуже велике, іноді навіть складно обрати.</a:t>
            </a:r>
          </a:p>
          <a:p>
            <a:r>
              <a:rPr lang="uk-UA" sz="2000" dirty="0"/>
              <a:t>Якщо ти знаєш, що шукаєш — ти точно знайдеш усе, що потрібно.</a:t>
            </a:r>
          </a:p>
          <a:p>
            <a:r>
              <a:rPr lang="uk-UA" sz="2000" dirty="0"/>
              <a:t>Ресторан давно працює, має найбільше клієнтів і перевірену якість.</a:t>
            </a:r>
          </a:p>
          <a:p>
            <a:pPr marL="0" indent="0">
              <a:buNone/>
            </a:pPr>
            <a:r>
              <a:rPr lang="uk-UA" sz="2000" b="1" dirty="0"/>
              <a:t>Це </a:t>
            </a:r>
            <a:r>
              <a:rPr lang="sq-AL" sz="2000" b="1" dirty="0"/>
              <a:t>AWS: </a:t>
            </a:r>
            <a:r>
              <a:rPr lang="uk-UA" sz="2000" b="1" dirty="0"/>
              <a:t>найбільший вибір сервісів, величезний досвід, гнучкість, але іноді важче розібратись новачку.</a:t>
            </a:r>
          </a:p>
        </p:txBody>
      </p:sp>
      <p:sp>
        <p:nvSpPr>
          <p:cNvPr id="5" name="Rectangle 3">
            <a:extLst>
              <a:ext uri="{FF2B5EF4-FFF2-40B4-BE49-F238E27FC236}">
                <a16:creationId xmlns:a16="http://schemas.microsoft.com/office/drawing/2014/main" id="{967B60E7-4082-CC5C-DF6A-90FE972689FB}"/>
              </a:ext>
            </a:extLst>
          </p:cNvPr>
          <p:cNvSpPr txBox="1">
            <a:spLocks noChangeArrowheads="1"/>
          </p:cNvSpPr>
          <p:nvPr/>
        </p:nvSpPr>
        <p:spPr>
          <a:xfrm>
            <a:off x="4567059" y="1889760"/>
            <a:ext cx="3626710" cy="4560111"/>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q-AL" sz="2000" b="1" dirty="0"/>
              <a:t>GCP — “</a:t>
            </a:r>
            <a:r>
              <a:rPr lang="uk-UA" sz="2000" b="1" dirty="0"/>
              <a:t>Інноваційний </a:t>
            </a:r>
            <a:r>
              <a:rPr lang="uk-UA" sz="2000" b="1" dirty="0" err="1"/>
              <a:t>фуд-лаб</a:t>
            </a:r>
            <a:r>
              <a:rPr lang="uk-UA" sz="2000" b="1" dirty="0"/>
              <a:t> </a:t>
            </a:r>
            <a:r>
              <a:rPr lang="sq-AL" sz="2000" b="1" dirty="0"/>
              <a:t>Google”</a:t>
            </a:r>
          </a:p>
          <a:p>
            <a:r>
              <a:rPr lang="uk-UA" sz="2000" dirty="0"/>
              <a:t>Це не звичайний ресторан, а </a:t>
            </a:r>
            <a:r>
              <a:rPr lang="uk-UA" sz="2000" b="1" dirty="0"/>
              <a:t>кухонна лабораторія майбутнього</a:t>
            </a:r>
            <a:r>
              <a:rPr lang="uk-UA" sz="2000" dirty="0"/>
              <a:t>. Тут готують за найновішими технологіями.</a:t>
            </a:r>
          </a:p>
          <a:p>
            <a:r>
              <a:rPr lang="uk-UA" sz="2000" dirty="0"/>
              <a:t>Шефи експериментують з </a:t>
            </a:r>
            <a:r>
              <a:rPr lang="sq-AL" sz="2000" dirty="0"/>
              <a:t>AI, big data-</a:t>
            </a:r>
            <a:r>
              <a:rPr lang="uk-UA" sz="2000" dirty="0"/>
              <a:t>аналітикою, нестандартними рецептами.</a:t>
            </a:r>
          </a:p>
          <a:p>
            <a:r>
              <a:rPr lang="uk-UA" sz="2000" dirty="0"/>
              <a:t>Меню може бути менше, ніж у </a:t>
            </a:r>
            <a:r>
              <a:rPr lang="sq-AL" sz="2000" dirty="0"/>
              <a:t>AWS, </a:t>
            </a:r>
            <a:r>
              <a:rPr lang="uk-UA" sz="2000" dirty="0"/>
              <a:t>але страви часто унікальні й ефективні.</a:t>
            </a:r>
          </a:p>
          <a:p>
            <a:r>
              <a:rPr lang="uk-UA" sz="2000" dirty="0"/>
              <a:t>Ідеальне місце для тих, хто хоче </a:t>
            </a:r>
            <a:r>
              <a:rPr lang="uk-UA" sz="2000" b="1" dirty="0"/>
              <a:t>оптимізації, машинного навчання та обробки великих даних</a:t>
            </a:r>
            <a:r>
              <a:rPr lang="uk-UA" sz="2000" dirty="0"/>
              <a:t>.</a:t>
            </a:r>
          </a:p>
          <a:p>
            <a:pPr marL="0" indent="0">
              <a:buNone/>
            </a:pPr>
            <a:r>
              <a:rPr lang="uk-UA" sz="2000" b="1" dirty="0"/>
              <a:t>Це </a:t>
            </a:r>
            <a:r>
              <a:rPr lang="sq-AL" sz="2000" b="1" dirty="0"/>
              <a:t>GCP: </a:t>
            </a:r>
            <a:r>
              <a:rPr lang="uk-UA" sz="2000" b="1" dirty="0"/>
              <a:t>менш масштабний вибір, але сильний у </a:t>
            </a:r>
            <a:r>
              <a:rPr lang="sq-AL" sz="2000" b="1" dirty="0"/>
              <a:t>big data, AI, machine learning.</a:t>
            </a:r>
            <a:endParaRPr lang="uk-UA" sz="2000" b="1" dirty="0"/>
          </a:p>
        </p:txBody>
      </p:sp>
      <p:sp>
        <p:nvSpPr>
          <p:cNvPr id="6" name="Rectangle 3">
            <a:extLst>
              <a:ext uri="{FF2B5EF4-FFF2-40B4-BE49-F238E27FC236}">
                <a16:creationId xmlns:a16="http://schemas.microsoft.com/office/drawing/2014/main" id="{136458BF-A3F0-2A7D-CE2A-4138C61D83DC}"/>
              </a:ext>
            </a:extLst>
          </p:cNvPr>
          <p:cNvSpPr txBox="1">
            <a:spLocks noChangeArrowheads="1"/>
          </p:cNvSpPr>
          <p:nvPr/>
        </p:nvSpPr>
        <p:spPr>
          <a:xfrm>
            <a:off x="8193768" y="1889759"/>
            <a:ext cx="3763869" cy="4560111"/>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q-AL" sz="2000" b="1" dirty="0"/>
              <a:t>Azure — “</a:t>
            </a:r>
            <a:r>
              <a:rPr lang="uk-UA" sz="2000" b="1" dirty="0"/>
              <a:t>Ресторан від готелю </a:t>
            </a:r>
            <a:r>
              <a:rPr lang="sq-AL" sz="2000" b="1" dirty="0"/>
              <a:t>Microsoft”</a:t>
            </a:r>
          </a:p>
          <a:p>
            <a:r>
              <a:rPr lang="uk-UA" sz="2000" dirty="0"/>
              <a:t>Уявіть ресторан, який належить відомому готелю. Якщо ви вже живете в цьому готелі, то користуватись рестораном дуже зручно.</a:t>
            </a:r>
          </a:p>
          <a:p>
            <a:r>
              <a:rPr lang="uk-UA" sz="2000" dirty="0"/>
              <a:t>Відвідувачам із “</a:t>
            </a:r>
            <a:r>
              <a:rPr lang="uk-UA" sz="2000" dirty="0" err="1"/>
              <a:t>гостиниці</a:t>
            </a:r>
            <a:r>
              <a:rPr lang="uk-UA" sz="2000" dirty="0"/>
              <a:t> </a:t>
            </a:r>
            <a:r>
              <a:rPr lang="sq-AL" sz="2000" dirty="0"/>
              <a:t>Microsoft” (</a:t>
            </a:r>
            <a:r>
              <a:rPr lang="uk-UA" sz="2000" dirty="0"/>
              <a:t>користувачам </a:t>
            </a:r>
            <a:r>
              <a:rPr lang="sq-AL" sz="2000" dirty="0"/>
              <a:t>Windows, Office, Active Directory) </a:t>
            </a:r>
            <a:r>
              <a:rPr lang="uk-UA" sz="2000" dirty="0"/>
              <a:t>усе вже інтегровано.</a:t>
            </a:r>
          </a:p>
          <a:p>
            <a:r>
              <a:rPr lang="uk-UA" sz="2000" dirty="0"/>
              <a:t>Меню добре організоване й знайоме багатьом.</a:t>
            </a:r>
          </a:p>
          <a:p>
            <a:r>
              <a:rPr lang="uk-UA" sz="2000" dirty="0"/>
              <a:t>Для бізнес-обідів та </a:t>
            </a:r>
            <a:r>
              <a:rPr lang="uk-UA" sz="2000" dirty="0" err="1"/>
              <a:t>корпоративів</a:t>
            </a:r>
            <a:r>
              <a:rPr lang="uk-UA" sz="2000" dirty="0"/>
              <a:t> — ідеальний варіант.</a:t>
            </a:r>
          </a:p>
          <a:p>
            <a:pPr marL="0" indent="0">
              <a:buNone/>
            </a:pPr>
            <a:r>
              <a:rPr lang="uk-UA" sz="2000" b="1" dirty="0"/>
              <a:t>Це </a:t>
            </a:r>
            <a:r>
              <a:rPr lang="sq-AL" sz="2000" b="1" dirty="0"/>
              <a:t>Azure: </a:t>
            </a:r>
            <a:r>
              <a:rPr lang="uk-UA" sz="2000" b="1" dirty="0"/>
              <a:t>сильна інтеграція з продуктами </a:t>
            </a:r>
            <a:r>
              <a:rPr lang="sq-AL" sz="2000" b="1" dirty="0"/>
              <a:t>Microsoft, </a:t>
            </a:r>
            <a:r>
              <a:rPr lang="uk-UA" sz="2000" b="1" dirty="0"/>
              <a:t>зручний вибір для компаній, які вже працюють у </a:t>
            </a:r>
            <a:r>
              <a:rPr lang="sq-AL" sz="2000" b="1" dirty="0"/>
              <a:t>Windows-</a:t>
            </a:r>
            <a:r>
              <a:rPr lang="uk-UA" sz="2000" b="1" dirty="0"/>
              <a:t>середовищі.</a:t>
            </a:r>
            <a:endParaRPr lang="uk-UA" sz="2000" dirty="0"/>
          </a:p>
        </p:txBody>
      </p:sp>
    </p:spTree>
    <p:extLst>
      <p:ext uri="{BB962C8B-B14F-4D97-AF65-F5344CB8AC3E}">
        <p14:creationId xmlns:p14="http://schemas.microsoft.com/office/powerpoint/2010/main" val="18298720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C548F3-D7DB-E82D-3E98-FBA750AC9D7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6982812-261A-4B1A-C402-E5B784858061}"/>
              </a:ext>
            </a:extLst>
          </p:cNvPr>
          <p:cNvSpPr>
            <a:spLocks noGrp="1"/>
          </p:cNvSpPr>
          <p:nvPr>
            <p:ph type="title"/>
          </p:nvPr>
        </p:nvSpPr>
        <p:spPr>
          <a:xfrm>
            <a:off x="1173892" y="365125"/>
            <a:ext cx="10626812" cy="941161"/>
          </a:xfrm>
        </p:spPr>
        <p:txBody>
          <a:bodyPr>
            <a:noAutofit/>
          </a:bodyPr>
          <a:lstStyle/>
          <a:p>
            <a:r>
              <a:rPr lang="uk-UA" b="1" dirty="0">
                <a:solidFill>
                  <a:srgbClr val="88FAFF"/>
                </a:solidFill>
              </a:rPr>
              <a:t>Хмарні сервіси для </a:t>
            </a:r>
            <a:r>
              <a:rPr lang="sq-AL" b="1" dirty="0">
                <a:solidFill>
                  <a:srgbClr val="88FAFF"/>
                </a:solidFill>
              </a:rPr>
              <a:t>Big Data (AWS, GCP, Azure)</a:t>
            </a:r>
            <a:endParaRPr lang="uk-UA" b="1" noProof="0" dirty="0">
              <a:solidFill>
                <a:srgbClr val="88FAFF"/>
              </a:solidFill>
            </a:endParaRPr>
          </a:p>
        </p:txBody>
      </p:sp>
      <p:graphicFrame>
        <p:nvGraphicFramePr>
          <p:cNvPr id="5" name="Таблиця 4">
            <a:extLst>
              <a:ext uri="{FF2B5EF4-FFF2-40B4-BE49-F238E27FC236}">
                <a16:creationId xmlns:a16="http://schemas.microsoft.com/office/drawing/2014/main" id="{05997652-7720-B030-268F-A68B62331F81}"/>
              </a:ext>
            </a:extLst>
          </p:cNvPr>
          <p:cNvGraphicFramePr>
            <a:graphicFrameLocks noGrp="1"/>
          </p:cNvGraphicFramePr>
          <p:nvPr>
            <p:extLst>
              <p:ext uri="{D42A27DB-BD31-4B8C-83A1-F6EECF244321}">
                <p14:modId xmlns:p14="http://schemas.microsoft.com/office/powerpoint/2010/main" val="2861796889"/>
              </p:ext>
            </p:extLst>
          </p:nvPr>
        </p:nvGraphicFramePr>
        <p:xfrm>
          <a:off x="1311889" y="1654334"/>
          <a:ext cx="10350817" cy="2711132"/>
        </p:xfrm>
        <a:graphic>
          <a:graphicData uri="http://schemas.openxmlformats.org/drawingml/2006/table">
            <a:tbl>
              <a:tblPr>
                <a:tableStyleId>{8799B23B-EC83-4686-B30A-512413B5E67A}</a:tableStyleId>
              </a:tblPr>
              <a:tblGrid>
                <a:gridCol w="1603058">
                  <a:extLst>
                    <a:ext uri="{9D8B030D-6E8A-4147-A177-3AD203B41FA5}">
                      <a16:colId xmlns:a16="http://schemas.microsoft.com/office/drawing/2014/main" val="354146130"/>
                    </a:ext>
                  </a:extLst>
                </a:gridCol>
                <a:gridCol w="2545080">
                  <a:extLst>
                    <a:ext uri="{9D8B030D-6E8A-4147-A177-3AD203B41FA5}">
                      <a16:colId xmlns:a16="http://schemas.microsoft.com/office/drawing/2014/main" val="4265197021"/>
                    </a:ext>
                  </a:extLst>
                </a:gridCol>
                <a:gridCol w="3429000">
                  <a:extLst>
                    <a:ext uri="{9D8B030D-6E8A-4147-A177-3AD203B41FA5}">
                      <a16:colId xmlns:a16="http://schemas.microsoft.com/office/drawing/2014/main" val="2183242793"/>
                    </a:ext>
                  </a:extLst>
                </a:gridCol>
                <a:gridCol w="2773679">
                  <a:extLst>
                    <a:ext uri="{9D8B030D-6E8A-4147-A177-3AD203B41FA5}">
                      <a16:colId xmlns:a16="http://schemas.microsoft.com/office/drawing/2014/main" val="1496597943"/>
                    </a:ext>
                  </a:extLst>
                </a:gridCol>
              </a:tblGrid>
              <a:tr h="516572">
                <a:tc>
                  <a:txBody>
                    <a:bodyPr/>
                    <a:lstStyle/>
                    <a:p>
                      <a:pPr algn="ctr">
                        <a:buNone/>
                      </a:pPr>
                      <a:r>
                        <a:rPr lang="uk-UA" sz="2000" noProof="0" dirty="0">
                          <a:solidFill>
                            <a:srgbClr val="88FAFF"/>
                          </a:solidFill>
                        </a:rPr>
                        <a:t>Платформа</a:t>
                      </a:r>
                    </a:p>
                  </a:txBody>
                  <a:tcPr anchor="ctr"/>
                </a:tc>
                <a:tc>
                  <a:txBody>
                    <a:bodyPr/>
                    <a:lstStyle/>
                    <a:p>
                      <a:pPr algn="ctr">
                        <a:buNone/>
                      </a:pPr>
                      <a:r>
                        <a:rPr lang="uk-UA" sz="2000" noProof="0" dirty="0">
                          <a:solidFill>
                            <a:srgbClr val="88FAFF"/>
                          </a:solidFill>
                        </a:rPr>
                        <a:t>Метафора-ресторан</a:t>
                      </a:r>
                    </a:p>
                  </a:txBody>
                  <a:tcPr anchor="ctr"/>
                </a:tc>
                <a:tc>
                  <a:txBody>
                    <a:bodyPr/>
                    <a:lstStyle/>
                    <a:p>
                      <a:pPr algn="ctr">
                        <a:buNone/>
                      </a:pPr>
                      <a:r>
                        <a:rPr lang="uk-UA" sz="2000" noProof="0" dirty="0">
                          <a:solidFill>
                            <a:srgbClr val="88FAFF"/>
                          </a:solidFill>
                        </a:rPr>
                        <a:t>Характеристика</a:t>
                      </a:r>
                    </a:p>
                  </a:txBody>
                  <a:tcPr anchor="ctr"/>
                </a:tc>
                <a:tc>
                  <a:txBody>
                    <a:bodyPr/>
                    <a:lstStyle/>
                    <a:p>
                      <a:pPr algn="ctr">
                        <a:buNone/>
                      </a:pPr>
                      <a:r>
                        <a:rPr lang="uk-UA" sz="2000" noProof="0" dirty="0">
                          <a:solidFill>
                            <a:srgbClr val="88FAFF"/>
                          </a:solidFill>
                        </a:rPr>
                        <a:t>Ключова особливість</a:t>
                      </a:r>
                    </a:p>
                  </a:txBody>
                  <a:tcPr anchor="ctr"/>
                </a:tc>
                <a:extLst>
                  <a:ext uri="{0D108BD9-81ED-4DB2-BD59-A6C34878D82A}">
                    <a16:rowId xmlns:a16="http://schemas.microsoft.com/office/drawing/2014/main" val="3587271316"/>
                  </a:ext>
                </a:extLst>
              </a:tr>
              <a:tr h="0">
                <a:tc>
                  <a:txBody>
                    <a:bodyPr/>
                    <a:lstStyle/>
                    <a:p>
                      <a:pPr>
                        <a:buNone/>
                      </a:pPr>
                      <a:r>
                        <a:rPr lang="uk-UA" b="1" noProof="0" dirty="0">
                          <a:solidFill>
                            <a:schemeClr val="bg1"/>
                          </a:solidFill>
                        </a:rPr>
                        <a:t>AWS</a:t>
                      </a:r>
                      <a:endParaRPr lang="uk-UA" noProof="0" dirty="0">
                        <a:solidFill>
                          <a:schemeClr val="bg1"/>
                        </a:solidFill>
                      </a:endParaRPr>
                    </a:p>
                  </a:txBody>
                  <a:tcPr anchor="ctr"/>
                </a:tc>
                <a:tc>
                  <a:txBody>
                    <a:bodyPr/>
                    <a:lstStyle/>
                    <a:p>
                      <a:pPr>
                        <a:buNone/>
                      </a:pPr>
                      <a:r>
                        <a:rPr lang="uk-UA" noProof="0" dirty="0">
                          <a:solidFill>
                            <a:schemeClr val="bg1"/>
                          </a:solidFill>
                        </a:rPr>
                        <a:t>🏢 Гігантський </a:t>
                      </a:r>
                      <a:r>
                        <a:rPr lang="uk-UA" noProof="0" dirty="0" err="1">
                          <a:solidFill>
                            <a:schemeClr val="bg1"/>
                          </a:solidFill>
                        </a:rPr>
                        <a:t>фуд</a:t>
                      </a:r>
                      <a:r>
                        <a:rPr lang="uk-UA" noProof="0" dirty="0">
                          <a:solidFill>
                            <a:schemeClr val="bg1"/>
                          </a:solidFill>
                        </a:rPr>
                        <a:t>-корт</a:t>
                      </a:r>
                    </a:p>
                  </a:txBody>
                  <a:tcPr anchor="ctr"/>
                </a:tc>
                <a:tc>
                  <a:txBody>
                    <a:bodyPr/>
                    <a:lstStyle/>
                    <a:p>
                      <a:pPr>
                        <a:buNone/>
                      </a:pPr>
                      <a:r>
                        <a:rPr lang="uk-UA" noProof="0" dirty="0">
                          <a:solidFill>
                            <a:schemeClr val="bg1"/>
                          </a:solidFill>
                        </a:rPr>
                        <a:t>Найбільший вибір страв (сервісів), перевірений роками</a:t>
                      </a:r>
                    </a:p>
                  </a:txBody>
                  <a:tcPr anchor="ctr"/>
                </a:tc>
                <a:tc>
                  <a:txBody>
                    <a:bodyPr/>
                    <a:lstStyle/>
                    <a:p>
                      <a:pPr>
                        <a:buNone/>
                      </a:pPr>
                      <a:r>
                        <a:rPr lang="uk-UA" noProof="0" dirty="0">
                          <a:solidFill>
                            <a:schemeClr val="bg1"/>
                          </a:solidFill>
                        </a:rPr>
                        <a:t>Масштаб, гнучкість, але іноді складність у виборі</a:t>
                      </a:r>
                    </a:p>
                  </a:txBody>
                  <a:tcPr anchor="ctr"/>
                </a:tc>
                <a:extLst>
                  <a:ext uri="{0D108BD9-81ED-4DB2-BD59-A6C34878D82A}">
                    <a16:rowId xmlns:a16="http://schemas.microsoft.com/office/drawing/2014/main" val="1344735614"/>
                  </a:ext>
                </a:extLst>
              </a:tr>
              <a:tr h="0">
                <a:tc>
                  <a:txBody>
                    <a:bodyPr/>
                    <a:lstStyle/>
                    <a:p>
                      <a:pPr>
                        <a:buNone/>
                      </a:pPr>
                      <a:r>
                        <a:rPr lang="uk-UA" b="1" noProof="0" dirty="0" err="1">
                          <a:solidFill>
                            <a:schemeClr val="bg1"/>
                          </a:solidFill>
                        </a:rPr>
                        <a:t>Azure</a:t>
                      </a:r>
                      <a:endParaRPr lang="uk-UA" noProof="0" dirty="0">
                        <a:solidFill>
                          <a:schemeClr val="bg1"/>
                        </a:solidFill>
                      </a:endParaRPr>
                    </a:p>
                  </a:txBody>
                  <a:tcPr anchor="ctr"/>
                </a:tc>
                <a:tc>
                  <a:txBody>
                    <a:bodyPr/>
                    <a:lstStyle/>
                    <a:p>
                      <a:pPr>
                        <a:buNone/>
                      </a:pPr>
                      <a:r>
                        <a:rPr lang="uk-UA" noProof="0" dirty="0">
                          <a:solidFill>
                            <a:schemeClr val="bg1"/>
                          </a:solidFill>
                        </a:rPr>
                        <a:t>🏨 Ресторан при готелі Microsoft</a:t>
                      </a:r>
                    </a:p>
                  </a:txBody>
                  <a:tcPr anchor="ctr"/>
                </a:tc>
                <a:tc>
                  <a:txBody>
                    <a:bodyPr/>
                    <a:lstStyle/>
                    <a:p>
                      <a:pPr>
                        <a:buNone/>
                      </a:pPr>
                      <a:r>
                        <a:rPr lang="uk-UA" noProof="0" dirty="0">
                          <a:solidFill>
                            <a:schemeClr val="bg1"/>
                          </a:solidFill>
                        </a:rPr>
                        <a:t>Зручно для тих, хто вже живе в “готелі” (користується Windows, Office, AD)</a:t>
                      </a:r>
                    </a:p>
                  </a:txBody>
                  <a:tcPr anchor="ctr"/>
                </a:tc>
                <a:tc>
                  <a:txBody>
                    <a:bodyPr/>
                    <a:lstStyle/>
                    <a:p>
                      <a:pPr>
                        <a:buNone/>
                      </a:pPr>
                      <a:r>
                        <a:rPr lang="uk-UA" noProof="0" dirty="0">
                          <a:solidFill>
                            <a:schemeClr val="bg1"/>
                          </a:solidFill>
                        </a:rPr>
                        <a:t>Інтеграція з корпоративними продуктами Microsoft</a:t>
                      </a:r>
                    </a:p>
                  </a:txBody>
                  <a:tcPr anchor="ctr"/>
                </a:tc>
                <a:extLst>
                  <a:ext uri="{0D108BD9-81ED-4DB2-BD59-A6C34878D82A}">
                    <a16:rowId xmlns:a16="http://schemas.microsoft.com/office/drawing/2014/main" val="3168735167"/>
                  </a:ext>
                </a:extLst>
              </a:tr>
              <a:tr h="0">
                <a:tc>
                  <a:txBody>
                    <a:bodyPr/>
                    <a:lstStyle/>
                    <a:p>
                      <a:pPr>
                        <a:buNone/>
                      </a:pPr>
                      <a:r>
                        <a:rPr lang="uk-UA" b="1" noProof="0" dirty="0">
                          <a:solidFill>
                            <a:schemeClr val="bg1"/>
                          </a:solidFill>
                        </a:rPr>
                        <a:t>GCP</a:t>
                      </a:r>
                      <a:endParaRPr lang="uk-UA" noProof="0" dirty="0">
                        <a:solidFill>
                          <a:schemeClr val="bg1"/>
                        </a:solidFill>
                      </a:endParaRPr>
                    </a:p>
                  </a:txBody>
                  <a:tcPr anchor="ctr"/>
                </a:tc>
                <a:tc>
                  <a:txBody>
                    <a:bodyPr/>
                    <a:lstStyle/>
                    <a:p>
                      <a:pPr>
                        <a:buNone/>
                      </a:pPr>
                      <a:r>
                        <a:rPr lang="uk-UA" noProof="0" dirty="0">
                          <a:solidFill>
                            <a:schemeClr val="bg1"/>
                          </a:solidFill>
                        </a:rPr>
                        <a:t>👨‍🍳 Кухонна лабораторія </a:t>
                      </a:r>
                      <a:r>
                        <a:rPr lang="uk-UA" noProof="0" dirty="0" err="1">
                          <a:solidFill>
                            <a:schemeClr val="bg1"/>
                          </a:solidFill>
                        </a:rPr>
                        <a:t>Google</a:t>
                      </a:r>
                      <a:endParaRPr lang="uk-UA" noProof="0" dirty="0">
                        <a:solidFill>
                          <a:schemeClr val="bg1"/>
                        </a:solidFill>
                      </a:endParaRPr>
                    </a:p>
                  </a:txBody>
                  <a:tcPr anchor="ctr"/>
                </a:tc>
                <a:tc>
                  <a:txBody>
                    <a:bodyPr/>
                    <a:lstStyle/>
                    <a:p>
                      <a:pPr>
                        <a:buNone/>
                      </a:pPr>
                      <a:r>
                        <a:rPr lang="uk-UA" noProof="0" dirty="0">
                          <a:solidFill>
                            <a:schemeClr val="bg1"/>
                          </a:solidFill>
                        </a:rPr>
                        <a:t>Меню менше, але інноваційне, акцент на AI та </a:t>
                      </a:r>
                      <a:r>
                        <a:rPr lang="uk-UA" noProof="0" dirty="0" err="1">
                          <a:solidFill>
                            <a:schemeClr val="bg1"/>
                          </a:solidFill>
                        </a:rPr>
                        <a:t>Big</a:t>
                      </a:r>
                      <a:r>
                        <a:rPr lang="uk-UA" noProof="0" dirty="0">
                          <a:solidFill>
                            <a:schemeClr val="bg1"/>
                          </a:solidFill>
                        </a:rPr>
                        <a:t> </a:t>
                      </a:r>
                      <a:r>
                        <a:rPr lang="uk-UA" noProof="0" dirty="0" err="1">
                          <a:solidFill>
                            <a:schemeClr val="bg1"/>
                          </a:solidFill>
                        </a:rPr>
                        <a:t>Data</a:t>
                      </a:r>
                      <a:endParaRPr lang="uk-UA" noProof="0" dirty="0">
                        <a:solidFill>
                          <a:schemeClr val="bg1"/>
                        </a:solidFill>
                      </a:endParaRPr>
                    </a:p>
                  </a:txBody>
                  <a:tcPr anchor="ctr"/>
                </a:tc>
                <a:tc>
                  <a:txBody>
                    <a:bodyPr/>
                    <a:lstStyle/>
                    <a:p>
                      <a:pPr>
                        <a:buNone/>
                      </a:pPr>
                      <a:r>
                        <a:rPr lang="uk-UA" noProof="0" dirty="0">
                          <a:solidFill>
                            <a:schemeClr val="bg1"/>
                          </a:solidFill>
                        </a:rPr>
                        <a:t>Сильний у машинному навчанні та аналітиці</a:t>
                      </a:r>
                    </a:p>
                  </a:txBody>
                  <a:tcPr anchor="ctr"/>
                </a:tc>
                <a:extLst>
                  <a:ext uri="{0D108BD9-81ED-4DB2-BD59-A6C34878D82A}">
                    <a16:rowId xmlns:a16="http://schemas.microsoft.com/office/drawing/2014/main" val="1073396626"/>
                  </a:ext>
                </a:extLst>
              </a:tr>
            </a:tbl>
          </a:graphicData>
        </a:graphic>
      </p:graphicFrame>
      <p:sp>
        <p:nvSpPr>
          <p:cNvPr id="7" name="TextBox 6">
            <a:extLst>
              <a:ext uri="{FF2B5EF4-FFF2-40B4-BE49-F238E27FC236}">
                <a16:creationId xmlns:a16="http://schemas.microsoft.com/office/drawing/2014/main" id="{F3A31B91-D015-C0F5-538A-5CF0532A174D}"/>
              </a:ext>
            </a:extLst>
          </p:cNvPr>
          <p:cNvSpPr txBox="1"/>
          <p:nvPr/>
        </p:nvSpPr>
        <p:spPr>
          <a:xfrm>
            <a:off x="1311889" y="4919730"/>
            <a:ext cx="10350817" cy="1061829"/>
          </a:xfrm>
          <a:prstGeom prst="rect">
            <a:avLst/>
          </a:prstGeom>
          <a:noFill/>
        </p:spPr>
        <p:txBody>
          <a:bodyPr wrap="square">
            <a:spAutoFit/>
          </a:bodyPr>
          <a:lstStyle/>
          <a:p>
            <a:r>
              <a:rPr lang="sq-AL" sz="2100" dirty="0">
                <a:solidFill>
                  <a:schemeClr val="bg1"/>
                </a:solidFill>
              </a:rPr>
              <a:t>AWS = </a:t>
            </a:r>
            <a:r>
              <a:rPr lang="uk-UA" sz="2100" dirty="0">
                <a:solidFill>
                  <a:schemeClr val="bg1"/>
                </a:solidFill>
              </a:rPr>
              <a:t>Найбільший вибір, перевірений досвідом (гігантський </a:t>
            </a:r>
            <a:r>
              <a:rPr lang="uk-UA" sz="2100" dirty="0" err="1">
                <a:solidFill>
                  <a:schemeClr val="bg1"/>
                </a:solidFill>
              </a:rPr>
              <a:t>фуд</a:t>
            </a:r>
            <a:r>
              <a:rPr lang="uk-UA" sz="2100" dirty="0">
                <a:solidFill>
                  <a:schemeClr val="bg1"/>
                </a:solidFill>
              </a:rPr>
              <a:t>-корт).</a:t>
            </a:r>
          </a:p>
          <a:p>
            <a:r>
              <a:rPr lang="sq-AL" sz="2100" dirty="0">
                <a:solidFill>
                  <a:schemeClr val="bg1"/>
                </a:solidFill>
              </a:rPr>
              <a:t>GCP = </a:t>
            </a:r>
            <a:r>
              <a:rPr lang="uk-UA" sz="2100" dirty="0">
                <a:solidFill>
                  <a:schemeClr val="bg1"/>
                </a:solidFill>
              </a:rPr>
              <a:t>Інновації й </a:t>
            </a:r>
            <a:r>
              <a:rPr lang="sq-AL" sz="2100" dirty="0">
                <a:solidFill>
                  <a:schemeClr val="bg1"/>
                </a:solidFill>
              </a:rPr>
              <a:t>AI (</a:t>
            </a:r>
            <a:r>
              <a:rPr lang="uk-UA" sz="2100" dirty="0">
                <a:solidFill>
                  <a:schemeClr val="bg1"/>
                </a:solidFill>
              </a:rPr>
              <a:t>кухонна лабораторія </a:t>
            </a:r>
            <a:r>
              <a:rPr lang="sq-AL" sz="2100" dirty="0">
                <a:solidFill>
                  <a:schemeClr val="bg1"/>
                </a:solidFill>
              </a:rPr>
              <a:t>Google).</a:t>
            </a:r>
            <a:endParaRPr lang="uk-UA" sz="2100" dirty="0">
              <a:solidFill>
                <a:schemeClr val="bg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q-AL" sz="2100" dirty="0">
                <a:solidFill>
                  <a:schemeClr val="bg1"/>
                </a:solidFill>
              </a:rPr>
              <a:t>Azure = </a:t>
            </a:r>
            <a:r>
              <a:rPr lang="uk-UA" sz="2100" dirty="0">
                <a:solidFill>
                  <a:schemeClr val="bg1"/>
                </a:solidFill>
              </a:rPr>
              <a:t>Зручно інтегрований для корпоративних клієнтів (ресторан при готелі </a:t>
            </a:r>
            <a:r>
              <a:rPr lang="sq-AL" sz="2100" dirty="0">
                <a:solidFill>
                  <a:schemeClr val="bg1"/>
                </a:solidFill>
              </a:rPr>
              <a:t>Microsoft).</a:t>
            </a:r>
          </a:p>
        </p:txBody>
      </p:sp>
    </p:spTree>
    <p:extLst>
      <p:ext uri="{BB962C8B-B14F-4D97-AF65-F5344CB8AC3E}">
        <p14:creationId xmlns:p14="http://schemas.microsoft.com/office/powerpoint/2010/main" val="34731621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88B22C-4696-232A-A9D7-546C399659E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8F423DA-0321-202C-221C-EBDA82E53CF8}"/>
              </a:ext>
            </a:extLst>
          </p:cNvPr>
          <p:cNvSpPr>
            <a:spLocks noGrp="1"/>
          </p:cNvSpPr>
          <p:nvPr>
            <p:ph type="title"/>
          </p:nvPr>
        </p:nvSpPr>
        <p:spPr/>
        <p:txBody>
          <a:bodyPr>
            <a:noAutofit/>
          </a:bodyPr>
          <a:lstStyle/>
          <a:p>
            <a:r>
              <a:rPr lang="uk-UA" b="1" dirty="0">
                <a:solidFill>
                  <a:srgbClr val="88FAFF"/>
                </a:solidFill>
              </a:rPr>
              <a:t>Відмінність </a:t>
            </a:r>
            <a:r>
              <a:rPr lang="sq-AL" b="1" dirty="0">
                <a:solidFill>
                  <a:srgbClr val="88FAFF"/>
                </a:solidFill>
              </a:rPr>
              <a:t>OLAP </a:t>
            </a:r>
            <a:r>
              <a:rPr lang="uk-UA" b="1" dirty="0">
                <a:solidFill>
                  <a:srgbClr val="88FAFF"/>
                </a:solidFill>
              </a:rPr>
              <a:t>та </a:t>
            </a:r>
            <a:r>
              <a:rPr lang="sq-AL" b="1" dirty="0">
                <a:solidFill>
                  <a:srgbClr val="88FAFF"/>
                </a:solidFill>
              </a:rPr>
              <a:t>OLTP </a:t>
            </a:r>
            <a:r>
              <a:rPr lang="uk-UA" b="1" dirty="0">
                <a:solidFill>
                  <a:srgbClr val="88FAFF"/>
                </a:solidFill>
              </a:rPr>
              <a:t>систем</a:t>
            </a:r>
            <a:endParaRPr lang="uk-UA" b="1" noProof="0" dirty="0">
              <a:solidFill>
                <a:srgbClr val="88FAFF"/>
              </a:solidFill>
            </a:endParaRPr>
          </a:p>
        </p:txBody>
      </p:sp>
      <p:sp>
        <p:nvSpPr>
          <p:cNvPr id="68" name="Rectangle 3">
            <a:extLst>
              <a:ext uri="{FF2B5EF4-FFF2-40B4-BE49-F238E27FC236}">
                <a16:creationId xmlns:a16="http://schemas.microsoft.com/office/drawing/2014/main" id="{9E228085-E6D8-C8D5-898E-7FB26E55D607}"/>
              </a:ext>
            </a:extLst>
          </p:cNvPr>
          <p:cNvSpPr txBox="1">
            <a:spLocks noChangeArrowheads="1"/>
          </p:cNvSpPr>
          <p:nvPr/>
        </p:nvSpPr>
        <p:spPr>
          <a:xfrm>
            <a:off x="1156975" y="1306286"/>
            <a:ext cx="10429436" cy="493102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0000"/>
              </a:lnSpc>
              <a:buNone/>
            </a:pPr>
            <a:r>
              <a:rPr lang="uk-UA" sz="2100" dirty="0">
                <a:latin typeface="+mj-lt"/>
              </a:rPr>
              <a:t>У світі управління даними існують два підходи до їх використання – </a:t>
            </a:r>
            <a:r>
              <a:rPr lang="sq-AL" sz="2100" b="1" dirty="0">
                <a:latin typeface="+mj-lt"/>
              </a:rPr>
              <a:t>OLTP (Online Transaction Processing)</a:t>
            </a:r>
            <a:r>
              <a:rPr lang="sq-AL" sz="2100" dirty="0">
                <a:latin typeface="+mj-lt"/>
              </a:rPr>
              <a:t> </a:t>
            </a:r>
            <a:r>
              <a:rPr lang="uk-UA" sz="2100" dirty="0">
                <a:latin typeface="+mj-lt"/>
              </a:rPr>
              <a:t>та </a:t>
            </a:r>
            <a:r>
              <a:rPr lang="sq-AL" sz="2100" b="1" dirty="0">
                <a:latin typeface="+mj-lt"/>
              </a:rPr>
              <a:t>OLAP (Online Analytical Processing)</a:t>
            </a:r>
            <a:r>
              <a:rPr lang="sq-AL" sz="2100" dirty="0">
                <a:latin typeface="+mj-lt"/>
              </a:rPr>
              <a:t>. </a:t>
            </a:r>
            <a:r>
              <a:rPr lang="uk-UA" sz="2100" dirty="0">
                <a:latin typeface="+mj-lt"/>
              </a:rPr>
              <a:t>Вони розвиваються паралельно, але виконують абсолютно різні завдання. Щоб зрозуміти різницю між ними, потрібно уявити, що одні системи орієнтовані на </a:t>
            </a:r>
            <a:r>
              <a:rPr lang="uk-UA" sz="2100" b="1" dirty="0">
                <a:latin typeface="+mj-lt"/>
              </a:rPr>
              <a:t>щоденну роботу бізнесу</a:t>
            </a:r>
            <a:r>
              <a:rPr lang="uk-UA" sz="2100" dirty="0">
                <a:latin typeface="+mj-lt"/>
              </a:rPr>
              <a:t>, а інші – на </a:t>
            </a:r>
            <a:r>
              <a:rPr lang="uk-UA" sz="2100" b="1" dirty="0">
                <a:latin typeface="+mj-lt"/>
              </a:rPr>
              <a:t>аналітику і стратегічне бачення</a:t>
            </a:r>
            <a:r>
              <a:rPr lang="uk-UA" sz="2100" dirty="0">
                <a:latin typeface="+mj-lt"/>
              </a:rPr>
              <a:t>.</a:t>
            </a:r>
          </a:p>
        </p:txBody>
      </p:sp>
      <p:pic>
        <p:nvPicPr>
          <p:cNvPr id="5" name="Рисунок 4">
            <a:extLst>
              <a:ext uri="{FF2B5EF4-FFF2-40B4-BE49-F238E27FC236}">
                <a16:creationId xmlns:a16="http://schemas.microsoft.com/office/drawing/2014/main" id="{0D16A97A-2D0E-2A63-2C07-D9F680F40B38}"/>
              </a:ext>
            </a:extLst>
          </p:cNvPr>
          <p:cNvPicPr>
            <a:picLocks noChangeAspect="1"/>
          </p:cNvPicPr>
          <p:nvPr/>
        </p:nvPicPr>
        <p:blipFill>
          <a:blip r:embed="rId3">
            <a:extLst>
              <a:ext uri="{28A0092B-C50C-407E-A947-70E740481C1C}">
                <a14:useLocalDpi xmlns:a14="http://schemas.microsoft.com/office/drawing/2010/main" val="0"/>
              </a:ext>
            </a:extLst>
          </a:blip>
          <a:srcRect b="6842"/>
          <a:stretch>
            <a:fillRect/>
          </a:stretch>
        </p:blipFill>
        <p:spPr>
          <a:xfrm>
            <a:off x="1156975" y="3313036"/>
            <a:ext cx="5812236" cy="3047621"/>
          </a:xfrm>
          <a:prstGeom prst="rect">
            <a:avLst/>
          </a:prstGeom>
        </p:spPr>
      </p:pic>
      <p:sp>
        <p:nvSpPr>
          <p:cNvPr id="9" name="TextBox 8">
            <a:extLst>
              <a:ext uri="{FF2B5EF4-FFF2-40B4-BE49-F238E27FC236}">
                <a16:creationId xmlns:a16="http://schemas.microsoft.com/office/drawing/2014/main" id="{A683B8E2-820E-6864-0191-E68793F18ED5}"/>
              </a:ext>
            </a:extLst>
          </p:cNvPr>
          <p:cNvSpPr txBox="1"/>
          <p:nvPr/>
        </p:nvSpPr>
        <p:spPr>
          <a:xfrm>
            <a:off x="6969211" y="2935653"/>
            <a:ext cx="4617200" cy="3629391"/>
          </a:xfrm>
          <a:prstGeom prst="rect">
            <a:avLst/>
          </a:prstGeom>
          <a:noFill/>
        </p:spPr>
        <p:txBody>
          <a:bodyPr wrap="square">
            <a:spAutoFit/>
          </a:bodyPr>
          <a:lstStyle/>
          <a:p>
            <a:pPr marL="0" indent="0" algn="just">
              <a:lnSpc>
                <a:spcPct val="110000"/>
              </a:lnSpc>
              <a:buNone/>
            </a:pPr>
            <a:r>
              <a:rPr lang="sq-AL" sz="2100" b="1" dirty="0">
                <a:solidFill>
                  <a:schemeClr val="bg1"/>
                </a:solidFill>
                <a:latin typeface="+mj-lt"/>
              </a:rPr>
              <a:t>OLTP-</a:t>
            </a:r>
            <a:r>
              <a:rPr lang="uk-UA" sz="2100" b="1" dirty="0">
                <a:solidFill>
                  <a:schemeClr val="bg1"/>
                </a:solidFill>
                <a:latin typeface="+mj-lt"/>
              </a:rPr>
              <a:t>системи </a:t>
            </a:r>
            <a:r>
              <a:rPr lang="uk-UA" sz="2100" dirty="0">
                <a:solidFill>
                  <a:schemeClr val="bg1"/>
                </a:solidFill>
                <a:latin typeface="+mj-lt"/>
              </a:rPr>
              <a:t>– це серце повсякденних операцій. Вони створені для того, щоб обробляти велику кількість транзакцій у режимі реального часу.</a:t>
            </a:r>
          </a:p>
          <a:p>
            <a:pPr marL="0" indent="0" algn="just">
              <a:lnSpc>
                <a:spcPct val="110000"/>
              </a:lnSpc>
              <a:buNone/>
            </a:pPr>
            <a:endParaRPr lang="uk-UA" sz="2100" dirty="0">
              <a:solidFill>
                <a:schemeClr val="bg1"/>
              </a:solidFill>
              <a:latin typeface="+mj-lt"/>
            </a:endParaRPr>
          </a:p>
          <a:p>
            <a:pPr marL="0" indent="0" algn="just">
              <a:lnSpc>
                <a:spcPct val="110000"/>
              </a:lnSpc>
              <a:buNone/>
            </a:pPr>
            <a:r>
              <a:rPr lang="uk-UA" sz="2100" dirty="0">
                <a:solidFill>
                  <a:schemeClr val="bg1"/>
                </a:solidFill>
                <a:latin typeface="+mj-lt"/>
              </a:rPr>
              <a:t> </a:t>
            </a:r>
            <a:r>
              <a:rPr lang="sq-AL" sz="2100" b="1" dirty="0">
                <a:solidFill>
                  <a:schemeClr val="bg1"/>
                </a:solidFill>
                <a:latin typeface="+mj-lt"/>
              </a:rPr>
              <a:t>OLAP-</a:t>
            </a:r>
            <a:r>
              <a:rPr lang="uk-UA" sz="2100" b="1" dirty="0">
                <a:solidFill>
                  <a:schemeClr val="bg1"/>
                </a:solidFill>
                <a:latin typeface="+mj-lt"/>
              </a:rPr>
              <a:t>системи</a:t>
            </a:r>
            <a:r>
              <a:rPr lang="uk-UA" sz="2100" dirty="0">
                <a:solidFill>
                  <a:schemeClr val="bg1"/>
                </a:solidFill>
                <a:latin typeface="+mj-lt"/>
              </a:rPr>
              <a:t>, навпаки, не орієнтовані на миттєву роботу з окремими транзакціями. Їхня функція – допомогти бізнесу аналізувати накопичені дані. </a:t>
            </a:r>
          </a:p>
        </p:txBody>
      </p:sp>
    </p:spTree>
    <p:extLst>
      <p:ext uri="{BB962C8B-B14F-4D97-AF65-F5344CB8AC3E}">
        <p14:creationId xmlns:p14="http://schemas.microsoft.com/office/powerpoint/2010/main" val="18354604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75AB26-F1D9-BE81-82B8-00573226F71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CA2216D-B694-DD37-02F8-87F7613F6B02}"/>
              </a:ext>
            </a:extLst>
          </p:cNvPr>
          <p:cNvSpPr>
            <a:spLocks noGrp="1"/>
          </p:cNvSpPr>
          <p:nvPr>
            <p:ph type="title"/>
          </p:nvPr>
        </p:nvSpPr>
        <p:spPr/>
        <p:txBody>
          <a:bodyPr>
            <a:noAutofit/>
          </a:bodyPr>
          <a:lstStyle/>
          <a:p>
            <a:r>
              <a:rPr lang="uk-UA" b="1" dirty="0">
                <a:solidFill>
                  <a:srgbClr val="88FAFF"/>
                </a:solidFill>
              </a:rPr>
              <a:t>Відмінність </a:t>
            </a:r>
            <a:r>
              <a:rPr lang="sq-AL" b="1" dirty="0">
                <a:solidFill>
                  <a:srgbClr val="88FAFF"/>
                </a:solidFill>
              </a:rPr>
              <a:t>OLAP </a:t>
            </a:r>
            <a:r>
              <a:rPr lang="uk-UA" b="1" dirty="0">
                <a:solidFill>
                  <a:srgbClr val="88FAFF"/>
                </a:solidFill>
              </a:rPr>
              <a:t>та </a:t>
            </a:r>
            <a:r>
              <a:rPr lang="sq-AL" b="1" dirty="0">
                <a:solidFill>
                  <a:srgbClr val="88FAFF"/>
                </a:solidFill>
              </a:rPr>
              <a:t>OLTP </a:t>
            </a:r>
            <a:r>
              <a:rPr lang="uk-UA" b="1" dirty="0">
                <a:solidFill>
                  <a:srgbClr val="88FAFF"/>
                </a:solidFill>
              </a:rPr>
              <a:t>систем</a:t>
            </a:r>
            <a:endParaRPr lang="uk-UA" b="1" noProof="0" dirty="0">
              <a:solidFill>
                <a:srgbClr val="88FAFF"/>
              </a:solidFill>
            </a:endParaRPr>
          </a:p>
        </p:txBody>
      </p:sp>
      <p:sp>
        <p:nvSpPr>
          <p:cNvPr id="68" name="Rectangle 3">
            <a:extLst>
              <a:ext uri="{FF2B5EF4-FFF2-40B4-BE49-F238E27FC236}">
                <a16:creationId xmlns:a16="http://schemas.microsoft.com/office/drawing/2014/main" id="{CC0427B1-DEDF-00C4-99EE-9F8729B6C523}"/>
              </a:ext>
            </a:extLst>
          </p:cNvPr>
          <p:cNvSpPr txBox="1">
            <a:spLocks noChangeArrowheads="1"/>
          </p:cNvSpPr>
          <p:nvPr/>
        </p:nvSpPr>
        <p:spPr>
          <a:xfrm>
            <a:off x="1207719" y="1925052"/>
            <a:ext cx="5518483" cy="36576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uk-UA" sz="2100" dirty="0">
                <a:latin typeface="+mj-lt"/>
              </a:rPr>
              <a:t>Основні відмінності цих підходів можна описати кількома аспектами:</a:t>
            </a:r>
          </a:p>
          <a:p>
            <a:pPr marL="457200" indent="-457200">
              <a:buFont typeface="+mj-lt"/>
              <a:buAutoNum type="arabicPeriod"/>
            </a:pPr>
            <a:r>
              <a:rPr lang="sq-AL" sz="2100" dirty="0">
                <a:latin typeface="+mj-lt"/>
              </a:rPr>
              <a:t>OLTP </a:t>
            </a:r>
            <a:r>
              <a:rPr lang="uk-UA" sz="2100" dirty="0">
                <a:latin typeface="+mj-lt"/>
              </a:rPr>
              <a:t>працює з </a:t>
            </a:r>
            <a:r>
              <a:rPr lang="uk-UA" sz="2100" i="1" dirty="0">
                <a:latin typeface="+mj-lt"/>
              </a:rPr>
              <a:t>поточними даними</a:t>
            </a:r>
            <a:r>
              <a:rPr lang="uk-UA" sz="2100" dirty="0">
                <a:latin typeface="+mj-lt"/>
              </a:rPr>
              <a:t>, тоді як </a:t>
            </a:r>
            <a:r>
              <a:rPr lang="sq-AL" sz="2100" dirty="0">
                <a:latin typeface="+mj-lt"/>
              </a:rPr>
              <a:t>OLAP </a:t>
            </a:r>
            <a:r>
              <a:rPr lang="uk-UA" sz="2100" dirty="0">
                <a:latin typeface="+mj-lt"/>
              </a:rPr>
              <a:t>аналізує </a:t>
            </a:r>
            <a:r>
              <a:rPr lang="uk-UA" sz="2100" i="1" dirty="0">
                <a:latin typeface="+mj-lt"/>
              </a:rPr>
              <a:t>історичні дані</a:t>
            </a:r>
            <a:r>
              <a:rPr lang="uk-UA" sz="2100" dirty="0">
                <a:latin typeface="+mj-lt"/>
              </a:rPr>
              <a:t>.</a:t>
            </a:r>
          </a:p>
          <a:p>
            <a:pPr marL="457200" indent="-457200">
              <a:buFont typeface="+mj-lt"/>
              <a:buAutoNum type="arabicPeriod"/>
            </a:pPr>
            <a:r>
              <a:rPr lang="sq-AL" sz="2100" dirty="0">
                <a:latin typeface="+mj-lt"/>
              </a:rPr>
              <a:t>OLTP </a:t>
            </a:r>
            <a:r>
              <a:rPr lang="uk-UA" sz="2100" dirty="0">
                <a:latin typeface="+mj-lt"/>
              </a:rPr>
              <a:t>забезпечує </a:t>
            </a:r>
            <a:r>
              <a:rPr lang="uk-UA" sz="2100" i="1" dirty="0">
                <a:latin typeface="+mj-lt"/>
              </a:rPr>
              <a:t>швидкі транзакції</a:t>
            </a:r>
            <a:r>
              <a:rPr lang="uk-UA" sz="2100" dirty="0">
                <a:latin typeface="+mj-lt"/>
              </a:rPr>
              <a:t>, а </a:t>
            </a:r>
            <a:r>
              <a:rPr lang="sq-AL" sz="2100" dirty="0">
                <a:latin typeface="+mj-lt"/>
              </a:rPr>
              <a:t>OLAP – </a:t>
            </a:r>
            <a:r>
              <a:rPr lang="uk-UA" sz="2100" i="1" dirty="0">
                <a:latin typeface="+mj-lt"/>
              </a:rPr>
              <a:t>складні запити </a:t>
            </a:r>
            <a:r>
              <a:rPr lang="uk-UA" sz="2100" dirty="0">
                <a:latin typeface="+mj-lt"/>
              </a:rPr>
              <a:t>для глибокого аналізу.</a:t>
            </a:r>
          </a:p>
          <a:p>
            <a:pPr marL="457200" indent="-457200">
              <a:buFont typeface="+mj-lt"/>
              <a:buAutoNum type="arabicPeriod"/>
            </a:pPr>
            <a:r>
              <a:rPr lang="sq-AL" sz="2100" dirty="0">
                <a:latin typeface="+mj-lt"/>
              </a:rPr>
              <a:t>OLTP </a:t>
            </a:r>
            <a:r>
              <a:rPr lang="uk-UA" sz="2100" dirty="0">
                <a:latin typeface="+mj-lt"/>
              </a:rPr>
              <a:t>орієнтоване на </a:t>
            </a:r>
            <a:r>
              <a:rPr lang="uk-UA" sz="2100" i="1" dirty="0">
                <a:latin typeface="+mj-lt"/>
              </a:rPr>
              <a:t>операційні завдання</a:t>
            </a:r>
            <a:r>
              <a:rPr lang="uk-UA" sz="2100" dirty="0">
                <a:latin typeface="+mj-lt"/>
              </a:rPr>
              <a:t>, а </a:t>
            </a:r>
            <a:r>
              <a:rPr lang="sq-AL" sz="2100" dirty="0">
                <a:latin typeface="+mj-lt"/>
              </a:rPr>
              <a:t>OLAP – </a:t>
            </a:r>
            <a:r>
              <a:rPr lang="uk-UA" sz="2100" dirty="0">
                <a:latin typeface="+mj-lt"/>
              </a:rPr>
              <a:t>на </a:t>
            </a:r>
            <a:r>
              <a:rPr lang="uk-UA" sz="2100" i="1" dirty="0">
                <a:latin typeface="+mj-lt"/>
              </a:rPr>
              <a:t>стратегічні рішення</a:t>
            </a:r>
            <a:r>
              <a:rPr lang="uk-UA" sz="2100" dirty="0">
                <a:latin typeface="+mj-lt"/>
              </a:rPr>
              <a:t>.</a:t>
            </a:r>
          </a:p>
        </p:txBody>
      </p:sp>
      <p:pic>
        <p:nvPicPr>
          <p:cNvPr id="5" name="Рисунок 4">
            <a:extLst>
              <a:ext uri="{FF2B5EF4-FFF2-40B4-BE49-F238E27FC236}">
                <a16:creationId xmlns:a16="http://schemas.microsoft.com/office/drawing/2014/main" id="{E18D8E89-D464-620D-138E-7BCAFB5321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45643" y="1487580"/>
            <a:ext cx="4672587" cy="4672587"/>
          </a:xfrm>
          <a:prstGeom prst="rect">
            <a:avLst/>
          </a:prstGeom>
        </p:spPr>
      </p:pic>
    </p:spTree>
    <p:extLst>
      <p:ext uri="{BB962C8B-B14F-4D97-AF65-F5344CB8AC3E}">
        <p14:creationId xmlns:p14="http://schemas.microsoft.com/office/powerpoint/2010/main" val="39893642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ED5BCB-50DA-8964-7622-67B58CD8D41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86D8EA8-5B13-CC74-E7D3-9E73448474AD}"/>
              </a:ext>
            </a:extLst>
          </p:cNvPr>
          <p:cNvSpPr>
            <a:spLocks noGrp="1"/>
          </p:cNvSpPr>
          <p:nvPr>
            <p:ph type="title"/>
          </p:nvPr>
        </p:nvSpPr>
        <p:spPr/>
        <p:txBody>
          <a:bodyPr>
            <a:noAutofit/>
          </a:bodyPr>
          <a:lstStyle/>
          <a:p>
            <a:r>
              <a:rPr lang="uk-UA" b="1" dirty="0">
                <a:solidFill>
                  <a:srgbClr val="88FAFF"/>
                </a:solidFill>
              </a:rPr>
              <a:t>Відмінність </a:t>
            </a:r>
            <a:r>
              <a:rPr lang="sq-AL" b="1" dirty="0">
                <a:solidFill>
                  <a:srgbClr val="88FAFF"/>
                </a:solidFill>
              </a:rPr>
              <a:t>OLAP </a:t>
            </a:r>
            <a:r>
              <a:rPr lang="uk-UA" b="1" dirty="0">
                <a:solidFill>
                  <a:srgbClr val="88FAFF"/>
                </a:solidFill>
              </a:rPr>
              <a:t>та </a:t>
            </a:r>
            <a:r>
              <a:rPr lang="sq-AL" b="1" dirty="0">
                <a:solidFill>
                  <a:srgbClr val="88FAFF"/>
                </a:solidFill>
              </a:rPr>
              <a:t>OLTP </a:t>
            </a:r>
            <a:r>
              <a:rPr lang="uk-UA" b="1" dirty="0">
                <a:solidFill>
                  <a:srgbClr val="88FAFF"/>
                </a:solidFill>
              </a:rPr>
              <a:t>систем</a:t>
            </a:r>
            <a:endParaRPr lang="uk-UA" b="1" noProof="0" dirty="0">
              <a:solidFill>
                <a:srgbClr val="88FAFF"/>
              </a:solidFill>
            </a:endParaRPr>
          </a:p>
        </p:txBody>
      </p:sp>
      <p:graphicFrame>
        <p:nvGraphicFramePr>
          <p:cNvPr id="4" name="Таблиця 3">
            <a:extLst>
              <a:ext uri="{FF2B5EF4-FFF2-40B4-BE49-F238E27FC236}">
                <a16:creationId xmlns:a16="http://schemas.microsoft.com/office/drawing/2014/main" id="{8E4C2D71-E620-BD49-3786-F8AAE401A478}"/>
              </a:ext>
            </a:extLst>
          </p:cNvPr>
          <p:cNvGraphicFramePr>
            <a:graphicFrameLocks noGrp="1"/>
          </p:cNvGraphicFramePr>
          <p:nvPr>
            <p:extLst>
              <p:ext uri="{D42A27DB-BD31-4B8C-83A1-F6EECF244321}">
                <p14:modId xmlns:p14="http://schemas.microsoft.com/office/powerpoint/2010/main" val="2013827376"/>
              </p:ext>
            </p:extLst>
          </p:nvPr>
        </p:nvGraphicFramePr>
        <p:xfrm>
          <a:off x="1262742" y="1568504"/>
          <a:ext cx="10091058" cy="3577879"/>
        </p:xfrm>
        <a:graphic>
          <a:graphicData uri="http://schemas.openxmlformats.org/drawingml/2006/table">
            <a:tbl>
              <a:tblPr>
                <a:tableStyleId>{8799B23B-EC83-4686-B30A-512413B5E67A}</a:tableStyleId>
              </a:tblPr>
              <a:tblGrid>
                <a:gridCol w="3363686">
                  <a:extLst>
                    <a:ext uri="{9D8B030D-6E8A-4147-A177-3AD203B41FA5}">
                      <a16:colId xmlns:a16="http://schemas.microsoft.com/office/drawing/2014/main" val="3448287703"/>
                    </a:ext>
                  </a:extLst>
                </a:gridCol>
                <a:gridCol w="3363686">
                  <a:extLst>
                    <a:ext uri="{9D8B030D-6E8A-4147-A177-3AD203B41FA5}">
                      <a16:colId xmlns:a16="http://schemas.microsoft.com/office/drawing/2014/main" val="3882721615"/>
                    </a:ext>
                  </a:extLst>
                </a:gridCol>
                <a:gridCol w="3363686">
                  <a:extLst>
                    <a:ext uri="{9D8B030D-6E8A-4147-A177-3AD203B41FA5}">
                      <a16:colId xmlns:a16="http://schemas.microsoft.com/office/drawing/2014/main" val="2986079382"/>
                    </a:ext>
                  </a:extLst>
                </a:gridCol>
              </a:tblGrid>
              <a:tr h="793563">
                <a:tc>
                  <a:txBody>
                    <a:bodyPr/>
                    <a:lstStyle/>
                    <a:p>
                      <a:pPr algn="ctr">
                        <a:buNone/>
                      </a:pPr>
                      <a:r>
                        <a:rPr lang="uk-UA" sz="2000" b="1" noProof="0" dirty="0">
                          <a:solidFill>
                            <a:srgbClr val="88FAFF"/>
                          </a:solidFill>
                        </a:rPr>
                        <a:t>Характеристика</a:t>
                      </a:r>
                    </a:p>
                  </a:txBody>
                  <a:tcPr anchor="ctr"/>
                </a:tc>
                <a:tc>
                  <a:txBody>
                    <a:bodyPr/>
                    <a:lstStyle/>
                    <a:p>
                      <a:pPr algn="ctr">
                        <a:buNone/>
                      </a:pPr>
                      <a:r>
                        <a:rPr lang="uk-UA" sz="2000" b="1" noProof="0" dirty="0">
                          <a:solidFill>
                            <a:srgbClr val="88FAFF"/>
                          </a:solidFill>
                        </a:rPr>
                        <a:t>OLTP</a:t>
                      </a:r>
                    </a:p>
                  </a:txBody>
                  <a:tcPr anchor="ctr"/>
                </a:tc>
                <a:tc>
                  <a:txBody>
                    <a:bodyPr/>
                    <a:lstStyle/>
                    <a:p>
                      <a:pPr algn="ctr">
                        <a:buNone/>
                      </a:pPr>
                      <a:r>
                        <a:rPr lang="uk-UA" sz="2000" b="1" noProof="0" dirty="0">
                          <a:solidFill>
                            <a:srgbClr val="88FAFF"/>
                          </a:solidFill>
                        </a:rPr>
                        <a:t>OLAP</a:t>
                      </a:r>
                    </a:p>
                  </a:txBody>
                  <a:tcPr anchor="ctr"/>
                </a:tc>
                <a:extLst>
                  <a:ext uri="{0D108BD9-81ED-4DB2-BD59-A6C34878D82A}">
                    <a16:rowId xmlns:a16="http://schemas.microsoft.com/office/drawing/2014/main" val="795355302"/>
                  </a:ext>
                </a:extLst>
              </a:tr>
              <a:tr h="696265">
                <a:tc>
                  <a:txBody>
                    <a:bodyPr/>
                    <a:lstStyle/>
                    <a:p>
                      <a:pPr>
                        <a:buNone/>
                      </a:pPr>
                      <a:r>
                        <a:rPr lang="uk-UA" noProof="0" dirty="0">
                          <a:solidFill>
                            <a:schemeClr val="bg1"/>
                          </a:solidFill>
                        </a:rPr>
                        <a:t>Основне призначення</a:t>
                      </a:r>
                    </a:p>
                  </a:txBody>
                  <a:tcPr anchor="ctr"/>
                </a:tc>
                <a:tc>
                  <a:txBody>
                    <a:bodyPr/>
                    <a:lstStyle/>
                    <a:p>
                      <a:pPr>
                        <a:buNone/>
                      </a:pPr>
                      <a:r>
                        <a:rPr lang="uk-UA" noProof="0" dirty="0">
                          <a:solidFill>
                            <a:schemeClr val="bg1"/>
                          </a:solidFill>
                        </a:rPr>
                        <a:t>Операційна обробка транзакцій (щоденні операції)</a:t>
                      </a:r>
                    </a:p>
                  </a:txBody>
                  <a:tcPr anchor="ctr"/>
                </a:tc>
                <a:tc>
                  <a:txBody>
                    <a:bodyPr/>
                    <a:lstStyle/>
                    <a:p>
                      <a:pPr>
                        <a:buNone/>
                      </a:pPr>
                      <a:r>
                        <a:rPr lang="uk-UA" noProof="0" dirty="0">
                          <a:solidFill>
                            <a:schemeClr val="bg1"/>
                          </a:solidFill>
                        </a:rPr>
                        <a:t>Аналітична обробка даних (аналіз, прогнозування)</a:t>
                      </a:r>
                    </a:p>
                  </a:txBody>
                  <a:tcPr anchor="ctr"/>
                </a:tc>
                <a:extLst>
                  <a:ext uri="{0D108BD9-81ED-4DB2-BD59-A6C34878D82A}">
                    <a16:rowId xmlns:a16="http://schemas.microsoft.com/office/drawing/2014/main" val="946730431"/>
                  </a:ext>
                </a:extLst>
              </a:tr>
              <a:tr h="695521">
                <a:tc>
                  <a:txBody>
                    <a:bodyPr/>
                    <a:lstStyle/>
                    <a:p>
                      <a:pPr>
                        <a:buNone/>
                      </a:pPr>
                      <a:r>
                        <a:rPr lang="uk-UA" noProof="0" dirty="0">
                          <a:solidFill>
                            <a:schemeClr val="bg1"/>
                          </a:solidFill>
                        </a:rPr>
                        <a:t>Дані</a:t>
                      </a:r>
                    </a:p>
                  </a:txBody>
                  <a:tcPr anchor="ctr"/>
                </a:tc>
                <a:tc>
                  <a:txBody>
                    <a:bodyPr/>
                    <a:lstStyle/>
                    <a:p>
                      <a:pPr>
                        <a:buNone/>
                      </a:pPr>
                      <a:r>
                        <a:rPr lang="uk-UA" noProof="0" dirty="0">
                          <a:solidFill>
                            <a:schemeClr val="bg1"/>
                          </a:solidFill>
                        </a:rPr>
                        <a:t>Поточні, детальні</a:t>
                      </a:r>
                    </a:p>
                  </a:txBody>
                  <a:tcPr anchor="ctr"/>
                </a:tc>
                <a:tc>
                  <a:txBody>
                    <a:bodyPr/>
                    <a:lstStyle/>
                    <a:p>
                      <a:pPr>
                        <a:buNone/>
                      </a:pPr>
                      <a:r>
                        <a:rPr lang="uk-UA" noProof="0" dirty="0">
                          <a:solidFill>
                            <a:schemeClr val="bg1"/>
                          </a:solidFill>
                        </a:rPr>
                        <a:t>Історичні, агреговані</a:t>
                      </a:r>
                    </a:p>
                  </a:txBody>
                  <a:tcPr anchor="ctr"/>
                </a:tc>
                <a:extLst>
                  <a:ext uri="{0D108BD9-81ED-4DB2-BD59-A6C34878D82A}">
                    <a16:rowId xmlns:a16="http://schemas.microsoft.com/office/drawing/2014/main" val="3562498287"/>
                  </a:ext>
                </a:extLst>
              </a:tr>
              <a:tr h="696265">
                <a:tc>
                  <a:txBody>
                    <a:bodyPr/>
                    <a:lstStyle/>
                    <a:p>
                      <a:pPr>
                        <a:buNone/>
                      </a:pPr>
                      <a:r>
                        <a:rPr lang="uk-UA" noProof="0" dirty="0">
                          <a:solidFill>
                            <a:schemeClr val="bg1"/>
                          </a:solidFill>
                        </a:rPr>
                        <a:t>Запити</a:t>
                      </a:r>
                    </a:p>
                  </a:txBody>
                  <a:tcPr anchor="ctr"/>
                </a:tc>
                <a:tc>
                  <a:txBody>
                    <a:bodyPr/>
                    <a:lstStyle/>
                    <a:p>
                      <a:pPr>
                        <a:buNone/>
                      </a:pPr>
                      <a:r>
                        <a:rPr lang="uk-UA" noProof="0" dirty="0">
                          <a:solidFill>
                            <a:schemeClr val="bg1"/>
                          </a:solidFill>
                        </a:rPr>
                        <a:t>Часті, короткі, прості</a:t>
                      </a:r>
                    </a:p>
                  </a:txBody>
                  <a:tcPr anchor="ctr"/>
                </a:tc>
                <a:tc>
                  <a:txBody>
                    <a:bodyPr/>
                    <a:lstStyle/>
                    <a:p>
                      <a:pPr>
                        <a:buNone/>
                      </a:pPr>
                      <a:r>
                        <a:rPr lang="uk-UA" noProof="0" dirty="0">
                          <a:solidFill>
                            <a:schemeClr val="bg1"/>
                          </a:solidFill>
                        </a:rPr>
                        <a:t>Рідші, складні, з великою кількістю обчислень</a:t>
                      </a:r>
                    </a:p>
                  </a:txBody>
                  <a:tcPr anchor="ctr"/>
                </a:tc>
                <a:extLst>
                  <a:ext uri="{0D108BD9-81ED-4DB2-BD59-A6C34878D82A}">
                    <a16:rowId xmlns:a16="http://schemas.microsoft.com/office/drawing/2014/main" val="2708436431"/>
                  </a:ext>
                </a:extLst>
              </a:tr>
              <a:tr h="696265">
                <a:tc>
                  <a:txBody>
                    <a:bodyPr/>
                    <a:lstStyle/>
                    <a:p>
                      <a:pPr>
                        <a:buNone/>
                      </a:pPr>
                      <a:r>
                        <a:rPr lang="uk-UA" noProof="0" dirty="0">
                          <a:solidFill>
                            <a:schemeClr val="bg1"/>
                          </a:solidFill>
                        </a:rPr>
                        <a:t>Приклад</a:t>
                      </a:r>
                    </a:p>
                  </a:txBody>
                  <a:tcPr anchor="ctr"/>
                </a:tc>
                <a:tc>
                  <a:txBody>
                    <a:bodyPr/>
                    <a:lstStyle/>
                    <a:p>
                      <a:pPr>
                        <a:buNone/>
                      </a:pPr>
                      <a:r>
                        <a:rPr lang="uk-UA" noProof="0" dirty="0">
                          <a:solidFill>
                            <a:schemeClr val="bg1"/>
                          </a:solidFill>
                        </a:rPr>
                        <a:t>Інтернет-магазин: покупка товару</a:t>
                      </a:r>
                    </a:p>
                  </a:txBody>
                  <a:tcPr anchor="ctr"/>
                </a:tc>
                <a:tc>
                  <a:txBody>
                    <a:bodyPr/>
                    <a:lstStyle/>
                    <a:p>
                      <a:pPr>
                        <a:buNone/>
                      </a:pPr>
                      <a:r>
                        <a:rPr lang="uk-UA" noProof="0" dirty="0">
                          <a:solidFill>
                            <a:schemeClr val="bg1"/>
                          </a:solidFill>
                        </a:rPr>
                        <a:t>Бізнес-аналітика: аналіз продажів за 5 років</a:t>
                      </a:r>
                    </a:p>
                  </a:txBody>
                  <a:tcPr anchor="ctr"/>
                </a:tc>
                <a:extLst>
                  <a:ext uri="{0D108BD9-81ED-4DB2-BD59-A6C34878D82A}">
                    <a16:rowId xmlns:a16="http://schemas.microsoft.com/office/drawing/2014/main" val="3699527565"/>
                  </a:ext>
                </a:extLst>
              </a:tr>
            </a:tbl>
          </a:graphicData>
        </a:graphic>
      </p:graphicFrame>
    </p:spTree>
    <p:extLst>
      <p:ext uri="{BB962C8B-B14F-4D97-AF65-F5344CB8AC3E}">
        <p14:creationId xmlns:p14="http://schemas.microsoft.com/office/powerpoint/2010/main" val="36264708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A51216-AE64-3741-2C4A-76D2DE1D61B1}"/>
            </a:ext>
          </a:extLst>
        </p:cNvPr>
        <p:cNvGrpSpPr/>
        <p:nvPr/>
      </p:nvGrpSpPr>
      <p:grpSpPr>
        <a:xfrm>
          <a:off x="0" y="0"/>
          <a:ext cx="0" cy="0"/>
          <a:chOff x="0" y="0"/>
          <a:chExt cx="0" cy="0"/>
        </a:xfrm>
      </p:grpSpPr>
      <p:sp>
        <p:nvSpPr>
          <p:cNvPr id="68" name="Rectangle 3">
            <a:extLst>
              <a:ext uri="{FF2B5EF4-FFF2-40B4-BE49-F238E27FC236}">
                <a16:creationId xmlns:a16="http://schemas.microsoft.com/office/drawing/2014/main" id="{0FC82E33-E934-8100-69B5-13EF1CB84035}"/>
              </a:ext>
            </a:extLst>
          </p:cNvPr>
          <p:cNvSpPr txBox="1">
            <a:spLocks noChangeArrowheads="1"/>
          </p:cNvSpPr>
          <p:nvPr/>
        </p:nvSpPr>
        <p:spPr>
          <a:xfrm>
            <a:off x="1236992" y="1493520"/>
            <a:ext cx="8501368" cy="499093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spcBef>
                <a:spcPts val="0"/>
              </a:spcBef>
              <a:buClr>
                <a:srgbClr val="88FAFF"/>
              </a:buClr>
              <a:buFont typeface="Wingdings" panose="05000000000000000000" pitchFamily="2" charset="2"/>
              <a:buChar char="ü"/>
            </a:pPr>
            <a:r>
              <a:rPr lang="uk-UA" sz="2100" noProof="0" dirty="0" err="1">
                <a:latin typeface="+mj-lt"/>
              </a:rPr>
              <a:t>Big</a:t>
            </a:r>
            <a:r>
              <a:rPr lang="uk-UA" sz="2100" noProof="0" dirty="0">
                <a:latin typeface="+mj-lt"/>
              </a:rPr>
              <a:t> </a:t>
            </a:r>
            <a:r>
              <a:rPr lang="uk-UA" sz="2100" noProof="0" dirty="0" err="1">
                <a:latin typeface="+mj-lt"/>
              </a:rPr>
              <a:t>Data</a:t>
            </a:r>
            <a:r>
              <a:rPr lang="uk-UA" sz="2100" noProof="0" dirty="0">
                <a:latin typeface="+mj-lt"/>
              </a:rPr>
              <a:t> трансформувала уявлення про дані та їх обробку.</a:t>
            </a:r>
          </a:p>
          <a:p>
            <a:pPr algn="just">
              <a:lnSpc>
                <a:spcPct val="120000"/>
              </a:lnSpc>
              <a:spcBef>
                <a:spcPts val="0"/>
              </a:spcBef>
              <a:buClr>
                <a:srgbClr val="88FAFF"/>
              </a:buClr>
              <a:buFont typeface="Wingdings" panose="05000000000000000000" pitchFamily="2" charset="2"/>
              <a:buChar char="ü"/>
            </a:pPr>
            <a:r>
              <a:rPr lang="uk-UA" sz="2100" dirty="0" err="1">
                <a:latin typeface="+mj-lt"/>
              </a:rPr>
              <a:t>Hadoop</a:t>
            </a:r>
            <a:r>
              <a:rPr lang="uk-UA" sz="2100" dirty="0">
                <a:latin typeface="+mj-lt"/>
              </a:rPr>
              <a:t> та </a:t>
            </a:r>
            <a:r>
              <a:rPr lang="uk-UA" sz="2100" dirty="0" err="1">
                <a:latin typeface="+mj-lt"/>
              </a:rPr>
              <a:t>Spark</a:t>
            </a:r>
            <a:r>
              <a:rPr lang="uk-UA" sz="2100" dirty="0">
                <a:latin typeface="+mj-lt"/>
              </a:rPr>
              <a:t> створили нову парадигму розподіленої обробки.</a:t>
            </a:r>
          </a:p>
          <a:p>
            <a:pPr algn="just">
              <a:lnSpc>
                <a:spcPct val="120000"/>
              </a:lnSpc>
              <a:spcBef>
                <a:spcPts val="0"/>
              </a:spcBef>
              <a:buClr>
                <a:srgbClr val="88FAFF"/>
              </a:buClr>
              <a:buFont typeface="Wingdings" panose="05000000000000000000" pitchFamily="2" charset="2"/>
              <a:buChar char="ü"/>
            </a:pPr>
            <a:r>
              <a:rPr lang="uk-UA" sz="2100" noProof="0" dirty="0" err="1">
                <a:latin typeface="+mj-lt"/>
              </a:rPr>
              <a:t>Data</a:t>
            </a:r>
            <a:r>
              <a:rPr lang="uk-UA" sz="2100" noProof="0" dirty="0">
                <a:latin typeface="+mj-lt"/>
              </a:rPr>
              <a:t> </a:t>
            </a:r>
            <a:r>
              <a:rPr lang="uk-UA" sz="2100" noProof="0" dirty="0" err="1">
                <a:latin typeface="+mj-lt"/>
              </a:rPr>
              <a:t>Warehouse</a:t>
            </a:r>
            <a:r>
              <a:rPr lang="uk-UA" sz="2100" noProof="0" dirty="0">
                <a:latin typeface="+mj-lt"/>
              </a:rPr>
              <a:t> і </a:t>
            </a:r>
            <a:r>
              <a:rPr lang="uk-UA" sz="2100" noProof="0" dirty="0" err="1">
                <a:latin typeface="+mj-lt"/>
              </a:rPr>
              <a:t>Data</a:t>
            </a:r>
            <a:r>
              <a:rPr lang="uk-UA" sz="2100" noProof="0" dirty="0">
                <a:latin typeface="+mj-lt"/>
              </a:rPr>
              <a:t> </a:t>
            </a:r>
            <a:r>
              <a:rPr lang="uk-UA" sz="2100" noProof="0" dirty="0" err="1">
                <a:latin typeface="+mj-lt"/>
              </a:rPr>
              <a:t>Lake</a:t>
            </a:r>
            <a:r>
              <a:rPr lang="uk-UA" sz="2100" noProof="0" dirty="0">
                <a:latin typeface="+mj-lt"/>
              </a:rPr>
              <a:t> вирішують різні завдання.</a:t>
            </a:r>
          </a:p>
          <a:p>
            <a:pPr algn="just">
              <a:lnSpc>
                <a:spcPct val="120000"/>
              </a:lnSpc>
              <a:spcBef>
                <a:spcPts val="0"/>
              </a:spcBef>
              <a:buClr>
                <a:srgbClr val="88FAFF"/>
              </a:buClr>
              <a:buFont typeface="Wingdings" panose="05000000000000000000" pitchFamily="2" charset="2"/>
              <a:buChar char="ü"/>
            </a:pPr>
            <a:r>
              <a:rPr lang="uk-UA" sz="2100" noProof="0" dirty="0">
                <a:latin typeface="+mj-lt"/>
              </a:rPr>
              <a:t>Хмарні платформи стали стандартом роботи з </a:t>
            </a:r>
            <a:r>
              <a:rPr lang="uk-UA" sz="2100" noProof="0" dirty="0" err="1">
                <a:latin typeface="+mj-lt"/>
              </a:rPr>
              <a:t>Big</a:t>
            </a:r>
            <a:r>
              <a:rPr lang="uk-UA" sz="2100" noProof="0" dirty="0">
                <a:latin typeface="+mj-lt"/>
              </a:rPr>
              <a:t> </a:t>
            </a:r>
            <a:r>
              <a:rPr lang="uk-UA" sz="2100" noProof="0" dirty="0" err="1">
                <a:latin typeface="+mj-lt"/>
              </a:rPr>
              <a:t>Data</a:t>
            </a:r>
            <a:r>
              <a:rPr lang="uk-UA" sz="2100" noProof="0" dirty="0">
                <a:latin typeface="+mj-lt"/>
              </a:rPr>
              <a:t>.</a:t>
            </a:r>
          </a:p>
          <a:p>
            <a:pPr algn="just">
              <a:lnSpc>
                <a:spcPct val="120000"/>
              </a:lnSpc>
              <a:spcBef>
                <a:spcPts val="0"/>
              </a:spcBef>
              <a:buClr>
                <a:srgbClr val="88FAFF"/>
              </a:buClr>
              <a:buFont typeface="Wingdings" panose="05000000000000000000" pitchFamily="2" charset="2"/>
              <a:buChar char="ü"/>
            </a:pPr>
            <a:r>
              <a:rPr lang="uk-UA" sz="2100" noProof="0" dirty="0">
                <a:latin typeface="+mj-lt"/>
              </a:rPr>
              <a:t>Практичний висновок для бізнесу. Вибір архітектури та інфраструктури </a:t>
            </a:r>
            <a:r>
              <a:rPr lang="uk-UA" sz="2100" noProof="0" dirty="0" err="1">
                <a:latin typeface="+mj-lt"/>
              </a:rPr>
              <a:t>Big</a:t>
            </a:r>
            <a:r>
              <a:rPr lang="uk-UA" sz="2100" noProof="0" dirty="0">
                <a:latin typeface="+mj-lt"/>
              </a:rPr>
              <a:t> </a:t>
            </a:r>
            <a:r>
              <a:rPr lang="uk-UA" sz="2100" noProof="0" dirty="0" err="1">
                <a:latin typeface="+mj-lt"/>
              </a:rPr>
              <a:t>Data</a:t>
            </a:r>
            <a:r>
              <a:rPr lang="uk-UA" sz="2100" noProof="0" dirty="0">
                <a:latin typeface="+mj-lt"/>
              </a:rPr>
              <a:t> залежить від потреб </a:t>
            </a:r>
            <a:r>
              <a:rPr lang="uk-UA" sz="2100" noProof="0" dirty="0" err="1">
                <a:latin typeface="+mj-lt"/>
              </a:rPr>
              <a:t>компані</a:t>
            </a:r>
            <a:r>
              <a:rPr lang="uk-UA" sz="2100" noProof="0" dirty="0">
                <a:latin typeface="+mj-lt"/>
              </a:rPr>
              <a:t>.</a:t>
            </a:r>
          </a:p>
          <a:p>
            <a:pPr marL="0" indent="0" algn="just">
              <a:lnSpc>
                <a:spcPct val="120000"/>
              </a:lnSpc>
              <a:spcBef>
                <a:spcPts val="0"/>
              </a:spcBef>
              <a:buClr>
                <a:srgbClr val="88FAFF"/>
              </a:buClr>
              <a:buNone/>
            </a:pPr>
            <a:endParaRPr lang="uk-UA" sz="2100" dirty="0">
              <a:latin typeface="+mj-lt"/>
            </a:endParaRPr>
          </a:p>
          <a:p>
            <a:pPr marL="0" indent="0" algn="just">
              <a:lnSpc>
                <a:spcPct val="120000"/>
              </a:lnSpc>
              <a:spcBef>
                <a:spcPts val="0"/>
              </a:spcBef>
              <a:buClr>
                <a:srgbClr val="88FAFF"/>
              </a:buClr>
              <a:buNone/>
            </a:pPr>
            <a:r>
              <a:rPr lang="uk-UA" sz="2100" noProof="0" dirty="0" err="1">
                <a:latin typeface="+mj-lt"/>
              </a:rPr>
              <a:t>Big</a:t>
            </a:r>
            <a:r>
              <a:rPr lang="uk-UA" sz="2100" noProof="0" dirty="0">
                <a:latin typeface="+mj-lt"/>
              </a:rPr>
              <a:t> </a:t>
            </a:r>
            <a:r>
              <a:rPr lang="uk-UA" sz="2100" noProof="0" dirty="0" err="1">
                <a:latin typeface="+mj-lt"/>
              </a:rPr>
              <a:t>Data</a:t>
            </a:r>
            <a:r>
              <a:rPr lang="uk-UA" sz="2100" noProof="0" dirty="0">
                <a:latin typeface="+mj-lt"/>
              </a:rPr>
              <a:t> — це не просто інструмент, а ціла екосистема рішень, де архітектура, платформи та методи обробки потрібно поєднувати з урахуванням конкретних завдань бізнесу.</a:t>
            </a:r>
          </a:p>
        </p:txBody>
      </p:sp>
      <p:sp>
        <p:nvSpPr>
          <p:cNvPr id="6" name="Title 1">
            <a:extLst>
              <a:ext uri="{FF2B5EF4-FFF2-40B4-BE49-F238E27FC236}">
                <a16:creationId xmlns:a16="http://schemas.microsoft.com/office/drawing/2014/main" id="{61FB7BD8-71FF-4268-1A55-03E5815C5A76}"/>
              </a:ext>
            </a:extLst>
          </p:cNvPr>
          <p:cNvSpPr>
            <a:spLocks noGrp="1"/>
          </p:cNvSpPr>
          <p:nvPr>
            <p:ph type="title"/>
          </p:nvPr>
        </p:nvSpPr>
        <p:spPr>
          <a:xfrm>
            <a:off x="1262742" y="365125"/>
            <a:ext cx="10785096" cy="941161"/>
          </a:xfrm>
        </p:spPr>
        <p:txBody>
          <a:bodyPr>
            <a:normAutofit/>
          </a:bodyPr>
          <a:lstStyle/>
          <a:p>
            <a:r>
              <a:rPr lang="uk-UA" b="1" noProof="0" dirty="0">
                <a:solidFill>
                  <a:srgbClr val="88FAFF"/>
                </a:solidFill>
              </a:rPr>
              <a:t>Підсумок лекції 2</a:t>
            </a:r>
          </a:p>
        </p:txBody>
      </p:sp>
      <p:pic>
        <p:nvPicPr>
          <p:cNvPr id="2" name="Рисунок 1">
            <a:extLst>
              <a:ext uri="{FF2B5EF4-FFF2-40B4-BE49-F238E27FC236}">
                <a16:creationId xmlns:a16="http://schemas.microsoft.com/office/drawing/2014/main" id="{A311100B-DD0D-709A-F681-C6AF78249CF0}"/>
              </a:ext>
            </a:extLst>
          </p:cNvPr>
          <p:cNvPicPr>
            <a:picLocks noChangeAspect="1"/>
          </p:cNvPicPr>
          <p:nvPr/>
        </p:nvPicPr>
        <p:blipFill>
          <a:blip r:embed="rId3"/>
          <a:stretch>
            <a:fillRect/>
          </a:stretch>
        </p:blipFill>
        <p:spPr>
          <a:xfrm>
            <a:off x="8828941" y="46394"/>
            <a:ext cx="3108286" cy="3108286"/>
          </a:xfrm>
          <a:prstGeom prst="rect">
            <a:avLst/>
          </a:prstGeom>
          <a:effectLst>
            <a:outerShdw blurRad="76200" dir="18900000" sy="23000" kx="-1200000" algn="bl" rotWithShape="0">
              <a:prstClr val="black">
                <a:alpha val="20000"/>
              </a:prstClr>
            </a:outerShdw>
          </a:effectLst>
        </p:spPr>
      </p:pic>
    </p:spTree>
    <p:extLst>
      <p:ext uri="{BB962C8B-B14F-4D97-AF65-F5344CB8AC3E}">
        <p14:creationId xmlns:p14="http://schemas.microsoft.com/office/powerpoint/2010/main" val="16998838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26DEF4-666C-F723-37D7-3AA7275DE35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8554577-740E-CBCD-0001-C2327DED4524}"/>
              </a:ext>
            </a:extLst>
          </p:cNvPr>
          <p:cNvSpPr>
            <a:spLocks noGrp="1"/>
          </p:cNvSpPr>
          <p:nvPr>
            <p:ph type="title"/>
          </p:nvPr>
        </p:nvSpPr>
        <p:spPr/>
        <p:txBody>
          <a:bodyPr>
            <a:normAutofit/>
          </a:bodyPr>
          <a:lstStyle/>
          <a:p>
            <a:r>
              <a:rPr lang="uk-UA" b="1" noProof="0" dirty="0">
                <a:solidFill>
                  <a:srgbClr val="88FAFF"/>
                </a:solidFill>
              </a:rPr>
              <a:t>Традиційні бази даних проти </a:t>
            </a:r>
            <a:r>
              <a:rPr lang="uk-UA" b="1" noProof="0" dirty="0" err="1">
                <a:solidFill>
                  <a:srgbClr val="88FAFF"/>
                </a:solidFill>
              </a:rPr>
              <a:t>Big</a:t>
            </a:r>
            <a:r>
              <a:rPr lang="uk-UA" b="1" noProof="0" dirty="0">
                <a:solidFill>
                  <a:srgbClr val="88FAFF"/>
                </a:solidFill>
              </a:rPr>
              <a:t> </a:t>
            </a:r>
            <a:r>
              <a:rPr lang="uk-UA" b="1" noProof="0" dirty="0" err="1">
                <a:solidFill>
                  <a:srgbClr val="88FAFF"/>
                </a:solidFill>
              </a:rPr>
              <a:t>Data</a:t>
            </a:r>
            <a:endParaRPr lang="uk-UA" b="1" noProof="0" dirty="0">
              <a:solidFill>
                <a:srgbClr val="88FAFF"/>
              </a:solidFill>
            </a:endParaRPr>
          </a:p>
        </p:txBody>
      </p:sp>
      <p:sp>
        <p:nvSpPr>
          <p:cNvPr id="3" name="Місце для вмісту 2">
            <a:extLst>
              <a:ext uri="{FF2B5EF4-FFF2-40B4-BE49-F238E27FC236}">
                <a16:creationId xmlns:a16="http://schemas.microsoft.com/office/drawing/2014/main" id="{C330722E-9C15-55EF-AD7C-E325896C5403}"/>
              </a:ext>
            </a:extLst>
          </p:cNvPr>
          <p:cNvSpPr>
            <a:spLocks noGrp="1"/>
          </p:cNvSpPr>
          <p:nvPr>
            <p:ph idx="1"/>
          </p:nvPr>
        </p:nvSpPr>
        <p:spPr>
          <a:xfrm>
            <a:off x="1087396" y="1495169"/>
            <a:ext cx="7290486" cy="4681794"/>
          </a:xfrm>
        </p:spPr>
        <p:txBody>
          <a:bodyPr>
            <a:normAutofit/>
          </a:bodyPr>
          <a:lstStyle/>
          <a:p>
            <a:pPr marL="0" indent="0" algn="just">
              <a:lnSpc>
                <a:spcPct val="120000"/>
              </a:lnSpc>
              <a:buNone/>
            </a:pPr>
            <a:r>
              <a:rPr lang="uk-UA" sz="2100" dirty="0"/>
              <a:t>Головна різниця між традиційними базами даних і </a:t>
            </a:r>
            <a:r>
              <a:rPr lang="sq-AL" sz="2100" dirty="0"/>
              <a:t>Big Data </a:t>
            </a:r>
            <a:r>
              <a:rPr lang="uk-UA" sz="2100" dirty="0"/>
              <a:t>полягає не лише в масштабі, а й у філософії роботи з інформацією. Традиційні бази даних підходять для добре структурованих завдань із жорсткими вимогами до цілісності даних, тоді як </a:t>
            </a:r>
            <a:r>
              <a:rPr lang="sq-AL" sz="2100" dirty="0"/>
              <a:t>Big Data </a:t>
            </a:r>
            <a:r>
              <a:rPr lang="uk-UA" sz="2100" dirty="0"/>
              <a:t>орієнтована на різноманітність, швидкість і масштабованість. У сучасному бізнесі ці дві технології часто доповнюють одна одну: класичні БД забезпечують стабільність і </a:t>
            </a:r>
            <a:r>
              <a:rPr lang="uk-UA" sz="2100" dirty="0" err="1"/>
              <a:t>транзакційність</a:t>
            </a:r>
            <a:r>
              <a:rPr lang="uk-UA" sz="2100" dirty="0"/>
              <a:t>, а </a:t>
            </a:r>
            <a:r>
              <a:rPr lang="sq-AL" sz="2100" dirty="0"/>
              <a:t>Big Data-</a:t>
            </a:r>
            <a:r>
              <a:rPr lang="uk-UA" sz="2100" dirty="0"/>
              <a:t>системи — гнучкість та можливість аналізувати дані в обсягах, які раніше здавалися неможливими.</a:t>
            </a:r>
          </a:p>
        </p:txBody>
      </p:sp>
      <p:pic>
        <p:nvPicPr>
          <p:cNvPr id="5" name="Рисунок 4">
            <a:extLst>
              <a:ext uri="{FF2B5EF4-FFF2-40B4-BE49-F238E27FC236}">
                <a16:creationId xmlns:a16="http://schemas.microsoft.com/office/drawing/2014/main" id="{A246DBB6-595E-0DEE-DDAF-1C4D6A4FC235}"/>
              </a:ext>
            </a:extLst>
          </p:cNvPr>
          <p:cNvPicPr>
            <a:picLocks noChangeAspect="1"/>
          </p:cNvPicPr>
          <p:nvPr/>
        </p:nvPicPr>
        <p:blipFill>
          <a:blip r:embed="rId3"/>
          <a:stretch>
            <a:fillRect/>
          </a:stretch>
        </p:blipFill>
        <p:spPr>
          <a:xfrm>
            <a:off x="8552575" y="1624206"/>
            <a:ext cx="3228372" cy="4127157"/>
          </a:xfrm>
          <a:prstGeom prst="rect">
            <a:avLst/>
          </a:prstGeom>
        </p:spPr>
      </p:pic>
    </p:spTree>
    <p:extLst>
      <p:ext uri="{BB962C8B-B14F-4D97-AF65-F5344CB8AC3E}">
        <p14:creationId xmlns:p14="http://schemas.microsoft.com/office/powerpoint/2010/main" val="426291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425FD5-22EF-AFBB-20AD-3EE5D326C5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20250BA-B421-2103-76BB-2D78AE61BFA3}"/>
              </a:ext>
            </a:extLst>
          </p:cNvPr>
          <p:cNvSpPr>
            <a:spLocks noGrp="1"/>
          </p:cNvSpPr>
          <p:nvPr>
            <p:ph type="title"/>
          </p:nvPr>
        </p:nvSpPr>
        <p:spPr>
          <a:xfrm>
            <a:off x="1262742" y="365125"/>
            <a:ext cx="10785096" cy="941161"/>
          </a:xfrm>
        </p:spPr>
        <p:txBody>
          <a:bodyPr>
            <a:normAutofit/>
          </a:bodyPr>
          <a:lstStyle/>
          <a:p>
            <a:r>
              <a:rPr lang="uk-UA" b="1" dirty="0">
                <a:solidFill>
                  <a:srgbClr val="88FAFF"/>
                </a:solidFill>
              </a:rPr>
              <a:t>Традиційні бази даних проти </a:t>
            </a:r>
            <a:r>
              <a:rPr lang="uk-UA" b="1" dirty="0" err="1">
                <a:solidFill>
                  <a:srgbClr val="88FAFF"/>
                </a:solidFill>
              </a:rPr>
              <a:t>Big</a:t>
            </a:r>
            <a:r>
              <a:rPr lang="uk-UA" b="1" dirty="0">
                <a:solidFill>
                  <a:srgbClr val="88FAFF"/>
                </a:solidFill>
              </a:rPr>
              <a:t> </a:t>
            </a:r>
            <a:r>
              <a:rPr lang="uk-UA" b="1" dirty="0" err="1">
                <a:solidFill>
                  <a:srgbClr val="88FAFF"/>
                </a:solidFill>
              </a:rPr>
              <a:t>Data</a:t>
            </a:r>
            <a:endParaRPr lang="uk-UA" b="1" noProof="0" dirty="0">
              <a:solidFill>
                <a:srgbClr val="88FAFF"/>
              </a:solidFill>
            </a:endParaRPr>
          </a:p>
        </p:txBody>
      </p:sp>
      <p:graphicFrame>
        <p:nvGraphicFramePr>
          <p:cNvPr id="9" name="Таблиця 8">
            <a:extLst>
              <a:ext uri="{FF2B5EF4-FFF2-40B4-BE49-F238E27FC236}">
                <a16:creationId xmlns:a16="http://schemas.microsoft.com/office/drawing/2014/main" id="{6E022EBF-3B93-440B-E74D-041A2898C1F7}"/>
              </a:ext>
            </a:extLst>
          </p:cNvPr>
          <p:cNvGraphicFramePr>
            <a:graphicFrameLocks noGrp="1"/>
          </p:cNvGraphicFramePr>
          <p:nvPr>
            <p:extLst>
              <p:ext uri="{D42A27DB-BD31-4B8C-83A1-F6EECF244321}">
                <p14:modId xmlns:p14="http://schemas.microsoft.com/office/powerpoint/2010/main" val="136882798"/>
              </p:ext>
            </p:extLst>
          </p:nvPr>
        </p:nvGraphicFramePr>
        <p:xfrm>
          <a:off x="1173892" y="1306286"/>
          <a:ext cx="10354962" cy="5257644"/>
        </p:xfrm>
        <a:graphic>
          <a:graphicData uri="http://schemas.openxmlformats.org/drawingml/2006/table">
            <a:tbl>
              <a:tblPr>
                <a:tableStyleId>{8799B23B-EC83-4686-B30A-512413B5E67A}</a:tableStyleId>
              </a:tblPr>
              <a:tblGrid>
                <a:gridCol w="2594919">
                  <a:extLst>
                    <a:ext uri="{9D8B030D-6E8A-4147-A177-3AD203B41FA5}">
                      <a16:colId xmlns:a16="http://schemas.microsoft.com/office/drawing/2014/main" val="2250053692"/>
                    </a:ext>
                  </a:extLst>
                </a:gridCol>
                <a:gridCol w="3719384">
                  <a:extLst>
                    <a:ext uri="{9D8B030D-6E8A-4147-A177-3AD203B41FA5}">
                      <a16:colId xmlns:a16="http://schemas.microsoft.com/office/drawing/2014/main" val="1931659629"/>
                    </a:ext>
                  </a:extLst>
                </a:gridCol>
                <a:gridCol w="4040659">
                  <a:extLst>
                    <a:ext uri="{9D8B030D-6E8A-4147-A177-3AD203B41FA5}">
                      <a16:colId xmlns:a16="http://schemas.microsoft.com/office/drawing/2014/main" val="1010054801"/>
                    </a:ext>
                  </a:extLst>
                </a:gridCol>
              </a:tblGrid>
              <a:tr h="422398">
                <a:tc>
                  <a:txBody>
                    <a:bodyPr/>
                    <a:lstStyle/>
                    <a:p>
                      <a:pPr algn="ctr">
                        <a:buNone/>
                      </a:pPr>
                      <a:r>
                        <a:rPr lang="uk-UA" sz="2000" b="1" noProof="0" dirty="0">
                          <a:solidFill>
                            <a:srgbClr val="88FAFF"/>
                          </a:solidFill>
                        </a:rPr>
                        <a:t>Критерій</a:t>
                      </a:r>
                    </a:p>
                  </a:txBody>
                  <a:tcPr marL="65929" marR="65929" marT="32965" marB="32965" anchor="ctr"/>
                </a:tc>
                <a:tc>
                  <a:txBody>
                    <a:bodyPr/>
                    <a:lstStyle/>
                    <a:p>
                      <a:pPr algn="ctr">
                        <a:buNone/>
                      </a:pPr>
                      <a:r>
                        <a:rPr lang="uk-UA" sz="2000" b="1" noProof="0" dirty="0">
                          <a:solidFill>
                            <a:srgbClr val="88FAFF"/>
                          </a:solidFill>
                        </a:rPr>
                        <a:t>Традиційні бази даних (RDBMS)</a:t>
                      </a:r>
                    </a:p>
                  </a:txBody>
                  <a:tcPr marL="65929" marR="65929" marT="32965" marB="32965" anchor="ctr"/>
                </a:tc>
                <a:tc>
                  <a:txBody>
                    <a:bodyPr/>
                    <a:lstStyle/>
                    <a:p>
                      <a:pPr algn="ctr">
                        <a:buNone/>
                      </a:pPr>
                      <a:r>
                        <a:rPr lang="uk-UA" sz="2000" b="1" noProof="0" dirty="0" err="1">
                          <a:solidFill>
                            <a:srgbClr val="88FAFF"/>
                          </a:solidFill>
                        </a:rPr>
                        <a:t>Big</a:t>
                      </a:r>
                      <a:r>
                        <a:rPr lang="uk-UA" sz="2000" b="1" noProof="0" dirty="0">
                          <a:solidFill>
                            <a:srgbClr val="88FAFF"/>
                          </a:solidFill>
                        </a:rPr>
                        <a:t> </a:t>
                      </a:r>
                      <a:r>
                        <a:rPr lang="uk-UA" sz="2000" b="1" noProof="0" dirty="0" err="1">
                          <a:solidFill>
                            <a:srgbClr val="88FAFF"/>
                          </a:solidFill>
                        </a:rPr>
                        <a:t>Data</a:t>
                      </a:r>
                      <a:r>
                        <a:rPr lang="uk-UA" sz="2000" b="1" noProof="0" dirty="0">
                          <a:solidFill>
                            <a:srgbClr val="88FAFF"/>
                          </a:solidFill>
                        </a:rPr>
                        <a:t>-системи</a:t>
                      </a:r>
                    </a:p>
                  </a:txBody>
                  <a:tcPr marL="65929" marR="65929" marT="32965" marB="32965" anchor="ctr"/>
                </a:tc>
                <a:extLst>
                  <a:ext uri="{0D108BD9-81ED-4DB2-BD59-A6C34878D82A}">
                    <a16:rowId xmlns:a16="http://schemas.microsoft.com/office/drawing/2014/main" val="531513954"/>
                  </a:ext>
                </a:extLst>
              </a:tr>
              <a:tr h="295328">
                <a:tc>
                  <a:txBody>
                    <a:bodyPr/>
                    <a:lstStyle/>
                    <a:p>
                      <a:pPr>
                        <a:lnSpc>
                          <a:spcPct val="90000"/>
                        </a:lnSpc>
                        <a:buNone/>
                      </a:pPr>
                      <a:r>
                        <a:rPr lang="uk-UA" sz="1800" b="1" noProof="0" dirty="0">
                          <a:solidFill>
                            <a:schemeClr val="bg1"/>
                          </a:solidFill>
                        </a:rPr>
                        <a:t>Обсяг даних</a:t>
                      </a:r>
                      <a:endParaRPr lang="uk-UA" sz="1800" noProof="0" dirty="0">
                        <a:solidFill>
                          <a:schemeClr val="bg1"/>
                        </a:solidFill>
                      </a:endParaRPr>
                    </a:p>
                  </a:txBody>
                  <a:tcPr marL="65929" marR="65929" marT="32965" marB="32965" anchor="ctr"/>
                </a:tc>
                <a:tc>
                  <a:txBody>
                    <a:bodyPr/>
                    <a:lstStyle/>
                    <a:p>
                      <a:pPr>
                        <a:lnSpc>
                          <a:spcPct val="90000"/>
                        </a:lnSpc>
                        <a:buNone/>
                      </a:pPr>
                      <a:r>
                        <a:rPr lang="uk-UA" sz="1800" noProof="0" dirty="0">
                          <a:solidFill>
                            <a:schemeClr val="bg1"/>
                          </a:solidFill>
                        </a:rPr>
                        <a:t>Гігабайти – терабайти</a:t>
                      </a:r>
                    </a:p>
                  </a:txBody>
                  <a:tcPr marL="65929" marR="65929" marT="32965" marB="32965" anchor="ctr"/>
                </a:tc>
                <a:tc>
                  <a:txBody>
                    <a:bodyPr/>
                    <a:lstStyle/>
                    <a:p>
                      <a:pPr>
                        <a:lnSpc>
                          <a:spcPct val="90000"/>
                        </a:lnSpc>
                        <a:buNone/>
                      </a:pPr>
                      <a:r>
                        <a:rPr lang="uk-UA" sz="1800" noProof="0" dirty="0">
                          <a:solidFill>
                            <a:schemeClr val="bg1"/>
                          </a:solidFill>
                        </a:rPr>
                        <a:t>Терабайти – </a:t>
                      </a:r>
                      <a:r>
                        <a:rPr lang="uk-UA" sz="1800" noProof="0" dirty="0" err="1">
                          <a:solidFill>
                            <a:schemeClr val="bg1"/>
                          </a:solidFill>
                        </a:rPr>
                        <a:t>петабайти</a:t>
                      </a:r>
                      <a:r>
                        <a:rPr lang="uk-UA" sz="1800" noProof="0" dirty="0">
                          <a:solidFill>
                            <a:schemeClr val="bg1"/>
                          </a:solidFill>
                        </a:rPr>
                        <a:t> і більше</a:t>
                      </a:r>
                    </a:p>
                  </a:txBody>
                  <a:tcPr marL="65929" marR="65929" marT="32965" marB="32965" anchor="ctr"/>
                </a:tc>
                <a:extLst>
                  <a:ext uri="{0D108BD9-81ED-4DB2-BD59-A6C34878D82A}">
                    <a16:rowId xmlns:a16="http://schemas.microsoft.com/office/drawing/2014/main" val="3905637654"/>
                  </a:ext>
                </a:extLst>
              </a:tr>
              <a:tr h="738505">
                <a:tc>
                  <a:txBody>
                    <a:bodyPr/>
                    <a:lstStyle/>
                    <a:p>
                      <a:pPr>
                        <a:lnSpc>
                          <a:spcPct val="90000"/>
                        </a:lnSpc>
                        <a:buNone/>
                      </a:pPr>
                      <a:r>
                        <a:rPr lang="uk-UA" sz="1800" b="1" noProof="0" dirty="0">
                          <a:solidFill>
                            <a:schemeClr val="bg1"/>
                          </a:solidFill>
                        </a:rPr>
                        <a:t>Структура</a:t>
                      </a:r>
                      <a:endParaRPr lang="uk-UA" sz="1800" noProof="0" dirty="0">
                        <a:solidFill>
                          <a:schemeClr val="bg1"/>
                        </a:solidFill>
                      </a:endParaRPr>
                    </a:p>
                  </a:txBody>
                  <a:tcPr marL="65929" marR="65929" marT="32965" marB="32965" anchor="ctr"/>
                </a:tc>
                <a:tc>
                  <a:txBody>
                    <a:bodyPr/>
                    <a:lstStyle/>
                    <a:p>
                      <a:pPr>
                        <a:lnSpc>
                          <a:spcPct val="90000"/>
                        </a:lnSpc>
                        <a:buNone/>
                      </a:pPr>
                      <a:r>
                        <a:rPr lang="uk-UA" sz="1800" noProof="0" dirty="0">
                          <a:solidFill>
                            <a:schemeClr val="bg1"/>
                          </a:solidFill>
                        </a:rPr>
                        <a:t>Строга схема, реляційні таблиці</a:t>
                      </a:r>
                    </a:p>
                  </a:txBody>
                  <a:tcPr marL="65929" marR="65929" marT="32965" marB="32965" anchor="ctr"/>
                </a:tc>
                <a:tc>
                  <a:txBody>
                    <a:bodyPr/>
                    <a:lstStyle/>
                    <a:p>
                      <a:pPr>
                        <a:lnSpc>
                          <a:spcPct val="90000"/>
                        </a:lnSpc>
                        <a:buNone/>
                      </a:pPr>
                      <a:r>
                        <a:rPr lang="uk-UA" sz="1800" noProof="0" dirty="0">
                          <a:solidFill>
                            <a:schemeClr val="bg1"/>
                          </a:solidFill>
                        </a:rPr>
                        <a:t>Дані можуть бути структуровані, </a:t>
                      </a:r>
                      <a:r>
                        <a:rPr lang="uk-UA" sz="1800" noProof="0" dirty="0" err="1">
                          <a:solidFill>
                            <a:schemeClr val="bg1"/>
                          </a:solidFill>
                        </a:rPr>
                        <a:t>напівструктуровані</a:t>
                      </a:r>
                      <a:r>
                        <a:rPr lang="uk-UA" sz="1800" noProof="0" dirty="0">
                          <a:solidFill>
                            <a:schemeClr val="bg1"/>
                          </a:solidFill>
                        </a:rPr>
                        <a:t>, неструктуровані</a:t>
                      </a:r>
                    </a:p>
                  </a:txBody>
                  <a:tcPr marL="65929" marR="65929" marT="32965" marB="32965" anchor="ctr"/>
                </a:tc>
                <a:extLst>
                  <a:ext uri="{0D108BD9-81ED-4DB2-BD59-A6C34878D82A}">
                    <a16:rowId xmlns:a16="http://schemas.microsoft.com/office/drawing/2014/main" val="1009360972"/>
                  </a:ext>
                </a:extLst>
              </a:tr>
              <a:tr h="516916">
                <a:tc>
                  <a:txBody>
                    <a:bodyPr/>
                    <a:lstStyle/>
                    <a:p>
                      <a:pPr>
                        <a:lnSpc>
                          <a:spcPct val="90000"/>
                        </a:lnSpc>
                        <a:buNone/>
                      </a:pPr>
                      <a:r>
                        <a:rPr lang="uk-UA" sz="1800" b="1" noProof="0" dirty="0">
                          <a:solidFill>
                            <a:schemeClr val="bg1"/>
                          </a:solidFill>
                        </a:rPr>
                        <a:t>Гнучкість</a:t>
                      </a:r>
                      <a:endParaRPr lang="uk-UA" sz="1800" noProof="0" dirty="0">
                        <a:solidFill>
                          <a:schemeClr val="bg1"/>
                        </a:solidFill>
                      </a:endParaRPr>
                    </a:p>
                  </a:txBody>
                  <a:tcPr marL="65929" marR="65929" marT="32965" marB="32965" anchor="ctr"/>
                </a:tc>
                <a:tc>
                  <a:txBody>
                    <a:bodyPr/>
                    <a:lstStyle/>
                    <a:p>
                      <a:pPr>
                        <a:lnSpc>
                          <a:spcPct val="90000"/>
                        </a:lnSpc>
                        <a:buNone/>
                      </a:pPr>
                      <a:r>
                        <a:rPr lang="uk-UA" sz="1800" noProof="0" dirty="0">
                          <a:solidFill>
                            <a:schemeClr val="bg1"/>
                          </a:solidFill>
                        </a:rPr>
                        <a:t>Низька: зміна схеми складна</a:t>
                      </a:r>
                    </a:p>
                  </a:txBody>
                  <a:tcPr marL="65929" marR="65929" marT="32965" marB="32965" anchor="ctr"/>
                </a:tc>
                <a:tc>
                  <a:txBody>
                    <a:bodyPr/>
                    <a:lstStyle/>
                    <a:p>
                      <a:pPr>
                        <a:lnSpc>
                          <a:spcPct val="90000"/>
                        </a:lnSpc>
                        <a:buNone/>
                      </a:pPr>
                      <a:r>
                        <a:rPr lang="uk-UA" sz="1800" noProof="0" dirty="0">
                          <a:solidFill>
                            <a:schemeClr val="bg1"/>
                          </a:solidFill>
                        </a:rPr>
                        <a:t>Висока: підтримка JSON, XML, відео, аудіо, </a:t>
                      </a:r>
                      <a:r>
                        <a:rPr lang="uk-UA" sz="1800" noProof="0" dirty="0" err="1">
                          <a:solidFill>
                            <a:schemeClr val="bg1"/>
                          </a:solidFill>
                        </a:rPr>
                        <a:t>логів</a:t>
                      </a:r>
                      <a:endParaRPr lang="uk-UA" sz="1800" noProof="0" dirty="0">
                        <a:solidFill>
                          <a:schemeClr val="bg1"/>
                        </a:solidFill>
                      </a:endParaRPr>
                    </a:p>
                  </a:txBody>
                  <a:tcPr marL="65929" marR="65929" marT="32965" marB="32965" anchor="ctr"/>
                </a:tc>
                <a:extLst>
                  <a:ext uri="{0D108BD9-81ED-4DB2-BD59-A6C34878D82A}">
                    <a16:rowId xmlns:a16="http://schemas.microsoft.com/office/drawing/2014/main" val="3984786415"/>
                  </a:ext>
                </a:extLst>
              </a:tr>
              <a:tr h="516916">
                <a:tc>
                  <a:txBody>
                    <a:bodyPr/>
                    <a:lstStyle/>
                    <a:p>
                      <a:pPr>
                        <a:lnSpc>
                          <a:spcPct val="90000"/>
                        </a:lnSpc>
                        <a:buNone/>
                      </a:pPr>
                      <a:r>
                        <a:rPr lang="uk-UA" sz="1800" b="1" noProof="0" dirty="0">
                          <a:solidFill>
                            <a:schemeClr val="bg1"/>
                          </a:solidFill>
                        </a:rPr>
                        <a:t>Масштабування</a:t>
                      </a:r>
                      <a:endParaRPr lang="uk-UA" sz="1800" noProof="0" dirty="0">
                        <a:solidFill>
                          <a:schemeClr val="bg1"/>
                        </a:solidFill>
                      </a:endParaRPr>
                    </a:p>
                  </a:txBody>
                  <a:tcPr marL="65929" marR="65929" marT="32965" marB="32965" anchor="ctr"/>
                </a:tc>
                <a:tc>
                  <a:txBody>
                    <a:bodyPr/>
                    <a:lstStyle/>
                    <a:p>
                      <a:pPr>
                        <a:lnSpc>
                          <a:spcPct val="90000"/>
                        </a:lnSpc>
                        <a:buNone/>
                      </a:pPr>
                      <a:r>
                        <a:rPr lang="uk-UA" sz="1800" noProof="0" dirty="0">
                          <a:solidFill>
                            <a:schemeClr val="bg1"/>
                          </a:solidFill>
                        </a:rPr>
                        <a:t>Вертикальне (додавання потужності одному серверу)</a:t>
                      </a:r>
                    </a:p>
                  </a:txBody>
                  <a:tcPr marL="65929" marR="65929" marT="32965" marB="32965" anchor="ctr"/>
                </a:tc>
                <a:tc>
                  <a:txBody>
                    <a:bodyPr/>
                    <a:lstStyle/>
                    <a:p>
                      <a:pPr>
                        <a:lnSpc>
                          <a:spcPct val="90000"/>
                        </a:lnSpc>
                        <a:buNone/>
                      </a:pPr>
                      <a:r>
                        <a:rPr lang="uk-UA" sz="1800" noProof="0" dirty="0">
                          <a:solidFill>
                            <a:schemeClr val="bg1"/>
                          </a:solidFill>
                        </a:rPr>
                        <a:t>Горизонтальне (розподіл між багатьма вузлами кластера)</a:t>
                      </a:r>
                    </a:p>
                  </a:txBody>
                  <a:tcPr marL="65929" marR="65929" marT="32965" marB="32965" anchor="ctr"/>
                </a:tc>
                <a:extLst>
                  <a:ext uri="{0D108BD9-81ED-4DB2-BD59-A6C34878D82A}">
                    <a16:rowId xmlns:a16="http://schemas.microsoft.com/office/drawing/2014/main" val="2338922060"/>
                  </a:ext>
                </a:extLst>
              </a:tr>
              <a:tr h="516916">
                <a:tc>
                  <a:txBody>
                    <a:bodyPr/>
                    <a:lstStyle/>
                    <a:p>
                      <a:pPr>
                        <a:lnSpc>
                          <a:spcPct val="90000"/>
                        </a:lnSpc>
                        <a:buNone/>
                      </a:pPr>
                      <a:r>
                        <a:rPr lang="uk-UA" sz="1800" b="1" noProof="0" dirty="0">
                          <a:solidFill>
                            <a:schemeClr val="bg1"/>
                          </a:solidFill>
                        </a:rPr>
                        <a:t>Швидкість обробки</a:t>
                      </a:r>
                      <a:endParaRPr lang="uk-UA" sz="1800" noProof="0" dirty="0">
                        <a:solidFill>
                          <a:schemeClr val="bg1"/>
                        </a:solidFill>
                      </a:endParaRPr>
                    </a:p>
                  </a:txBody>
                  <a:tcPr marL="65929" marR="65929" marT="32965" marB="32965" anchor="ctr"/>
                </a:tc>
                <a:tc>
                  <a:txBody>
                    <a:bodyPr/>
                    <a:lstStyle/>
                    <a:p>
                      <a:pPr>
                        <a:lnSpc>
                          <a:spcPct val="90000"/>
                        </a:lnSpc>
                        <a:buNone/>
                      </a:pPr>
                      <a:r>
                        <a:rPr lang="uk-UA" sz="1800" noProof="0" dirty="0">
                          <a:solidFill>
                            <a:schemeClr val="bg1"/>
                          </a:solidFill>
                        </a:rPr>
                        <a:t>Оптимізована для транзакцій (OLTP)</a:t>
                      </a:r>
                    </a:p>
                  </a:txBody>
                  <a:tcPr marL="65929" marR="65929" marT="32965" marB="32965" anchor="ctr"/>
                </a:tc>
                <a:tc>
                  <a:txBody>
                    <a:bodyPr/>
                    <a:lstStyle/>
                    <a:p>
                      <a:pPr>
                        <a:lnSpc>
                          <a:spcPct val="90000"/>
                        </a:lnSpc>
                        <a:buNone/>
                      </a:pPr>
                      <a:r>
                        <a:rPr lang="uk-UA" sz="1800" noProof="0" dirty="0">
                          <a:solidFill>
                            <a:schemeClr val="bg1"/>
                          </a:solidFill>
                        </a:rPr>
                        <a:t>Оптимізована для масових обчислень та потокових даних</a:t>
                      </a:r>
                    </a:p>
                  </a:txBody>
                  <a:tcPr marL="65929" marR="65929" marT="32965" marB="32965" anchor="ctr"/>
                </a:tc>
                <a:extLst>
                  <a:ext uri="{0D108BD9-81ED-4DB2-BD59-A6C34878D82A}">
                    <a16:rowId xmlns:a16="http://schemas.microsoft.com/office/drawing/2014/main" val="3312720946"/>
                  </a:ext>
                </a:extLst>
              </a:tr>
              <a:tr h="516916">
                <a:tc>
                  <a:txBody>
                    <a:bodyPr/>
                    <a:lstStyle/>
                    <a:p>
                      <a:pPr>
                        <a:lnSpc>
                          <a:spcPct val="90000"/>
                        </a:lnSpc>
                        <a:buNone/>
                      </a:pPr>
                      <a:r>
                        <a:rPr lang="uk-UA" sz="1800" b="1" noProof="0" dirty="0">
                          <a:solidFill>
                            <a:schemeClr val="bg1"/>
                          </a:solidFill>
                        </a:rPr>
                        <a:t>Типові інструменти</a:t>
                      </a:r>
                      <a:endParaRPr lang="uk-UA" sz="1800" noProof="0" dirty="0">
                        <a:solidFill>
                          <a:schemeClr val="bg1"/>
                        </a:solidFill>
                      </a:endParaRPr>
                    </a:p>
                  </a:txBody>
                  <a:tcPr marL="65929" marR="65929" marT="32965" marB="32965" anchor="ctr"/>
                </a:tc>
                <a:tc>
                  <a:txBody>
                    <a:bodyPr/>
                    <a:lstStyle/>
                    <a:p>
                      <a:pPr>
                        <a:lnSpc>
                          <a:spcPct val="90000"/>
                        </a:lnSpc>
                        <a:buNone/>
                      </a:pPr>
                      <a:r>
                        <a:rPr lang="uk-UA" sz="1800" noProof="0" dirty="0" err="1">
                          <a:solidFill>
                            <a:schemeClr val="bg1"/>
                          </a:solidFill>
                        </a:rPr>
                        <a:t>Oracle</a:t>
                      </a:r>
                      <a:r>
                        <a:rPr lang="uk-UA" sz="1800" noProof="0" dirty="0">
                          <a:solidFill>
                            <a:schemeClr val="bg1"/>
                          </a:solidFill>
                        </a:rPr>
                        <a:t>, </a:t>
                      </a:r>
                      <a:r>
                        <a:rPr lang="uk-UA" sz="1800" noProof="0" dirty="0" err="1">
                          <a:solidFill>
                            <a:schemeClr val="bg1"/>
                          </a:solidFill>
                        </a:rPr>
                        <a:t>MySQL</a:t>
                      </a:r>
                      <a:r>
                        <a:rPr lang="uk-UA" sz="1800" noProof="0" dirty="0">
                          <a:solidFill>
                            <a:schemeClr val="bg1"/>
                          </a:solidFill>
                        </a:rPr>
                        <a:t>, </a:t>
                      </a:r>
                      <a:r>
                        <a:rPr lang="uk-UA" sz="1800" noProof="0" dirty="0" err="1">
                          <a:solidFill>
                            <a:schemeClr val="bg1"/>
                          </a:solidFill>
                        </a:rPr>
                        <a:t>PostgreSQL</a:t>
                      </a:r>
                      <a:r>
                        <a:rPr lang="uk-UA" sz="1800" noProof="0" dirty="0">
                          <a:solidFill>
                            <a:schemeClr val="bg1"/>
                          </a:solidFill>
                        </a:rPr>
                        <a:t>, MS SQL Server</a:t>
                      </a:r>
                    </a:p>
                  </a:txBody>
                  <a:tcPr marL="65929" marR="65929" marT="32965" marB="32965" anchor="ctr"/>
                </a:tc>
                <a:tc>
                  <a:txBody>
                    <a:bodyPr/>
                    <a:lstStyle/>
                    <a:p>
                      <a:pPr>
                        <a:lnSpc>
                          <a:spcPct val="90000"/>
                        </a:lnSpc>
                        <a:buNone/>
                      </a:pPr>
                      <a:r>
                        <a:rPr lang="uk-UA" sz="1800" noProof="0" dirty="0" err="1">
                          <a:solidFill>
                            <a:schemeClr val="bg1"/>
                          </a:solidFill>
                        </a:rPr>
                        <a:t>Hadoop</a:t>
                      </a:r>
                      <a:r>
                        <a:rPr lang="uk-UA" sz="1800" noProof="0" dirty="0">
                          <a:solidFill>
                            <a:schemeClr val="bg1"/>
                          </a:solidFill>
                        </a:rPr>
                        <a:t>, </a:t>
                      </a:r>
                      <a:r>
                        <a:rPr lang="uk-UA" sz="1800" noProof="0" dirty="0" err="1">
                          <a:solidFill>
                            <a:schemeClr val="bg1"/>
                          </a:solidFill>
                        </a:rPr>
                        <a:t>Spark</a:t>
                      </a:r>
                      <a:r>
                        <a:rPr lang="uk-UA" sz="1800" noProof="0" dirty="0">
                          <a:solidFill>
                            <a:schemeClr val="bg1"/>
                          </a:solidFill>
                        </a:rPr>
                        <a:t>, </a:t>
                      </a:r>
                      <a:r>
                        <a:rPr lang="uk-UA" sz="1800" noProof="0" dirty="0" err="1">
                          <a:solidFill>
                            <a:schemeClr val="bg1"/>
                          </a:solidFill>
                        </a:rPr>
                        <a:t>NoSQL</a:t>
                      </a:r>
                      <a:r>
                        <a:rPr lang="uk-UA" sz="1800" noProof="0" dirty="0">
                          <a:solidFill>
                            <a:schemeClr val="bg1"/>
                          </a:solidFill>
                        </a:rPr>
                        <a:t> (</a:t>
                      </a:r>
                      <a:r>
                        <a:rPr lang="uk-UA" sz="1800" noProof="0" dirty="0" err="1">
                          <a:solidFill>
                            <a:schemeClr val="bg1"/>
                          </a:solidFill>
                        </a:rPr>
                        <a:t>MongoDB</a:t>
                      </a:r>
                      <a:r>
                        <a:rPr lang="uk-UA" sz="1800" noProof="0" dirty="0">
                          <a:solidFill>
                            <a:schemeClr val="bg1"/>
                          </a:solidFill>
                        </a:rPr>
                        <a:t>, </a:t>
                      </a:r>
                      <a:r>
                        <a:rPr lang="uk-UA" sz="1800" noProof="0" dirty="0" err="1">
                          <a:solidFill>
                            <a:schemeClr val="bg1"/>
                          </a:solidFill>
                        </a:rPr>
                        <a:t>Cassandra</a:t>
                      </a:r>
                      <a:r>
                        <a:rPr lang="uk-UA" sz="1800" noProof="0" dirty="0">
                          <a:solidFill>
                            <a:schemeClr val="bg1"/>
                          </a:solidFill>
                        </a:rPr>
                        <a:t>), </a:t>
                      </a:r>
                      <a:r>
                        <a:rPr lang="uk-UA" sz="1800" noProof="0" dirty="0" err="1">
                          <a:solidFill>
                            <a:schemeClr val="bg1"/>
                          </a:solidFill>
                        </a:rPr>
                        <a:t>Data</a:t>
                      </a:r>
                      <a:r>
                        <a:rPr lang="uk-UA" sz="1800" noProof="0" dirty="0">
                          <a:solidFill>
                            <a:schemeClr val="bg1"/>
                          </a:solidFill>
                        </a:rPr>
                        <a:t> </a:t>
                      </a:r>
                      <a:r>
                        <a:rPr lang="uk-UA" sz="1800" noProof="0" dirty="0" err="1">
                          <a:solidFill>
                            <a:schemeClr val="bg1"/>
                          </a:solidFill>
                        </a:rPr>
                        <a:t>Lake</a:t>
                      </a:r>
                      <a:endParaRPr lang="uk-UA" sz="1800" noProof="0" dirty="0">
                        <a:solidFill>
                          <a:schemeClr val="bg1"/>
                        </a:solidFill>
                      </a:endParaRPr>
                    </a:p>
                  </a:txBody>
                  <a:tcPr marL="65929" marR="65929" marT="32965" marB="32965" anchor="ctr"/>
                </a:tc>
                <a:extLst>
                  <a:ext uri="{0D108BD9-81ED-4DB2-BD59-A6C34878D82A}">
                    <a16:rowId xmlns:a16="http://schemas.microsoft.com/office/drawing/2014/main" val="77285685"/>
                  </a:ext>
                </a:extLst>
              </a:tr>
              <a:tr h="738505">
                <a:tc>
                  <a:txBody>
                    <a:bodyPr/>
                    <a:lstStyle/>
                    <a:p>
                      <a:pPr>
                        <a:lnSpc>
                          <a:spcPct val="90000"/>
                        </a:lnSpc>
                        <a:buNone/>
                      </a:pPr>
                      <a:r>
                        <a:rPr lang="uk-UA" sz="1800" b="1" noProof="0" dirty="0">
                          <a:solidFill>
                            <a:schemeClr val="bg1"/>
                          </a:solidFill>
                        </a:rPr>
                        <a:t>Вартість</a:t>
                      </a:r>
                      <a:endParaRPr lang="uk-UA" sz="1800" noProof="0" dirty="0">
                        <a:solidFill>
                          <a:schemeClr val="bg1"/>
                        </a:solidFill>
                      </a:endParaRPr>
                    </a:p>
                  </a:txBody>
                  <a:tcPr marL="65929" marR="65929" marT="32965" marB="32965" anchor="ctr"/>
                </a:tc>
                <a:tc>
                  <a:txBody>
                    <a:bodyPr/>
                    <a:lstStyle/>
                    <a:p>
                      <a:pPr>
                        <a:lnSpc>
                          <a:spcPct val="90000"/>
                        </a:lnSpc>
                        <a:buNone/>
                      </a:pPr>
                      <a:r>
                        <a:rPr lang="uk-UA" sz="1800" noProof="0" dirty="0">
                          <a:solidFill>
                            <a:schemeClr val="bg1"/>
                          </a:solidFill>
                        </a:rPr>
                        <a:t>Висока при масштабуванні, ліцензії та сервери</a:t>
                      </a:r>
                    </a:p>
                  </a:txBody>
                  <a:tcPr marL="65929" marR="65929" marT="32965" marB="32965" anchor="ctr"/>
                </a:tc>
                <a:tc>
                  <a:txBody>
                    <a:bodyPr/>
                    <a:lstStyle/>
                    <a:p>
                      <a:pPr>
                        <a:lnSpc>
                          <a:spcPct val="90000"/>
                        </a:lnSpc>
                        <a:buNone/>
                      </a:pPr>
                      <a:r>
                        <a:rPr lang="uk-UA" sz="1800" noProof="0" dirty="0">
                          <a:solidFill>
                            <a:schemeClr val="bg1"/>
                          </a:solidFill>
                        </a:rPr>
                        <a:t>Еластичні витрати: плата за використання ресурсів (особливо у хмарі)</a:t>
                      </a:r>
                    </a:p>
                  </a:txBody>
                  <a:tcPr marL="65929" marR="65929" marT="32965" marB="32965" anchor="ctr"/>
                </a:tc>
                <a:extLst>
                  <a:ext uri="{0D108BD9-81ED-4DB2-BD59-A6C34878D82A}">
                    <a16:rowId xmlns:a16="http://schemas.microsoft.com/office/drawing/2014/main" val="2953660757"/>
                  </a:ext>
                </a:extLst>
              </a:tr>
              <a:tr h="738505">
                <a:tc>
                  <a:txBody>
                    <a:bodyPr/>
                    <a:lstStyle/>
                    <a:p>
                      <a:pPr>
                        <a:lnSpc>
                          <a:spcPct val="90000"/>
                        </a:lnSpc>
                        <a:buNone/>
                      </a:pPr>
                      <a:r>
                        <a:rPr lang="uk-UA" sz="1800" b="1" noProof="0" dirty="0">
                          <a:solidFill>
                            <a:schemeClr val="bg1"/>
                          </a:solidFill>
                        </a:rPr>
                        <a:t>Приклади використання</a:t>
                      </a:r>
                      <a:endParaRPr lang="uk-UA" sz="1800" noProof="0" dirty="0">
                        <a:solidFill>
                          <a:schemeClr val="bg1"/>
                        </a:solidFill>
                      </a:endParaRPr>
                    </a:p>
                  </a:txBody>
                  <a:tcPr marL="65929" marR="65929" marT="32965" marB="32965" anchor="ctr"/>
                </a:tc>
                <a:tc>
                  <a:txBody>
                    <a:bodyPr/>
                    <a:lstStyle/>
                    <a:p>
                      <a:pPr>
                        <a:lnSpc>
                          <a:spcPct val="90000"/>
                        </a:lnSpc>
                        <a:buNone/>
                      </a:pPr>
                      <a:r>
                        <a:rPr lang="uk-UA" sz="1800" noProof="0" dirty="0">
                          <a:solidFill>
                            <a:schemeClr val="bg1"/>
                          </a:solidFill>
                        </a:rPr>
                        <a:t>Банківські транзакції, бухгалтерський облік, CRM</a:t>
                      </a:r>
                    </a:p>
                  </a:txBody>
                  <a:tcPr marL="65929" marR="65929" marT="32965" marB="32965" anchor="ctr"/>
                </a:tc>
                <a:tc>
                  <a:txBody>
                    <a:bodyPr/>
                    <a:lstStyle/>
                    <a:p>
                      <a:pPr>
                        <a:lnSpc>
                          <a:spcPct val="90000"/>
                        </a:lnSpc>
                        <a:buNone/>
                      </a:pPr>
                      <a:r>
                        <a:rPr lang="uk-UA" sz="1800" noProof="0" dirty="0">
                          <a:solidFill>
                            <a:schemeClr val="bg1"/>
                          </a:solidFill>
                        </a:rPr>
                        <a:t>Соцмережі, e-</a:t>
                      </a:r>
                      <a:r>
                        <a:rPr lang="uk-UA" sz="1800" noProof="0" dirty="0" err="1">
                          <a:solidFill>
                            <a:schemeClr val="bg1"/>
                          </a:solidFill>
                        </a:rPr>
                        <a:t>commerce</a:t>
                      </a:r>
                      <a:r>
                        <a:rPr lang="uk-UA" sz="1800" noProof="0" dirty="0">
                          <a:solidFill>
                            <a:schemeClr val="bg1"/>
                          </a:solidFill>
                        </a:rPr>
                        <a:t> рекомендації, </a:t>
                      </a:r>
                      <a:r>
                        <a:rPr lang="uk-UA" sz="1800" noProof="0" dirty="0" err="1">
                          <a:solidFill>
                            <a:schemeClr val="bg1"/>
                          </a:solidFill>
                        </a:rPr>
                        <a:t>IoT</a:t>
                      </a:r>
                      <a:r>
                        <a:rPr lang="uk-UA" sz="1800" noProof="0" dirty="0">
                          <a:solidFill>
                            <a:schemeClr val="bg1"/>
                          </a:solidFill>
                        </a:rPr>
                        <a:t>, маркетингова аналітика</a:t>
                      </a:r>
                    </a:p>
                  </a:txBody>
                  <a:tcPr marL="65929" marR="65929" marT="32965" marB="32965" anchor="ctr"/>
                </a:tc>
                <a:extLst>
                  <a:ext uri="{0D108BD9-81ED-4DB2-BD59-A6C34878D82A}">
                    <a16:rowId xmlns:a16="http://schemas.microsoft.com/office/drawing/2014/main" val="4043085971"/>
                  </a:ext>
                </a:extLst>
              </a:tr>
            </a:tbl>
          </a:graphicData>
        </a:graphic>
      </p:graphicFrame>
    </p:spTree>
    <p:extLst>
      <p:ext uri="{BB962C8B-B14F-4D97-AF65-F5344CB8AC3E}">
        <p14:creationId xmlns:p14="http://schemas.microsoft.com/office/powerpoint/2010/main" val="18593939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0F4B0E-7D41-16A1-B36F-538D35E2815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9EFDB4F-80C2-5F3B-B9CF-07BE4659ABC4}"/>
              </a:ext>
            </a:extLst>
          </p:cNvPr>
          <p:cNvSpPr>
            <a:spLocks noGrp="1"/>
          </p:cNvSpPr>
          <p:nvPr>
            <p:ph type="title"/>
          </p:nvPr>
        </p:nvSpPr>
        <p:spPr>
          <a:xfrm>
            <a:off x="1262742" y="365125"/>
            <a:ext cx="10785096" cy="941161"/>
          </a:xfrm>
        </p:spPr>
        <p:txBody>
          <a:bodyPr>
            <a:normAutofit/>
          </a:bodyPr>
          <a:lstStyle/>
          <a:p>
            <a:r>
              <a:rPr lang="sv-SE" b="1" noProof="0" dirty="0">
                <a:solidFill>
                  <a:srgbClr val="88FAFF"/>
                </a:solidFill>
              </a:rPr>
              <a:t>Hadoop, Spark, NoSQL (MongoDB, Cassandra)</a:t>
            </a:r>
            <a:endParaRPr lang="uk-UA" b="1" noProof="0" dirty="0">
              <a:solidFill>
                <a:srgbClr val="88FAFF"/>
              </a:solidFill>
            </a:endParaRPr>
          </a:p>
        </p:txBody>
      </p:sp>
      <p:sp>
        <p:nvSpPr>
          <p:cNvPr id="5" name="Rectangle 3">
            <a:extLst>
              <a:ext uri="{FF2B5EF4-FFF2-40B4-BE49-F238E27FC236}">
                <a16:creationId xmlns:a16="http://schemas.microsoft.com/office/drawing/2014/main" id="{22DE1766-9C0E-FFF3-B3FA-AF560E2C90B3}"/>
              </a:ext>
            </a:extLst>
          </p:cNvPr>
          <p:cNvSpPr txBox="1">
            <a:spLocks noChangeArrowheads="1"/>
          </p:cNvSpPr>
          <p:nvPr/>
        </p:nvSpPr>
        <p:spPr>
          <a:xfrm>
            <a:off x="1099750" y="1482811"/>
            <a:ext cx="10497645" cy="491514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uk-UA" sz="2100" dirty="0"/>
              <a:t>Розвиток </a:t>
            </a:r>
            <a:r>
              <a:rPr lang="sq-AL" sz="2100" dirty="0"/>
              <a:t>Big Data </a:t>
            </a:r>
            <a:r>
              <a:rPr lang="uk-UA" sz="2100" dirty="0"/>
              <a:t>неможливий без спеціальних інструментів і платформ, які дозволяють зберігати та обробляти дані в масштабах, недосяжних для традиційних баз даних. Найбільш значущими рішеннями, що сформували основу сучасної </a:t>
            </a:r>
            <a:r>
              <a:rPr lang="sq-AL" sz="2100" dirty="0"/>
              <a:t>Big Data-</a:t>
            </a:r>
            <a:r>
              <a:rPr lang="uk-UA" sz="2100" dirty="0"/>
              <a:t>екосистеми, є </a:t>
            </a:r>
            <a:r>
              <a:rPr lang="sq-AL" sz="2100" dirty="0"/>
              <a:t>Hadoop, Spark </a:t>
            </a:r>
            <a:r>
              <a:rPr lang="uk-UA" sz="2100" dirty="0"/>
              <a:t>і системи </a:t>
            </a:r>
            <a:r>
              <a:rPr lang="sq-AL" sz="2100" dirty="0"/>
              <a:t>NoSQL, </a:t>
            </a:r>
            <a:r>
              <a:rPr lang="uk-UA" sz="2100" dirty="0"/>
              <a:t>серед яких особливо відомі </a:t>
            </a:r>
            <a:r>
              <a:rPr lang="sq-AL" sz="2100" dirty="0"/>
              <a:t>MongoDB </a:t>
            </a:r>
            <a:r>
              <a:rPr lang="uk-UA" sz="2100" dirty="0"/>
              <a:t>та </a:t>
            </a:r>
            <a:r>
              <a:rPr lang="sq-AL" sz="2100" dirty="0"/>
              <a:t>Cassandra.</a:t>
            </a:r>
            <a:endParaRPr lang="uk-UA" sz="2100" dirty="0"/>
          </a:p>
          <a:p>
            <a:pPr marL="0" indent="0" algn="just">
              <a:buNone/>
            </a:pPr>
            <a:r>
              <a:rPr lang="sq-AL" sz="2100" b="1" i="1" dirty="0"/>
              <a:t>Hadoop</a:t>
            </a:r>
            <a:r>
              <a:rPr lang="sq-AL" sz="2100" dirty="0"/>
              <a:t> </a:t>
            </a:r>
            <a:r>
              <a:rPr lang="uk-UA" sz="2100" dirty="0"/>
              <a:t>з’явився у 2006 році як проєкт із відкритим кодом, створений для того, щоб впоратися з масивами даних, які не піддавалися обробці традиційними інструментами. Основна ідея </a:t>
            </a:r>
            <a:r>
              <a:rPr lang="sq-AL" sz="2100" dirty="0"/>
              <a:t>Hadoop </a:t>
            </a:r>
            <a:r>
              <a:rPr lang="uk-UA" sz="2100" dirty="0"/>
              <a:t>полягає у використанні розподіленої файлової системи (</a:t>
            </a:r>
            <a:r>
              <a:rPr lang="sq-AL" sz="2100" dirty="0"/>
              <a:t>HDFS)</a:t>
            </a:r>
            <a:r>
              <a:rPr lang="uk-UA" sz="2100" dirty="0"/>
              <a:t>. Кожен файл розбивається на блоки й дублюється на різних вузлах, що забезпечує </a:t>
            </a:r>
            <a:r>
              <a:rPr lang="uk-UA" sz="2100" dirty="0" err="1"/>
              <a:t>відмовостійкість</a:t>
            </a:r>
            <a:r>
              <a:rPr lang="uk-UA" sz="2100" dirty="0"/>
              <a:t>. Для обробки даних </a:t>
            </a:r>
            <a:r>
              <a:rPr lang="sq-AL" sz="2100" dirty="0"/>
              <a:t>Hadoop </a:t>
            </a:r>
            <a:r>
              <a:rPr lang="uk-UA" sz="2100" dirty="0"/>
              <a:t>запропонував підхід </a:t>
            </a:r>
            <a:r>
              <a:rPr lang="sq-AL" sz="2100" dirty="0"/>
              <a:t>MapReduce, </a:t>
            </a:r>
            <a:r>
              <a:rPr lang="uk-UA" sz="2100" dirty="0"/>
              <a:t>коли завдання розділяється на дрібні частини, що виконуються паралельно на різних серверах, після чого результати збираються докупи. </a:t>
            </a:r>
            <a:endParaRPr lang="sq-AL" sz="2100" dirty="0"/>
          </a:p>
        </p:txBody>
      </p:sp>
      <p:pic>
        <p:nvPicPr>
          <p:cNvPr id="6" name="Рисунок 5">
            <a:extLst>
              <a:ext uri="{FF2B5EF4-FFF2-40B4-BE49-F238E27FC236}">
                <a16:creationId xmlns:a16="http://schemas.microsoft.com/office/drawing/2014/main" id="{090F8DD3-1420-4737-EC59-BAA0AB20FEE2}"/>
              </a:ext>
            </a:extLst>
          </p:cNvPr>
          <p:cNvPicPr>
            <a:picLocks noChangeAspect="1"/>
          </p:cNvPicPr>
          <p:nvPr/>
        </p:nvPicPr>
        <p:blipFill>
          <a:blip r:embed="rId3"/>
          <a:stretch>
            <a:fillRect/>
          </a:stretch>
        </p:blipFill>
        <p:spPr>
          <a:xfrm>
            <a:off x="4258964" y="4947242"/>
            <a:ext cx="6833286" cy="1627235"/>
          </a:xfrm>
          <a:prstGeom prst="rect">
            <a:avLst/>
          </a:prstGeom>
        </p:spPr>
      </p:pic>
    </p:spTree>
    <p:extLst>
      <p:ext uri="{BB962C8B-B14F-4D97-AF65-F5344CB8AC3E}">
        <p14:creationId xmlns:p14="http://schemas.microsoft.com/office/powerpoint/2010/main" val="16157104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a:extLst>
              <a:ext uri="{FF2B5EF4-FFF2-40B4-BE49-F238E27FC236}">
                <a16:creationId xmlns:a16="http://schemas.microsoft.com/office/drawing/2014/main" id="{F7653EEC-552E-437B-98FA-E9A48D91F153}"/>
              </a:ext>
            </a:extLst>
          </p:cNvPr>
          <p:cNvSpPr>
            <a:spLocks noGrp="1" noChangeArrowheads="1"/>
          </p:cNvSpPr>
          <p:nvPr>
            <p:ph type="body" idx="1"/>
          </p:nvPr>
        </p:nvSpPr>
        <p:spPr>
          <a:xfrm>
            <a:off x="1346886" y="1334530"/>
            <a:ext cx="10130658" cy="4830774"/>
          </a:xfrm>
        </p:spPr>
        <p:txBody>
          <a:bodyPr/>
          <a:lstStyle/>
          <a:p>
            <a:pPr marL="0" indent="0" algn="just">
              <a:buNone/>
            </a:pPr>
            <a:r>
              <a:rPr lang="uk-UA" sz="2100" dirty="0" err="1"/>
              <a:t>MapReduce</a:t>
            </a:r>
            <a:r>
              <a:rPr lang="uk-UA" sz="2100" dirty="0"/>
              <a:t> — програмна модель, призначена для паралельної обробки великих об’ємів даних за рахунок поділу задачі на незалежні частини. Основна ідея підходу — розділити код на: </a:t>
            </a:r>
          </a:p>
          <a:p>
            <a:pPr algn="just"/>
            <a:r>
              <a:rPr lang="uk-UA" sz="2100" dirty="0"/>
              <a:t>обчислення і обробку даних; </a:t>
            </a:r>
          </a:p>
          <a:p>
            <a:pPr algn="just"/>
            <a:r>
              <a:rPr lang="uk-UA" sz="2100" dirty="0"/>
              <a:t>масштабування, </a:t>
            </a:r>
            <a:r>
              <a:rPr lang="uk-UA" sz="2100" dirty="0" err="1"/>
              <a:t>розпаралелення</a:t>
            </a:r>
            <a:r>
              <a:rPr lang="uk-UA" sz="2100" dirty="0"/>
              <a:t> і обробку відмов. </a:t>
            </a:r>
          </a:p>
          <a:p>
            <a:pPr marL="0" indent="0" algn="just">
              <a:buNone/>
            </a:pPr>
            <a:r>
              <a:rPr lang="uk-UA" sz="2100" dirty="0"/>
              <a:t>Програма </a:t>
            </a:r>
            <a:r>
              <a:rPr lang="de-DE" sz="2100" dirty="0"/>
              <a:t>MapReduce </a:t>
            </a:r>
            <a:r>
              <a:rPr lang="uk-UA" sz="2100" dirty="0"/>
              <a:t>складається із функції </a:t>
            </a:r>
            <a:r>
              <a:rPr lang="de-DE" sz="2100" dirty="0" err="1"/>
              <a:t>map</a:t>
            </a:r>
            <a:r>
              <a:rPr lang="de-DE" sz="2100" dirty="0"/>
              <a:t> </a:t>
            </a:r>
            <a:r>
              <a:rPr lang="uk-UA" sz="2100" dirty="0"/>
              <a:t>та </a:t>
            </a:r>
            <a:r>
              <a:rPr lang="de-DE" sz="2100" dirty="0" err="1"/>
              <a:t>reduce</a:t>
            </a:r>
            <a:r>
              <a:rPr lang="de-DE" sz="2100" dirty="0"/>
              <a:t>. </a:t>
            </a:r>
            <a:r>
              <a:rPr lang="uk-UA" sz="2100" dirty="0"/>
              <a:t>Функція </a:t>
            </a:r>
            <a:r>
              <a:rPr lang="de-DE" sz="2100" dirty="0" err="1"/>
              <a:t>map</a:t>
            </a:r>
            <a:r>
              <a:rPr lang="de-DE" sz="2100" dirty="0"/>
              <a:t> </a:t>
            </a:r>
            <a:r>
              <a:rPr lang="uk-UA" sz="2100" dirty="0"/>
              <a:t>ставить у відповідність списку інший список. При цьому сам список не міняється, а створюється новий (рис. 2). </a:t>
            </a:r>
          </a:p>
        </p:txBody>
      </p:sp>
      <p:pic>
        <p:nvPicPr>
          <p:cNvPr id="3" name="Рисунок 2">
            <a:extLst>
              <a:ext uri="{FF2B5EF4-FFF2-40B4-BE49-F238E27FC236}">
                <a16:creationId xmlns:a16="http://schemas.microsoft.com/office/drawing/2014/main" id="{B19F250E-5946-46BF-A7C8-8E498E979F67}"/>
              </a:ext>
            </a:extLst>
          </p:cNvPr>
          <p:cNvPicPr>
            <a:picLocks noChangeAspect="1"/>
          </p:cNvPicPr>
          <p:nvPr/>
        </p:nvPicPr>
        <p:blipFill>
          <a:blip r:embed="rId3"/>
          <a:stretch>
            <a:fillRect/>
          </a:stretch>
        </p:blipFill>
        <p:spPr>
          <a:xfrm>
            <a:off x="5410024" y="4365103"/>
            <a:ext cx="6067520" cy="1944216"/>
          </a:xfrm>
          <a:prstGeom prst="rect">
            <a:avLst/>
          </a:prstGeom>
        </p:spPr>
      </p:pic>
      <p:sp>
        <p:nvSpPr>
          <p:cNvPr id="7" name="TextBox 6">
            <a:extLst>
              <a:ext uri="{FF2B5EF4-FFF2-40B4-BE49-F238E27FC236}">
                <a16:creationId xmlns:a16="http://schemas.microsoft.com/office/drawing/2014/main" id="{F1E9BEF4-7382-4028-8F71-30E728046D6A}"/>
              </a:ext>
            </a:extLst>
          </p:cNvPr>
          <p:cNvSpPr txBox="1"/>
          <p:nvPr/>
        </p:nvSpPr>
        <p:spPr>
          <a:xfrm>
            <a:off x="1585081" y="5741531"/>
            <a:ext cx="3824943" cy="415498"/>
          </a:xfrm>
          <a:prstGeom prst="rect">
            <a:avLst/>
          </a:prstGeom>
          <a:noFill/>
        </p:spPr>
        <p:txBody>
          <a:bodyPr wrap="square">
            <a:spAutoFit/>
          </a:bodyPr>
          <a:lstStyle/>
          <a:p>
            <a:r>
              <a:rPr lang="uk-UA" sz="2100" dirty="0">
                <a:solidFill>
                  <a:schemeClr val="bg1"/>
                </a:solidFill>
              </a:rPr>
              <a:t>Рисунок 2 - Функція </a:t>
            </a:r>
            <a:r>
              <a:rPr lang="de-DE" sz="2100" dirty="0" err="1">
                <a:solidFill>
                  <a:schemeClr val="bg1"/>
                </a:solidFill>
              </a:rPr>
              <a:t>Map</a:t>
            </a:r>
            <a:r>
              <a:rPr lang="de-DE" sz="2100" dirty="0">
                <a:solidFill>
                  <a:schemeClr val="bg1"/>
                </a:solidFill>
              </a:rPr>
              <a:t> </a:t>
            </a:r>
            <a:endParaRPr lang="uk-UA" sz="2100" dirty="0">
              <a:solidFill>
                <a:schemeClr val="bg1"/>
              </a:solidFill>
            </a:endParaRPr>
          </a:p>
        </p:txBody>
      </p:sp>
      <p:sp>
        <p:nvSpPr>
          <p:cNvPr id="5" name="Title 1">
            <a:extLst>
              <a:ext uri="{FF2B5EF4-FFF2-40B4-BE49-F238E27FC236}">
                <a16:creationId xmlns:a16="http://schemas.microsoft.com/office/drawing/2014/main" id="{882088AE-FD45-2BAC-D914-7899D5452DA1}"/>
              </a:ext>
            </a:extLst>
          </p:cNvPr>
          <p:cNvSpPr>
            <a:spLocks noGrp="1"/>
          </p:cNvSpPr>
          <p:nvPr>
            <p:ph type="title"/>
          </p:nvPr>
        </p:nvSpPr>
        <p:spPr>
          <a:xfrm>
            <a:off x="1262742" y="365125"/>
            <a:ext cx="10785096" cy="941161"/>
          </a:xfrm>
        </p:spPr>
        <p:txBody>
          <a:bodyPr>
            <a:normAutofit/>
          </a:bodyPr>
          <a:lstStyle/>
          <a:p>
            <a:r>
              <a:rPr lang="sv-SE" b="1" noProof="0" dirty="0">
                <a:solidFill>
                  <a:srgbClr val="88FAFF"/>
                </a:solidFill>
              </a:rPr>
              <a:t>Hadoop, Spark, NoSQL (MongoDB, Cassandra)</a:t>
            </a:r>
            <a:endParaRPr lang="uk-UA" b="1" noProof="0" dirty="0">
              <a:solidFill>
                <a:srgbClr val="88FAFF"/>
              </a:solidFill>
            </a:endParaRPr>
          </a:p>
        </p:txBody>
      </p:sp>
    </p:spTree>
    <p:extLst>
      <p:ext uri="{BB962C8B-B14F-4D97-AF65-F5344CB8AC3E}">
        <p14:creationId xmlns:p14="http://schemas.microsoft.com/office/powerpoint/2010/main" val="20280187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a:extLst>
              <a:ext uri="{FF2B5EF4-FFF2-40B4-BE49-F238E27FC236}">
                <a16:creationId xmlns:a16="http://schemas.microsoft.com/office/drawing/2014/main" id="{F7653EEC-552E-437B-98FA-E9A48D91F153}"/>
              </a:ext>
            </a:extLst>
          </p:cNvPr>
          <p:cNvSpPr>
            <a:spLocks noGrp="1" noChangeArrowheads="1"/>
          </p:cNvSpPr>
          <p:nvPr>
            <p:ph type="body" idx="1"/>
          </p:nvPr>
        </p:nvSpPr>
        <p:spPr>
          <a:xfrm>
            <a:off x="1124465" y="1532238"/>
            <a:ext cx="10379675" cy="4794420"/>
          </a:xfrm>
        </p:spPr>
        <p:txBody>
          <a:bodyPr>
            <a:noAutofit/>
          </a:bodyPr>
          <a:lstStyle/>
          <a:p>
            <a:pPr marL="0" indent="0" algn="just">
              <a:buNone/>
            </a:pPr>
            <a:r>
              <a:rPr lang="uk-UA" sz="2100" dirty="0"/>
              <a:t>Функція </a:t>
            </a:r>
            <a:r>
              <a:rPr lang="uk-UA" sz="2100" dirty="0" err="1"/>
              <a:t>Reduce</a:t>
            </a:r>
            <a:r>
              <a:rPr lang="uk-UA" sz="2100" dirty="0"/>
              <a:t> ставить у відповідність списку одне значення, наприклад, функція додавання (рис. 3). Сам список також не міняється. </a:t>
            </a:r>
          </a:p>
          <a:p>
            <a:pPr marL="0" indent="0" algn="just">
              <a:buNone/>
            </a:pPr>
            <a:endParaRPr lang="uk-UA" sz="2100" dirty="0"/>
          </a:p>
          <a:p>
            <a:pPr marL="0" indent="0" algn="just">
              <a:buNone/>
            </a:pPr>
            <a:endParaRPr lang="uk-UA" sz="2100" dirty="0"/>
          </a:p>
          <a:p>
            <a:pPr marL="0" indent="0" algn="just">
              <a:buNone/>
            </a:pPr>
            <a:endParaRPr lang="uk-UA" sz="2100" dirty="0"/>
          </a:p>
          <a:p>
            <a:pPr marL="0" indent="0" algn="just">
              <a:buNone/>
            </a:pPr>
            <a:endParaRPr lang="uk-UA" sz="2100" dirty="0"/>
          </a:p>
          <a:p>
            <a:pPr marL="0" indent="0" algn="just">
              <a:buNone/>
            </a:pPr>
            <a:endParaRPr lang="uk-UA" sz="2100" dirty="0"/>
          </a:p>
          <a:p>
            <a:pPr marL="0" indent="0" algn="just">
              <a:buNone/>
            </a:pPr>
            <a:endParaRPr lang="uk-UA" sz="2100" dirty="0"/>
          </a:p>
          <a:p>
            <a:pPr marL="0" indent="0" algn="just">
              <a:buNone/>
            </a:pPr>
            <a:endParaRPr lang="uk-UA" sz="2100" dirty="0"/>
          </a:p>
          <a:p>
            <a:pPr marL="0" indent="0" algn="just">
              <a:buNone/>
            </a:pPr>
            <a:r>
              <a:rPr lang="uk-UA" sz="2100" dirty="0"/>
              <a:t>В </a:t>
            </a:r>
            <a:r>
              <a:rPr lang="de-DE" sz="2100" dirty="0"/>
              <a:t>MapReduce </a:t>
            </a:r>
            <a:r>
              <a:rPr lang="uk-UA" sz="2100" dirty="0"/>
              <a:t>до вхідного списку послідовно застосовуються функції </a:t>
            </a:r>
            <a:r>
              <a:rPr lang="de-DE" sz="2100" dirty="0"/>
              <a:t>MapReduce. </a:t>
            </a:r>
            <a:r>
              <a:rPr lang="uk-UA" sz="2100" dirty="0"/>
              <a:t>Списки складаються із пар ключ-значення. Обробка елементів списку з різними ключами функціями </a:t>
            </a:r>
            <a:r>
              <a:rPr lang="de-DE" sz="2100" dirty="0" err="1"/>
              <a:t>Reduce</a:t>
            </a:r>
            <a:r>
              <a:rPr lang="de-DE" sz="2100" dirty="0"/>
              <a:t> </a:t>
            </a:r>
            <a:r>
              <a:rPr lang="uk-UA" sz="2100" dirty="0"/>
              <a:t>виконується окремо. Для кожного ключа генерується окреме результуюче значення. </a:t>
            </a:r>
          </a:p>
        </p:txBody>
      </p:sp>
      <p:sp>
        <p:nvSpPr>
          <p:cNvPr id="7" name="TextBox 6">
            <a:extLst>
              <a:ext uri="{FF2B5EF4-FFF2-40B4-BE49-F238E27FC236}">
                <a16:creationId xmlns:a16="http://schemas.microsoft.com/office/drawing/2014/main" id="{F1E9BEF4-7382-4028-8F71-30E728046D6A}"/>
              </a:ext>
            </a:extLst>
          </p:cNvPr>
          <p:cNvSpPr txBox="1"/>
          <p:nvPr/>
        </p:nvSpPr>
        <p:spPr>
          <a:xfrm>
            <a:off x="3886200" y="4540675"/>
            <a:ext cx="4572000" cy="415498"/>
          </a:xfrm>
          <a:prstGeom prst="rect">
            <a:avLst/>
          </a:prstGeom>
          <a:noFill/>
        </p:spPr>
        <p:txBody>
          <a:bodyPr wrap="square">
            <a:spAutoFit/>
          </a:bodyPr>
          <a:lstStyle/>
          <a:p>
            <a:r>
              <a:rPr lang="uk-UA" sz="2100" dirty="0">
                <a:solidFill>
                  <a:schemeClr val="bg1"/>
                </a:solidFill>
              </a:rPr>
              <a:t>Рисунок 3 - Функція </a:t>
            </a:r>
            <a:r>
              <a:rPr lang="de-DE" sz="2100" dirty="0" err="1">
                <a:solidFill>
                  <a:schemeClr val="bg1"/>
                </a:solidFill>
              </a:rPr>
              <a:t>Reduce</a:t>
            </a:r>
            <a:r>
              <a:rPr lang="de-DE" sz="2100" dirty="0">
                <a:solidFill>
                  <a:schemeClr val="bg1"/>
                </a:solidFill>
              </a:rPr>
              <a:t> </a:t>
            </a:r>
            <a:endParaRPr lang="uk-UA" sz="2100" dirty="0">
              <a:solidFill>
                <a:schemeClr val="bg1"/>
              </a:solidFill>
            </a:endParaRPr>
          </a:p>
        </p:txBody>
      </p:sp>
      <p:pic>
        <p:nvPicPr>
          <p:cNvPr id="4" name="Рисунок 3">
            <a:extLst>
              <a:ext uri="{FF2B5EF4-FFF2-40B4-BE49-F238E27FC236}">
                <a16:creationId xmlns:a16="http://schemas.microsoft.com/office/drawing/2014/main" id="{2E561DB0-CEA1-4DB7-97D0-C5018432CC78}"/>
              </a:ext>
            </a:extLst>
          </p:cNvPr>
          <p:cNvPicPr>
            <a:picLocks noChangeAspect="1"/>
          </p:cNvPicPr>
          <p:nvPr/>
        </p:nvPicPr>
        <p:blipFill>
          <a:blip r:embed="rId3"/>
          <a:stretch>
            <a:fillRect/>
          </a:stretch>
        </p:blipFill>
        <p:spPr>
          <a:xfrm>
            <a:off x="3377161" y="2452443"/>
            <a:ext cx="5437678" cy="2017390"/>
          </a:xfrm>
          <a:prstGeom prst="rect">
            <a:avLst/>
          </a:prstGeom>
        </p:spPr>
      </p:pic>
      <p:sp>
        <p:nvSpPr>
          <p:cNvPr id="5" name="Title 1">
            <a:extLst>
              <a:ext uri="{FF2B5EF4-FFF2-40B4-BE49-F238E27FC236}">
                <a16:creationId xmlns:a16="http://schemas.microsoft.com/office/drawing/2014/main" id="{564A9A28-E971-D277-BC4A-2F7E3D4B9FD6}"/>
              </a:ext>
            </a:extLst>
          </p:cNvPr>
          <p:cNvSpPr>
            <a:spLocks noGrp="1"/>
          </p:cNvSpPr>
          <p:nvPr>
            <p:ph type="title"/>
          </p:nvPr>
        </p:nvSpPr>
        <p:spPr>
          <a:xfrm>
            <a:off x="1262742" y="365125"/>
            <a:ext cx="10785096" cy="941161"/>
          </a:xfrm>
        </p:spPr>
        <p:txBody>
          <a:bodyPr>
            <a:normAutofit/>
          </a:bodyPr>
          <a:lstStyle/>
          <a:p>
            <a:r>
              <a:rPr lang="sv-SE" b="1" noProof="0" dirty="0">
                <a:solidFill>
                  <a:srgbClr val="88FAFF"/>
                </a:solidFill>
              </a:rPr>
              <a:t>Hadoop, Spark, NoSQL (MongoDB, Cassandra)</a:t>
            </a:r>
            <a:endParaRPr lang="uk-UA" b="1" noProof="0" dirty="0">
              <a:solidFill>
                <a:srgbClr val="88FAFF"/>
              </a:solidFill>
            </a:endParaRPr>
          </a:p>
        </p:txBody>
      </p:sp>
    </p:spTree>
    <p:extLst>
      <p:ext uri="{BB962C8B-B14F-4D97-AF65-F5344CB8AC3E}">
        <p14:creationId xmlns:p14="http://schemas.microsoft.com/office/powerpoint/2010/main" val="15881619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a:extLst>
              <a:ext uri="{FF2B5EF4-FFF2-40B4-BE49-F238E27FC236}">
                <a16:creationId xmlns:a16="http://schemas.microsoft.com/office/drawing/2014/main" id="{F7653EEC-552E-437B-98FA-E9A48D91F153}"/>
              </a:ext>
            </a:extLst>
          </p:cNvPr>
          <p:cNvSpPr>
            <a:spLocks noGrp="1" noChangeArrowheads="1"/>
          </p:cNvSpPr>
          <p:nvPr>
            <p:ph type="body" idx="1"/>
          </p:nvPr>
        </p:nvSpPr>
        <p:spPr>
          <a:xfrm>
            <a:off x="1136822" y="1433384"/>
            <a:ext cx="10429102" cy="4731920"/>
          </a:xfrm>
        </p:spPr>
        <p:txBody>
          <a:bodyPr>
            <a:normAutofit/>
          </a:bodyPr>
          <a:lstStyle/>
          <a:p>
            <a:pPr marL="0" indent="0" algn="just">
              <a:lnSpc>
                <a:spcPct val="100000"/>
              </a:lnSpc>
              <a:spcBef>
                <a:spcPts val="0"/>
              </a:spcBef>
              <a:buNone/>
            </a:pPr>
            <a:r>
              <a:rPr lang="uk-UA" sz="2100" dirty="0"/>
              <a:t>Потік даних в </a:t>
            </a:r>
            <a:r>
              <a:rPr lang="uk-UA" sz="2100" dirty="0" err="1"/>
              <a:t>MapReduce</a:t>
            </a:r>
            <a:r>
              <a:rPr lang="uk-UA" sz="2100" dirty="0"/>
              <a:t> наступний (рис. 4): </a:t>
            </a:r>
          </a:p>
          <a:p>
            <a:pPr algn="just">
              <a:lnSpc>
                <a:spcPct val="100000"/>
              </a:lnSpc>
              <a:spcBef>
                <a:spcPts val="0"/>
              </a:spcBef>
            </a:pPr>
            <a:r>
              <a:rPr lang="uk-UA" sz="2100" dirty="0"/>
              <a:t>вхідні файли завантажуються в HDFS і розподіляються по вузлам; </a:t>
            </a:r>
          </a:p>
          <a:p>
            <a:pPr algn="just">
              <a:lnSpc>
                <a:spcPct val="100000"/>
              </a:lnSpc>
              <a:spcBef>
                <a:spcPts val="0"/>
              </a:spcBef>
            </a:pPr>
            <a:r>
              <a:rPr lang="uk-UA" sz="2100" dirty="0"/>
              <a:t>на кожному </a:t>
            </a:r>
            <a:r>
              <a:rPr lang="uk-UA" sz="2100" dirty="0" err="1"/>
              <a:t>вузлі</a:t>
            </a:r>
            <a:r>
              <a:rPr lang="uk-UA" sz="2100" dirty="0"/>
              <a:t> запускаються вхідні файли (будь-який процес </a:t>
            </a:r>
            <a:r>
              <a:rPr lang="uk-UA" sz="2100" dirty="0" err="1"/>
              <a:t>map</a:t>
            </a:r>
            <a:r>
              <a:rPr lang="uk-UA" sz="2100" dirty="0"/>
              <a:t> може опрацьовувати будь-який файл); </a:t>
            </a:r>
          </a:p>
        </p:txBody>
      </p:sp>
      <p:sp>
        <p:nvSpPr>
          <p:cNvPr id="4" name="Title 1">
            <a:extLst>
              <a:ext uri="{FF2B5EF4-FFF2-40B4-BE49-F238E27FC236}">
                <a16:creationId xmlns:a16="http://schemas.microsoft.com/office/drawing/2014/main" id="{6763650D-685E-85B4-4A27-60A8FB220EFF}"/>
              </a:ext>
            </a:extLst>
          </p:cNvPr>
          <p:cNvSpPr>
            <a:spLocks noGrp="1"/>
          </p:cNvSpPr>
          <p:nvPr>
            <p:ph type="title"/>
          </p:nvPr>
        </p:nvSpPr>
        <p:spPr>
          <a:xfrm>
            <a:off x="1262742" y="365125"/>
            <a:ext cx="10785096" cy="941161"/>
          </a:xfrm>
        </p:spPr>
        <p:txBody>
          <a:bodyPr>
            <a:normAutofit/>
          </a:bodyPr>
          <a:lstStyle/>
          <a:p>
            <a:r>
              <a:rPr lang="sv-SE" b="1" noProof="0" dirty="0">
                <a:solidFill>
                  <a:srgbClr val="88FAFF"/>
                </a:solidFill>
              </a:rPr>
              <a:t>Hadoop, Spark, NoSQL (MongoDB, Cassandra)</a:t>
            </a:r>
            <a:endParaRPr lang="uk-UA" b="1" noProof="0" dirty="0">
              <a:solidFill>
                <a:srgbClr val="88FAFF"/>
              </a:solidFill>
            </a:endParaRPr>
          </a:p>
        </p:txBody>
      </p:sp>
      <p:pic>
        <p:nvPicPr>
          <p:cNvPr id="5" name="Рисунок 4">
            <a:extLst>
              <a:ext uri="{FF2B5EF4-FFF2-40B4-BE49-F238E27FC236}">
                <a16:creationId xmlns:a16="http://schemas.microsoft.com/office/drawing/2014/main" id="{F9F2762C-A095-8224-514C-69C1518E71D5}"/>
              </a:ext>
            </a:extLst>
          </p:cNvPr>
          <p:cNvPicPr>
            <a:picLocks noChangeAspect="1"/>
          </p:cNvPicPr>
          <p:nvPr/>
        </p:nvPicPr>
        <p:blipFill>
          <a:blip r:embed="rId3"/>
          <a:stretch>
            <a:fillRect/>
          </a:stretch>
        </p:blipFill>
        <p:spPr>
          <a:xfrm>
            <a:off x="5267395" y="2747316"/>
            <a:ext cx="6325959" cy="3183320"/>
          </a:xfrm>
          <a:prstGeom prst="rect">
            <a:avLst/>
          </a:prstGeom>
        </p:spPr>
      </p:pic>
      <p:sp>
        <p:nvSpPr>
          <p:cNvPr id="6" name="Rectangle 3">
            <a:extLst>
              <a:ext uri="{FF2B5EF4-FFF2-40B4-BE49-F238E27FC236}">
                <a16:creationId xmlns:a16="http://schemas.microsoft.com/office/drawing/2014/main" id="{10BA60CB-DADE-10E9-2DA8-68DDFCFE23DC}"/>
              </a:ext>
            </a:extLst>
          </p:cNvPr>
          <p:cNvSpPr txBox="1">
            <a:spLocks noChangeArrowheads="1"/>
          </p:cNvSpPr>
          <p:nvPr/>
        </p:nvSpPr>
        <p:spPr>
          <a:xfrm>
            <a:off x="1136822" y="2747316"/>
            <a:ext cx="3806810" cy="3572561"/>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pPr>
            <a:r>
              <a:rPr lang="uk-UA" sz="2100" dirty="0"/>
              <a:t>процеси </a:t>
            </a:r>
            <a:r>
              <a:rPr lang="uk-UA" sz="2100" dirty="0" err="1"/>
              <a:t>map</a:t>
            </a:r>
            <a:r>
              <a:rPr lang="uk-UA" sz="2100" dirty="0"/>
              <a:t> генерують проміжні списки пар ключ-значення; </a:t>
            </a:r>
          </a:p>
          <a:p>
            <a:pPr algn="just">
              <a:lnSpc>
                <a:spcPct val="100000"/>
              </a:lnSpc>
              <a:spcBef>
                <a:spcPts val="0"/>
              </a:spcBef>
            </a:pPr>
            <a:r>
              <a:rPr lang="uk-UA" sz="2100" dirty="0"/>
              <a:t>пари ключ-значення передаються по мережі для обробки </a:t>
            </a:r>
            <a:r>
              <a:rPr lang="uk-UA" sz="2100" dirty="0" err="1"/>
              <a:t>Reduce</a:t>
            </a:r>
            <a:r>
              <a:rPr lang="uk-UA" sz="2100" dirty="0"/>
              <a:t>; </a:t>
            </a:r>
          </a:p>
          <a:p>
            <a:pPr algn="just">
              <a:lnSpc>
                <a:spcPct val="100000"/>
              </a:lnSpc>
              <a:spcBef>
                <a:spcPts val="0"/>
              </a:spcBef>
            </a:pPr>
            <a:r>
              <a:rPr lang="uk-UA" sz="2100" dirty="0"/>
              <a:t>усі значення з однаковим ключем передаються одному процесу </a:t>
            </a:r>
            <a:r>
              <a:rPr lang="uk-UA" sz="2100" dirty="0" err="1"/>
              <a:t>Reduce</a:t>
            </a:r>
            <a:r>
              <a:rPr lang="uk-UA" sz="2100" dirty="0"/>
              <a:t>; </a:t>
            </a:r>
          </a:p>
          <a:p>
            <a:pPr algn="just">
              <a:lnSpc>
                <a:spcPct val="100000"/>
              </a:lnSpc>
              <a:spcBef>
                <a:spcPts val="0"/>
              </a:spcBef>
            </a:pPr>
            <a:r>
              <a:rPr lang="uk-UA" sz="2100" dirty="0"/>
              <a:t>вихідні дані у вигляді файлів записуються в HDFS. </a:t>
            </a:r>
          </a:p>
        </p:txBody>
      </p:sp>
      <p:sp>
        <p:nvSpPr>
          <p:cNvPr id="7" name="TextBox 6">
            <a:extLst>
              <a:ext uri="{FF2B5EF4-FFF2-40B4-BE49-F238E27FC236}">
                <a16:creationId xmlns:a16="http://schemas.microsoft.com/office/drawing/2014/main" id="{BD595E63-B65A-55D2-0C63-A44801B87E72}"/>
              </a:ext>
            </a:extLst>
          </p:cNvPr>
          <p:cNvSpPr txBox="1"/>
          <p:nvPr/>
        </p:nvSpPr>
        <p:spPr>
          <a:xfrm>
            <a:off x="4142561" y="6003943"/>
            <a:ext cx="4417623" cy="415498"/>
          </a:xfrm>
          <a:prstGeom prst="rect">
            <a:avLst/>
          </a:prstGeom>
          <a:noFill/>
        </p:spPr>
        <p:txBody>
          <a:bodyPr wrap="square">
            <a:spAutoFit/>
          </a:bodyPr>
          <a:lstStyle/>
          <a:p>
            <a:r>
              <a:rPr lang="uk-UA" sz="2100" dirty="0">
                <a:solidFill>
                  <a:schemeClr val="bg1"/>
                </a:solidFill>
              </a:rPr>
              <a:t>Рисунок 4 - Потік даних в </a:t>
            </a:r>
            <a:r>
              <a:rPr lang="de-DE" sz="2100" dirty="0">
                <a:solidFill>
                  <a:schemeClr val="bg1"/>
                </a:solidFill>
              </a:rPr>
              <a:t>MapReduce </a:t>
            </a:r>
            <a:endParaRPr lang="uk-UA" sz="2100" dirty="0">
              <a:solidFill>
                <a:schemeClr val="bg1"/>
              </a:solidFill>
            </a:endParaRPr>
          </a:p>
        </p:txBody>
      </p:sp>
    </p:spTree>
    <p:extLst>
      <p:ext uri="{BB962C8B-B14F-4D97-AF65-F5344CB8AC3E}">
        <p14:creationId xmlns:p14="http://schemas.microsoft.com/office/powerpoint/2010/main" val="642170446"/>
      </p:ext>
    </p:extLst>
  </p:cSld>
  <p:clrMapOvr>
    <a:masterClrMapping/>
  </p:clrMapOvr>
</p:sld>
</file>

<file path=ppt/theme/theme1.xml><?xml version="1.0" encoding="utf-8"?>
<a:theme xmlns:a="http://schemas.openxmlformats.org/drawingml/2006/main" name="Office Theme">
  <a:themeElements>
    <a:clrScheme name="Custom 60">
      <a:dk1>
        <a:srgbClr val="000000"/>
      </a:dk1>
      <a:lt1>
        <a:srgbClr val="FFFFFF"/>
      </a:lt1>
      <a:dk2>
        <a:srgbClr val="44546A"/>
      </a:dk2>
      <a:lt2>
        <a:srgbClr val="E7E6E6"/>
      </a:lt2>
      <a:accent1>
        <a:srgbClr val="0280A0"/>
      </a:accent1>
      <a:accent2>
        <a:srgbClr val="D0157C"/>
      </a:accent2>
      <a:accent3>
        <a:srgbClr val="00C9E3"/>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Офіс">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Офіс">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Офіс">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2856</TotalTime>
  <Words>10507</Words>
  <Application>Microsoft Office PowerPoint</Application>
  <PresentationFormat>Широкий екран</PresentationFormat>
  <Paragraphs>527</Paragraphs>
  <Slides>35</Slides>
  <Notes>34</Notes>
  <HiddenSlides>0</HiddenSlides>
  <MMClips>0</MMClips>
  <ScaleCrop>false</ScaleCrop>
  <HeadingPairs>
    <vt:vector size="6" baseType="variant">
      <vt:variant>
        <vt:lpstr>Використані шрифти</vt:lpstr>
      </vt:variant>
      <vt:variant>
        <vt:i4>6</vt:i4>
      </vt:variant>
      <vt:variant>
        <vt:lpstr>Тема</vt:lpstr>
      </vt:variant>
      <vt:variant>
        <vt:i4>1</vt:i4>
      </vt:variant>
      <vt:variant>
        <vt:lpstr>Заголовки слайдів</vt:lpstr>
      </vt:variant>
      <vt:variant>
        <vt:i4>35</vt:i4>
      </vt:variant>
    </vt:vector>
  </HeadingPairs>
  <TitlesOfParts>
    <vt:vector size="42" baseType="lpstr">
      <vt:lpstr>Arial</vt:lpstr>
      <vt:lpstr>Bookman Old Style</vt:lpstr>
      <vt:lpstr>Calibri</vt:lpstr>
      <vt:lpstr>Calibri Light</vt:lpstr>
      <vt:lpstr>Seravek</vt:lpstr>
      <vt:lpstr>Wingdings</vt:lpstr>
      <vt:lpstr>Office Theme</vt:lpstr>
      <vt:lpstr>Архітектура та інфраструктура Big Data</vt:lpstr>
      <vt:lpstr>Традиційні бази даних проти Big Data</vt:lpstr>
      <vt:lpstr>Традиційні бази даних проти Big Data</vt:lpstr>
      <vt:lpstr>Традиційні бази даних проти Big Data</vt:lpstr>
      <vt:lpstr>Традиційні бази даних проти Big Data</vt:lpstr>
      <vt:lpstr>Hadoop, Spark, NoSQL (MongoDB, Cassandra)</vt:lpstr>
      <vt:lpstr>Hadoop, Spark, NoSQL (MongoDB, Cassandra)</vt:lpstr>
      <vt:lpstr>Hadoop, Spark, NoSQL (MongoDB, Cassandra)</vt:lpstr>
      <vt:lpstr>Hadoop, Spark, NoSQL (MongoDB, Cassandra)</vt:lpstr>
      <vt:lpstr>Hadoop, Spark, NoSQL (MongoDB, Cassandra)</vt:lpstr>
      <vt:lpstr>Hadoop, Spark, NoSQL (MongoDB, Cassandra)</vt:lpstr>
      <vt:lpstr>Hadoop, Spark, NoSQL (MongoDB, Cassandra)</vt:lpstr>
      <vt:lpstr>Hadoop, Spark, NoSQL (MongoDB, Cassandra)</vt:lpstr>
      <vt:lpstr>Hadoop, Spark, NoSQL (MongoDB, Cassandra)</vt:lpstr>
      <vt:lpstr>Hadoop, Spark, NoSQL (MongoDB, Cassandra)</vt:lpstr>
      <vt:lpstr>Hadoop, Spark, NoSQL (MongoDB, Cassandra)</vt:lpstr>
      <vt:lpstr>Hadoop, Spark, NoSQL (MongoDB, Cassandra)</vt:lpstr>
      <vt:lpstr>Data Warehouse та Data Lake</vt:lpstr>
      <vt:lpstr>Data Warehouse та Data Lake</vt:lpstr>
      <vt:lpstr>Data Warehouse та Data Lake</vt:lpstr>
      <vt:lpstr>Data Warehouse та Data Lake</vt:lpstr>
      <vt:lpstr>Data Warehouse та Data Lake</vt:lpstr>
      <vt:lpstr>Data Warehouse та Data Lake</vt:lpstr>
      <vt:lpstr>Хмарні сервіси для Big Data (AWS, GCP, Azure)</vt:lpstr>
      <vt:lpstr>Хмарні сервіси для Big Data (AWS, GCP, Azure)</vt:lpstr>
      <vt:lpstr>Хмарні сервіси для Big Data (AWS, GCP, Azure)</vt:lpstr>
      <vt:lpstr>Хмарні сервіси для Big Data (AWS, GCP, Azure)</vt:lpstr>
      <vt:lpstr>Хмарні сервіси для Big Data (AWS, GCP, Azure)</vt:lpstr>
      <vt:lpstr>Хмарні сервіси для Big Data (AWS, GCP, Azure)</vt:lpstr>
      <vt:lpstr>Хмарні сервіси для Big Data (AWS, GCP, Azure)</vt:lpstr>
      <vt:lpstr>Хмарні сервіси для Big Data (AWS, GCP, Azure)</vt:lpstr>
      <vt:lpstr>Відмінність OLAP та OLTP систем</vt:lpstr>
      <vt:lpstr>Відмінність OLAP та OLTP систем</vt:lpstr>
      <vt:lpstr>Відмінність OLAP та OLTP систем</vt:lpstr>
      <vt:lpstr>Підсумок лекції 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Microsoft Office User</dc:creator>
  <cp:lastModifiedBy>Anna Dymova</cp:lastModifiedBy>
  <cp:revision>16</cp:revision>
  <dcterms:created xsi:type="dcterms:W3CDTF">2023-07-08T06:42:35Z</dcterms:created>
  <dcterms:modified xsi:type="dcterms:W3CDTF">2025-09-14T13:58:31Z</dcterms:modified>
</cp:coreProperties>
</file>