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56" r:id="rId2"/>
    <p:sldId id="263" r:id="rId3"/>
    <p:sldId id="264" r:id="rId4"/>
    <p:sldId id="265" r:id="rId5"/>
    <p:sldId id="266" r:id="rId6"/>
    <p:sldId id="267" r:id="rId7"/>
    <p:sldId id="268" r:id="rId8"/>
    <p:sldId id="269" r:id="rId9"/>
    <p:sldId id="270" r:id="rId10"/>
    <p:sldId id="271" r:id="rId11"/>
    <p:sldId id="273" r:id="rId12"/>
    <p:sldId id="272" r:id="rId13"/>
    <p:sldId id="274" r:id="rId14"/>
    <p:sldId id="279" r:id="rId15"/>
    <p:sldId id="275" r:id="rId16"/>
    <p:sldId id="276" r:id="rId17"/>
    <p:sldId id="277" r:id="rId18"/>
    <p:sldId id="278" r:id="rId19"/>
    <p:sldId id="281" r:id="rId20"/>
    <p:sldId id="280" r:id="rId21"/>
    <p:sldId id="282" r:id="rId22"/>
    <p:sldId id="283" r:id="rId23"/>
    <p:sldId id="284" r:id="rId24"/>
    <p:sldId id="285" r:id="rId25"/>
    <p:sldId id="286" r:id="rId26"/>
    <p:sldId id="287" r:id="rId27"/>
    <p:sldId id="288" r:id="rId28"/>
    <p:sldId id="289" r:id="rId29"/>
    <p:sldId id="290" r:id="rId30"/>
  </p:sldIdLst>
  <p:sldSz cx="12192000" cy="6858000"/>
  <p:notesSz cx="6858000" cy="9144000"/>
  <p:defaultTextStyle>
    <a:defPPr>
      <a:defRPr lang="en-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8FAFF"/>
    <a:srgbClr val="027D9E"/>
    <a:srgbClr val="D4137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8799B23B-EC83-4686-B30A-512413B5E67A}" styleName="Світли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43"/>
    <p:restoredTop sz="73451" autoAdjust="0"/>
  </p:normalViewPr>
  <p:slideViewPr>
    <p:cSldViewPr snapToGrid="0" snapToObjects="1">
      <p:cViewPr varScale="1">
        <p:scale>
          <a:sx n="62" d="100"/>
          <a:sy n="62" d="100"/>
        </p:scale>
        <p:origin x="160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6ECC89-28E6-47A3-AC9E-3DD4B1D30FD0}" type="datetimeFigureOut">
              <a:rPr lang="uk-UA" smtClean="0"/>
              <a:t>14.09.2025</a:t>
            </a:fld>
            <a:endParaRPr lang="uk-UA"/>
          </a:p>
        </p:txBody>
      </p:sp>
      <p:sp>
        <p:nvSpPr>
          <p:cNvPr id="4" name="Місце для зображення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6" name="Місце для нижнього колонтитула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4AB966-BD87-492E-A3C3-2AFA4145891B}" type="slidenum">
              <a:rPr lang="uk-UA" smtClean="0"/>
              <a:t>‹№›</a:t>
            </a:fld>
            <a:endParaRPr lang="uk-UA"/>
          </a:p>
        </p:txBody>
      </p:sp>
    </p:spTree>
    <p:extLst>
      <p:ext uri="{BB962C8B-B14F-4D97-AF65-F5344CB8AC3E}">
        <p14:creationId xmlns:p14="http://schemas.microsoft.com/office/powerpoint/2010/main" val="8943583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dirty="0"/>
              <a:t>Сучасна економіка все частіше називається </a:t>
            </a:r>
            <a:r>
              <a:rPr lang="uk-UA" b="1" dirty="0"/>
              <a:t>цифровою</a:t>
            </a:r>
            <a:r>
              <a:rPr lang="uk-UA" dirty="0"/>
              <a:t>, адже більшість бізнес-процесів відбувається у віртуальному середовищі: електронна комерція, онлайн-реклама, соціальні мережі, мобільні додатки, фінансові сервіси. У цьому середовищі виникають </a:t>
            </a:r>
            <a:r>
              <a:rPr lang="uk-UA" b="1" dirty="0"/>
              <a:t>масиви даних</a:t>
            </a:r>
            <a:r>
              <a:rPr lang="uk-UA" dirty="0"/>
              <a:t> – від поведінки користувачів у соцмережах до транзакцій у банківських додатках.</a:t>
            </a:r>
          </a:p>
          <a:p>
            <a:r>
              <a:rPr lang="uk-UA" dirty="0"/>
              <a:t>👉 Саме тут ключову роль починає відігравати </a:t>
            </a:r>
            <a:r>
              <a:rPr lang="uk-UA" b="1" dirty="0"/>
              <a:t>бізнес-аналітика (</a:t>
            </a:r>
            <a:r>
              <a:rPr lang="sq-AL" b="1" dirty="0"/>
              <a:t>Business Analytics, BA)</a:t>
            </a:r>
            <a:r>
              <a:rPr lang="sq-AL" dirty="0"/>
              <a:t>.</a:t>
            </a:r>
            <a:br>
              <a:rPr lang="sq-AL" dirty="0"/>
            </a:br>
            <a:r>
              <a:rPr lang="uk-UA" dirty="0"/>
              <a:t>Вона є не просто збором даних, а </a:t>
            </a:r>
            <a:r>
              <a:rPr lang="uk-UA" b="1" dirty="0"/>
              <a:t>системним процесом їх перетворення на знання</a:t>
            </a:r>
            <a:r>
              <a:rPr lang="uk-UA" dirty="0"/>
              <a:t>, що дають змогу ухвалювати ефективні управлінські рішення.</a:t>
            </a:r>
          </a:p>
          <a:p>
            <a:r>
              <a:rPr lang="uk-UA" b="1" dirty="0"/>
              <a:t>1. Чому бізнес-аналітика важлива?</a:t>
            </a:r>
          </a:p>
          <a:p>
            <a:r>
              <a:rPr lang="uk-UA" dirty="0"/>
              <a:t>Бізнес працює в умовах високої конкуренції, і </a:t>
            </a:r>
            <a:r>
              <a:rPr lang="uk-UA" b="1" dirty="0"/>
              <a:t>рішення на інтуїції</a:t>
            </a:r>
            <a:r>
              <a:rPr lang="uk-UA" dirty="0"/>
              <a:t> вже не дають переваги.</a:t>
            </a:r>
          </a:p>
          <a:p>
            <a:r>
              <a:rPr lang="uk-UA" b="1" dirty="0"/>
              <a:t>Дані стають новою «нафтою»</a:t>
            </a:r>
            <a:r>
              <a:rPr lang="uk-UA" dirty="0"/>
              <a:t> — цінним ресурсом, з якого можна добути знання.</a:t>
            </a:r>
          </a:p>
          <a:p>
            <a:r>
              <a:rPr lang="uk-UA" dirty="0"/>
              <a:t>Керівник або маркетолог отримує можливість не тільки оцінювати минулі події (</a:t>
            </a:r>
            <a:r>
              <a:rPr lang="uk-UA" b="1" dirty="0"/>
              <a:t>дескриптивна аналітика</a:t>
            </a:r>
            <a:r>
              <a:rPr lang="uk-UA" dirty="0"/>
              <a:t>), а й прогнозувати майбутнє (</a:t>
            </a:r>
            <a:r>
              <a:rPr lang="uk-UA" b="1" dirty="0"/>
              <a:t>прогнозна аналітика</a:t>
            </a:r>
            <a:r>
              <a:rPr lang="uk-UA" dirty="0"/>
              <a:t>) і навіть знаходити найкращі варіанти дій (</a:t>
            </a:r>
            <a:r>
              <a:rPr lang="uk-UA" b="1" dirty="0" err="1"/>
              <a:t>прескриптивна</a:t>
            </a:r>
            <a:r>
              <a:rPr lang="uk-UA" b="1" dirty="0"/>
              <a:t> аналітика</a:t>
            </a:r>
            <a:r>
              <a:rPr lang="uk-UA" dirty="0"/>
              <a:t>).</a:t>
            </a:r>
          </a:p>
          <a:p>
            <a:r>
              <a:rPr lang="uk-UA" b="1" dirty="0"/>
              <a:t>2. Приклади впливу бізнес-аналітики у цифровій економіці</a:t>
            </a:r>
          </a:p>
          <a:p>
            <a:r>
              <a:rPr lang="uk-UA" b="1" dirty="0" err="1"/>
              <a:t>Ритейл</a:t>
            </a:r>
            <a:r>
              <a:rPr lang="uk-UA" b="1" dirty="0"/>
              <a:t> (</a:t>
            </a:r>
            <a:r>
              <a:rPr lang="sq-AL" b="1" dirty="0"/>
              <a:t>Amazon, Rozetka):</a:t>
            </a:r>
            <a:r>
              <a:rPr lang="sq-AL" dirty="0"/>
              <a:t> </a:t>
            </a:r>
            <a:r>
              <a:rPr lang="uk-UA" dirty="0"/>
              <a:t>аналіз історії покупок для персоналізованих рекомендацій → зростання продажів.</a:t>
            </a:r>
          </a:p>
          <a:p>
            <a:r>
              <a:rPr lang="uk-UA" b="1" dirty="0"/>
              <a:t>Фінанси (</a:t>
            </a:r>
            <a:r>
              <a:rPr lang="sq-AL" b="1" dirty="0"/>
              <a:t>Monobank):</a:t>
            </a:r>
            <a:r>
              <a:rPr lang="sq-AL" dirty="0"/>
              <a:t> </a:t>
            </a:r>
            <a:r>
              <a:rPr lang="uk-UA" dirty="0"/>
              <a:t>аналіз транзакцій для виявлення шахрайських операцій у реальному часі → підвищення безпеки.</a:t>
            </a:r>
          </a:p>
          <a:p>
            <a:r>
              <a:rPr lang="uk-UA" b="1" dirty="0"/>
              <a:t>Маркетинг (</a:t>
            </a:r>
            <a:r>
              <a:rPr lang="sq-AL" b="1" dirty="0"/>
              <a:t>Coca-Cola):</a:t>
            </a:r>
            <a:r>
              <a:rPr lang="sq-AL" dirty="0"/>
              <a:t> </a:t>
            </a:r>
            <a:r>
              <a:rPr lang="uk-UA" dirty="0"/>
              <a:t>аналіз поведінки користувачів у соцмережах для створення </a:t>
            </a:r>
            <a:r>
              <a:rPr lang="uk-UA" dirty="0" err="1"/>
              <a:t>таргетованих</a:t>
            </a:r>
            <a:r>
              <a:rPr lang="uk-UA" dirty="0"/>
              <a:t> кампаній → підвищення ефективності реклами.</a:t>
            </a:r>
          </a:p>
          <a:p>
            <a:r>
              <a:rPr lang="uk-UA" b="1" dirty="0"/>
              <a:t>Транспорт (</a:t>
            </a:r>
            <a:r>
              <a:rPr lang="sq-AL" b="1" dirty="0"/>
              <a:t>Uber, Bolt):</a:t>
            </a:r>
            <a:r>
              <a:rPr lang="sq-AL" dirty="0"/>
              <a:t> </a:t>
            </a:r>
            <a:r>
              <a:rPr lang="uk-UA" dirty="0"/>
              <a:t>використання аналітики для прогнозування попиту й динамічного ціноутворення → оптимізація завантаження водіїв.</a:t>
            </a:r>
          </a:p>
        </p:txBody>
      </p:sp>
      <p:sp>
        <p:nvSpPr>
          <p:cNvPr id="4" name="Місце для номера слайда 3"/>
          <p:cNvSpPr>
            <a:spLocks noGrp="1"/>
          </p:cNvSpPr>
          <p:nvPr>
            <p:ph type="sldNum" sz="quarter" idx="5"/>
          </p:nvPr>
        </p:nvSpPr>
        <p:spPr/>
        <p:txBody>
          <a:bodyPr/>
          <a:lstStyle/>
          <a:p>
            <a:fld id="{BF4AB966-BD87-492E-A3C3-2AFA4145891B}" type="slidenum">
              <a:rPr lang="uk-UA" smtClean="0"/>
              <a:t>2</a:t>
            </a:fld>
            <a:endParaRPr lang="uk-UA"/>
          </a:p>
        </p:txBody>
      </p:sp>
    </p:spTree>
    <p:extLst>
      <p:ext uri="{BB962C8B-B14F-4D97-AF65-F5344CB8AC3E}">
        <p14:creationId xmlns:p14="http://schemas.microsoft.com/office/powerpoint/2010/main" val="35141266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4BBC60-B68F-F3A8-2905-4475EA9F86CB}"/>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BEDC2580-C744-0CDA-5072-7C6A1319AEA5}"/>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B3F37694-41C9-9D8A-D242-2BA6F7E27B8D}"/>
              </a:ext>
            </a:extLst>
          </p:cNvPr>
          <p:cNvSpPr>
            <a:spLocks noGrp="1"/>
          </p:cNvSpPr>
          <p:nvPr>
            <p:ph type="body" idx="1"/>
          </p:nvPr>
        </p:nvSpPr>
        <p:spPr/>
        <p:txBody>
          <a:bodyPr/>
          <a:lstStyle/>
          <a:p>
            <a:r>
              <a:rPr lang="sq-AL" b="1" dirty="0"/>
              <a:t>Veracity (</a:t>
            </a:r>
            <a:r>
              <a:rPr lang="uk-UA" b="1" dirty="0"/>
              <a:t>Достовірність)</a:t>
            </a:r>
          </a:p>
          <a:p>
            <a:r>
              <a:rPr lang="uk-UA" sz="1200" b="0" i="0" kern="1200" dirty="0">
                <a:solidFill>
                  <a:schemeClr val="tx1"/>
                </a:solidFill>
                <a:effectLst/>
                <a:latin typeface="+mn-lt"/>
                <a:ea typeface="+mn-ea"/>
                <a:cs typeface="+mn-cs"/>
              </a:rPr>
              <a:t>Достовірність відображає невизначеність доступних даних через їх неповноту та суперечливість. У деяких випадках доступні дані настільки невпорядковані, що їм не можна довіряти. Через обсяг таких даних дуже важко підтримувати якість і точність.</a:t>
            </a:r>
          </a:p>
          <a:p>
            <a:r>
              <a:rPr lang="uk-UA" sz="1200" b="0" i="0" kern="1200" dirty="0">
                <a:solidFill>
                  <a:schemeClr val="tx1"/>
                </a:solidFill>
                <a:effectLst/>
                <a:latin typeface="+mn-lt"/>
                <a:ea typeface="+mn-ea"/>
                <a:cs typeface="+mn-cs"/>
              </a:rPr>
              <a:t>Більшість бізнес-лідерів не використовують такі дані для прийняття будь-яких бізнес-рішень, оскільки поведінка даних не є визначеною.</a:t>
            </a:r>
          </a:p>
          <a:p>
            <a:r>
              <a:rPr lang="uk-UA" sz="1200" b="0" i="0" kern="1200" dirty="0">
                <a:solidFill>
                  <a:schemeClr val="tx1"/>
                </a:solidFill>
                <a:effectLst/>
                <a:latin typeface="+mn-lt"/>
                <a:ea typeface="+mn-ea"/>
                <a:cs typeface="+mn-cs"/>
              </a:rPr>
              <a:t>В опитуванні було виявлено, що 27% респондентів не були впевнені, наскільки їхні дані є неточними.</a:t>
            </a:r>
          </a:p>
          <a:p>
            <a:r>
              <a:rPr lang="uk-UA" sz="1200" b="0" i="0" kern="1200" dirty="0">
                <a:solidFill>
                  <a:schemeClr val="tx1"/>
                </a:solidFill>
                <a:effectLst/>
                <a:latin typeface="+mn-lt"/>
                <a:ea typeface="+mn-ea"/>
                <a:cs typeface="+mn-cs"/>
              </a:rPr>
              <a:t>Економіка США щороку стикається з втратами у розмірі 3,1 трильйона доларів через такі неякісні дані.</a:t>
            </a:r>
          </a:p>
          <a:p>
            <a:r>
              <a:rPr lang="uk-UA" b="1" dirty="0"/>
              <a:t>Що це:</a:t>
            </a:r>
            <a:r>
              <a:rPr lang="uk-UA" dirty="0"/>
              <a:t> дані можуть бути неточними, неповними, суперечливими або фальшивими.</a:t>
            </a:r>
          </a:p>
          <a:p>
            <a:r>
              <a:rPr lang="uk-UA" b="1" dirty="0"/>
              <a:t>Приклади:</a:t>
            </a:r>
            <a:endParaRPr lang="uk-UA" dirty="0"/>
          </a:p>
          <a:p>
            <a:pPr lvl="1"/>
            <a:r>
              <a:rPr lang="uk-UA" dirty="0"/>
              <a:t>Повторні записи клієнтів у базі.</a:t>
            </a:r>
          </a:p>
          <a:p>
            <a:pPr lvl="1"/>
            <a:r>
              <a:rPr lang="uk-UA" dirty="0"/>
              <a:t>Фейкові профілі у соцмережах.</a:t>
            </a:r>
          </a:p>
          <a:p>
            <a:pPr lvl="1"/>
            <a:r>
              <a:rPr lang="uk-UA" dirty="0"/>
              <a:t>Помилки сенсорів або некоректно введені дані.</a:t>
            </a:r>
          </a:p>
          <a:p>
            <a:r>
              <a:rPr lang="uk-UA" b="1" dirty="0"/>
              <a:t>Складність:</a:t>
            </a:r>
            <a:r>
              <a:rPr lang="uk-UA" dirty="0"/>
              <a:t> неправильні дані можуть призвести до помилкових висновків і рішень.</a:t>
            </a:r>
          </a:p>
          <a:p>
            <a:r>
              <a:rPr lang="uk-UA" b="1" dirty="0"/>
              <a:t>Важливість для бізнесу:</a:t>
            </a:r>
            <a:r>
              <a:rPr lang="uk-UA" dirty="0"/>
              <a:t> якість даних критично впливає на точність прогнозів і аналітики.</a:t>
            </a:r>
          </a:p>
        </p:txBody>
      </p:sp>
      <p:sp>
        <p:nvSpPr>
          <p:cNvPr id="4" name="Місце для номера слайда 3">
            <a:extLst>
              <a:ext uri="{FF2B5EF4-FFF2-40B4-BE49-F238E27FC236}">
                <a16:creationId xmlns:a16="http://schemas.microsoft.com/office/drawing/2014/main" id="{7F1D6475-7C11-186B-7BB5-33FFF8CF7EC2}"/>
              </a:ext>
            </a:extLst>
          </p:cNvPr>
          <p:cNvSpPr>
            <a:spLocks noGrp="1"/>
          </p:cNvSpPr>
          <p:nvPr>
            <p:ph type="sldNum" sz="quarter" idx="5"/>
          </p:nvPr>
        </p:nvSpPr>
        <p:spPr/>
        <p:txBody>
          <a:bodyPr/>
          <a:lstStyle/>
          <a:p>
            <a:fld id="{F6E5E92A-CF6C-41A6-814A-4DCE079F449B}" type="slidenum">
              <a:rPr lang="uk-UA" smtClean="0"/>
              <a:t>11</a:t>
            </a:fld>
            <a:endParaRPr lang="uk-UA"/>
          </a:p>
        </p:txBody>
      </p:sp>
    </p:spTree>
    <p:extLst>
      <p:ext uri="{BB962C8B-B14F-4D97-AF65-F5344CB8AC3E}">
        <p14:creationId xmlns:p14="http://schemas.microsoft.com/office/powerpoint/2010/main" val="22493634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B2A5D1-805C-F815-9D86-E5E95F67F4F1}"/>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EE0FF580-1C3C-5D9C-2818-2CFBF2208248}"/>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5ABD8930-ABEB-9984-6DDF-4EBBF6BAB43F}"/>
              </a:ext>
            </a:extLst>
          </p:cNvPr>
          <p:cNvSpPr>
            <a:spLocks noGrp="1"/>
          </p:cNvSpPr>
          <p:nvPr>
            <p:ph type="body" idx="1"/>
          </p:nvPr>
        </p:nvSpPr>
        <p:spPr/>
        <p:txBody>
          <a:bodyPr/>
          <a:lstStyle/>
          <a:p>
            <a:r>
              <a:rPr lang="sq-AL" b="1" dirty="0"/>
              <a:t>Value (</a:t>
            </a:r>
            <a:r>
              <a:rPr lang="uk-UA" b="1" dirty="0"/>
              <a:t>Цінність)</a:t>
            </a:r>
          </a:p>
          <a:p>
            <a:r>
              <a:rPr lang="uk-UA" sz="1200" b="0" i="0" kern="1200" dirty="0">
                <a:solidFill>
                  <a:schemeClr val="tx1"/>
                </a:solidFill>
                <a:effectLst/>
                <a:latin typeface="+mn-lt"/>
                <a:ea typeface="+mn-ea"/>
                <a:cs typeface="+mn-cs"/>
              </a:rPr>
              <a:t>Цінність стосується корисності даних у прийнятті рішень; це додавання цінності організації шляхом аналізу великої кількості великих даних, без додавання жодної цінності дані не є корисними.</a:t>
            </a:r>
            <a:endParaRPr lang="uk-UA" b="1" dirty="0"/>
          </a:p>
          <a:p>
            <a:r>
              <a:rPr lang="uk-UA" b="1" dirty="0"/>
              <a:t>Що це:</a:t>
            </a:r>
            <a:r>
              <a:rPr lang="uk-UA" dirty="0"/>
              <a:t> дані самі по собі малоцінні; цінність з’являється після обробки та аналізу.</a:t>
            </a:r>
          </a:p>
          <a:p>
            <a:r>
              <a:rPr lang="uk-UA" b="1" dirty="0"/>
              <a:t>Приклади:</a:t>
            </a:r>
            <a:endParaRPr lang="uk-UA" dirty="0"/>
          </a:p>
          <a:p>
            <a:pPr lvl="1"/>
            <a:r>
              <a:rPr lang="uk-UA" dirty="0"/>
              <a:t>Аналіз даних покупок дозволяє створити персоналізовані пропозиції.</a:t>
            </a:r>
          </a:p>
          <a:p>
            <a:pPr lvl="1"/>
            <a:r>
              <a:rPr lang="uk-UA" dirty="0"/>
              <a:t>Прогноз попиту на товари дозволяє уникнути надлишку або дефіциту на складі.</a:t>
            </a:r>
          </a:p>
          <a:p>
            <a:pPr lvl="1"/>
            <a:r>
              <a:rPr lang="uk-UA" dirty="0"/>
              <a:t>Виявлення шахрайських схем у банку за допомогою аналітики.</a:t>
            </a:r>
          </a:p>
          <a:p>
            <a:r>
              <a:rPr lang="uk-UA" b="1" dirty="0"/>
              <a:t>Складність:</a:t>
            </a:r>
            <a:r>
              <a:rPr lang="uk-UA" dirty="0"/>
              <a:t> велика кількість даних ≠ велика цінність; потрібні правильні алгоритми та аналітика.</a:t>
            </a:r>
          </a:p>
          <a:p>
            <a:r>
              <a:rPr lang="uk-UA" b="1" dirty="0"/>
              <a:t>Важливість для бізнесу:</a:t>
            </a:r>
            <a:r>
              <a:rPr lang="uk-UA" dirty="0"/>
              <a:t> бізнес отримує конкретну користь, економію, додатковий прибуток, конкурентну перевагу.</a:t>
            </a:r>
          </a:p>
        </p:txBody>
      </p:sp>
      <p:sp>
        <p:nvSpPr>
          <p:cNvPr id="4" name="Місце для номера слайда 3">
            <a:extLst>
              <a:ext uri="{FF2B5EF4-FFF2-40B4-BE49-F238E27FC236}">
                <a16:creationId xmlns:a16="http://schemas.microsoft.com/office/drawing/2014/main" id="{5552C046-C71C-1660-DD8B-A777F6AFD334}"/>
              </a:ext>
            </a:extLst>
          </p:cNvPr>
          <p:cNvSpPr>
            <a:spLocks noGrp="1"/>
          </p:cNvSpPr>
          <p:nvPr>
            <p:ph type="sldNum" sz="quarter" idx="5"/>
          </p:nvPr>
        </p:nvSpPr>
        <p:spPr/>
        <p:txBody>
          <a:bodyPr/>
          <a:lstStyle/>
          <a:p>
            <a:fld id="{F6E5E92A-CF6C-41A6-814A-4DCE079F449B}" type="slidenum">
              <a:rPr lang="uk-UA" smtClean="0"/>
              <a:t>12</a:t>
            </a:fld>
            <a:endParaRPr lang="uk-UA"/>
          </a:p>
        </p:txBody>
      </p:sp>
    </p:spTree>
    <p:extLst>
      <p:ext uri="{BB962C8B-B14F-4D97-AF65-F5344CB8AC3E}">
        <p14:creationId xmlns:p14="http://schemas.microsoft.com/office/powerpoint/2010/main" val="30838545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FB3B89-DA01-227D-78C7-A43AA4880AD1}"/>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D2672E6D-229E-0467-4C4C-36166F7F145E}"/>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A8CF7E4B-311D-D119-660B-6AAE296006D5}"/>
              </a:ext>
            </a:extLst>
          </p:cNvPr>
          <p:cNvSpPr>
            <a:spLocks noGrp="1"/>
          </p:cNvSpPr>
          <p:nvPr>
            <p:ph type="body" idx="1"/>
          </p:nvPr>
        </p:nvSpPr>
        <p:spPr/>
        <p:txBody>
          <a:bodyPr/>
          <a:lstStyle/>
          <a:p>
            <a:r>
              <a:rPr lang="uk-UA" b="1" dirty="0"/>
              <a:t>Додатково</a:t>
            </a:r>
          </a:p>
          <a:p>
            <a:r>
              <a:rPr lang="uk-UA" dirty="0"/>
              <a:t>Модель </a:t>
            </a:r>
            <a:r>
              <a:rPr lang="uk-UA" b="1" dirty="0"/>
              <a:t>5</a:t>
            </a:r>
            <a:r>
              <a:rPr lang="sq-AL" b="1" dirty="0"/>
              <a:t>V</a:t>
            </a:r>
            <a:r>
              <a:rPr lang="sq-AL" dirty="0"/>
              <a:t> </a:t>
            </a:r>
            <a:r>
              <a:rPr lang="uk-UA" dirty="0"/>
              <a:t>часто розширюють до </a:t>
            </a:r>
            <a:r>
              <a:rPr lang="uk-UA" b="1" dirty="0"/>
              <a:t>6</a:t>
            </a:r>
            <a:r>
              <a:rPr lang="sq-AL" b="1" dirty="0"/>
              <a:t>V </a:t>
            </a:r>
            <a:r>
              <a:rPr lang="uk-UA" b="1" dirty="0"/>
              <a:t>або 7</a:t>
            </a:r>
            <a:r>
              <a:rPr lang="sq-AL" b="1" dirty="0"/>
              <a:t>V</a:t>
            </a:r>
            <a:r>
              <a:rPr lang="sq-AL" dirty="0"/>
              <a:t>, </a:t>
            </a:r>
            <a:r>
              <a:rPr lang="uk-UA" dirty="0"/>
              <a:t>додаючи, наприклад:</a:t>
            </a:r>
          </a:p>
          <a:p>
            <a:pPr lvl="1"/>
            <a:r>
              <a:rPr lang="sq-AL" b="1" dirty="0"/>
              <a:t>Variability</a:t>
            </a:r>
            <a:r>
              <a:rPr lang="sq-AL" dirty="0"/>
              <a:t> – </a:t>
            </a:r>
            <a:r>
              <a:rPr lang="uk-UA" dirty="0"/>
              <a:t>змінність даних, яка ускладнює їх аналіз.</a:t>
            </a:r>
          </a:p>
          <a:p>
            <a:pPr lvl="1"/>
            <a:r>
              <a:rPr lang="sq-AL" b="1" dirty="0"/>
              <a:t>Visualization</a:t>
            </a:r>
            <a:r>
              <a:rPr lang="sq-AL" dirty="0"/>
              <a:t> – </a:t>
            </a:r>
            <a:r>
              <a:rPr lang="uk-UA" dirty="0"/>
              <a:t>візуалізація даних для легкого сприйняття результатів.</a:t>
            </a:r>
          </a:p>
          <a:p>
            <a:r>
              <a:rPr lang="uk-UA" b="1" dirty="0"/>
              <a:t>Розглянемо конкретний кейс на прикладі Компанії доставки:</a:t>
            </a:r>
            <a:endParaRPr lang="uk-UA" dirty="0"/>
          </a:p>
          <a:p>
            <a:pPr lvl="1"/>
            <a:r>
              <a:rPr lang="sq-AL" b="1" dirty="0"/>
              <a:t>Volume:</a:t>
            </a:r>
            <a:r>
              <a:rPr lang="sq-AL" dirty="0"/>
              <a:t> </a:t>
            </a:r>
            <a:r>
              <a:rPr lang="uk-UA" dirty="0"/>
              <a:t>мільйони замовлень щомісяця.</a:t>
            </a:r>
          </a:p>
          <a:p>
            <a:pPr lvl="1"/>
            <a:r>
              <a:rPr lang="sq-AL" b="1" dirty="0"/>
              <a:t>Velocity:</a:t>
            </a:r>
            <a:r>
              <a:rPr lang="sq-AL" dirty="0"/>
              <a:t> </a:t>
            </a:r>
            <a:r>
              <a:rPr lang="uk-UA" dirty="0"/>
              <a:t>кожне замовлення обробляється за секунди.</a:t>
            </a:r>
          </a:p>
          <a:p>
            <a:pPr lvl="1"/>
            <a:r>
              <a:rPr lang="sq-AL" b="1" dirty="0"/>
              <a:t>Variety:</a:t>
            </a:r>
            <a:r>
              <a:rPr lang="sq-AL" dirty="0"/>
              <a:t> </a:t>
            </a:r>
            <a:r>
              <a:rPr lang="uk-UA" dirty="0"/>
              <a:t>адреси, телефон, </a:t>
            </a:r>
            <a:r>
              <a:rPr lang="sq-AL" dirty="0"/>
              <a:t>GPS, </a:t>
            </a:r>
            <a:r>
              <a:rPr lang="uk-UA" dirty="0"/>
              <a:t>фото товару, коментарі клієнтів.</a:t>
            </a:r>
          </a:p>
          <a:p>
            <a:pPr lvl="1"/>
            <a:r>
              <a:rPr lang="sq-AL" b="1" dirty="0"/>
              <a:t>Veracity:</a:t>
            </a:r>
            <a:r>
              <a:rPr lang="sq-AL" dirty="0"/>
              <a:t> </a:t>
            </a:r>
            <a:r>
              <a:rPr lang="uk-UA" dirty="0"/>
              <a:t>клієнт може вказати некоректну адресу; сенсор </a:t>
            </a:r>
            <a:r>
              <a:rPr lang="sq-AL" dirty="0"/>
              <a:t>GPS </a:t>
            </a:r>
            <a:r>
              <a:rPr lang="uk-UA" dirty="0"/>
              <a:t>може давати похибку.</a:t>
            </a:r>
          </a:p>
          <a:p>
            <a:pPr lvl="1"/>
            <a:r>
              <a:rPr lang="sq-AL" b="1" dirty="0"/>
              <a:t>Value:</a:t>
            </a:r>
            <a:r>
              <a:rPr lang="sq-AL" dirty="0"/>
              <a:t> </a:t>
            </a:r>
            <a:r>
              <a:rPr lang="uk-UA" dirty="0"/>
              <a:t>правильна аналітика дозволяє оптимізувати маршрути і скоротити час доставки.</a:t>
            </a:r>
          </a:p>
          <a:p>
            <a:pPr marL="0" lvl="1"/>
            <a:endParaRPr lang="uk-UA" dirty="0"/>
          </a:p>
        </p:txBody>
      </p:sp>
      <p:sp>
        <p:nvSpPr>
          <p:cNvPr id="4" name="Місце для номера слайда 3">
            <a:extLst>
              <a:ext uri="{FF2B5EF4-FFF2-40B4-BE49-F238E27FC236}">
                <a16:creationId xmlns:a16="http://schemas.microsoft.com/office/drawing/2014/main" id="{FB5628EA-A797-B11B-53A8-EB6F60B26E6C}"/>
              </a:ext>
            </a:extLst>
          </p:cNvPr>
          <p:cNvSpPr>
            <a:spLocks noGrp="1"/>
          </p:cNvSpPr>
          <p:nvPr>
            <p:ph type="sldNum" sz="quarter" idx="5"/>
          </p:nvPr>
        </p:nvSpPr>
        <p:spPr/>
        <p:txBody>
          <a:bodyPr/>
          <a:lstStyle/>
          <a:p>
            <a:fld id="{F6E5E92A-CF6C-41A6-814A-4DCE079F449B}" type="slidenum">
              <a:rPr lang="uk-UA" smtClean="0"/>
              <a:t>13</a:t>
            </a:fld>
            <a:endParaRPr lang="uk-UA"/>
          </a:p>
        </p:txBody>
      </p:sp>
    </p:spTree>
    <p:extLst>
      <p:ext uri="{BB962C8B-B14F-4D97-AF65-F5344CB8AC3E}">
        <p14:creationId xmlns:p14="http://schemas.microsoft.com/office/powerpoint/2010/main" val="4101061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32B6B2-EE5C-3C1C-AFBF-281CD9240649}"/>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17263B08-83F1-F8E3-3F9A-CEFF21E45F92}"/>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883954FA-A08F-30D2-3558-861FA0C40500}"/>
              </a:ext>
            </a:extLst>
          </p:cNvPr>
          <p:cNvSpPr>
            <a:spLocks noGrp="1"/>
          </p:cNvSpPr>
          <p:nvPr>
            <p:ph type="body" idx="1"/>
          </p:nvPr>
        </p:nvSpPr>
        <p:spPr/>
        <p:txBody>
          <a:bodyPr/>
          <a:lstStyle/>
          <a:p>
            <a:r>
              <a:rPr lang="uk-UA" b="1" dirty="0"/>
              <a:t>Додатково</a:t>
            </a:r>
          </a:p>
          <a:p>
            <a:r>
              <a:rPr lang="uk-UA" dirty="0"/>
              <a:t>Можна додати 6-й </a:t>
            </a:r>
            <a:r>
              <a:rPr lang="sq-AL" dirty="0"/>
              <a:t>V – </a:t>
            </a:r>
            <a:r>
              <a:rPr lang="sq-AL" b="1" dirty="0"/>
              <a:t>Variability (</a:t>
            </a:r>
            <a:r>
              <a:rPr lang="uk-UA" b="1" dirty="0"/>
              <a:t>змінність)</a:t>
            </a:r>
            <a:r>
              <a:rPr lang="uk-UA" dirty="0"/>
              <a:t>, якщо хочете підкреслити, що дані не завжди однорідні і їх складно обробляти.</a:t>
            </a:r>
          </a:p>
          <a:p>
            <a:r>
              <a:rPr lang="uk-UA" dirty="0"/>
              <a:t>Можна додати 7-й </a:t>
            </a:r>
            <a:r>
              <a:rPr lang="sq-AL" dirty="0"/>
              <a:t>V – </a:t>
            </a:r>
            <a:r>
              <a:rPr lang="sq-AL" b="1" dirty="0"/>
              <a:t>Visualization (</a:t>
            </a:r>
            <a:r>
              <a:rPr lang="uk-UA" b="1" dirty="0"/>
              <a:t>візуалізація)</a:t>
            </a:r>
            <a:r>
              <a:rPr lang="uk-UA" dirty="0"/>
              <a:t>, щоб показати значення графіків, </a:t>
            </a:r>
            <a:r>
              <a:rPr lang="uk-UA" dirty="0" err="1"/>
              <a:t>дашбордів</a:t>
            </a:r>
            <a:r>
              <a:rPr lang="uk-UA" dirty="0"/>
              <a:t>, аналітичних звітів.</a:t>
            </a:r>
          </a:p>
          <a:p>
            <a:pPr marL="0" lvl="1"/>
            <a:endParaRPr lang="uk-UA" dirty="0"/>
          </a:p>
        </p:txBody>
      </p:sp>
      <p:sp>
        <p:nvSpPr>
          <p:cNvPr id="4" name="Місце для номера слайда 3">
            <a:extLst>
              <a:ext uri="{FF2B5EF4-FFF2-40B4-BE49-F238E27FC236}">
                <a16:creationId xmlns:a16="http://schemas.microsoft.com/office/drawing/2014/main" id="{E42B9944-32EF-3FE2-0070-2FA99FF4FC66}"/>
              </a:ext>
            </a:extLst>
          </p:cNvPr>
          <p:cNvSpPr>
            <a:spLocks noGrp="1"/>
          </p:cNvSpPr>
          <p:nvPr>
            <p:ph type="sldNum" sz="quarter" idx="5"/>
          </p:nvPr>
        </p:nvSpPr>
        <p:spPr/>
        <p:txBody>
          <a:bodyPr/>
          <a:lstStyle/>
          <a:p>
            <a:fld id="{F6E5E92A-CF6C-41A6-814A-4DCE079F449B}" type="slidenum">
              <a:rPr lang="uk-UA" smtClean="0"/>
              <a:t>14</a:t>
            </a:fld>
            <a:endParaRPr lang="uk-UA"/>
          </a:p>
        </p:txBody>
      </p:sp>
    </p:spTree>
    <p:extLst>
      <p:ext uri="{BB962C8B-B14F-4D97-AF65-F5344CB8AC3E}">
        <p14:creationId xmlns:p14="http://schemas.microsoft.com/office/powerpoint/2010/main" val="39941448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C27A1A-550B-9C2A-9536-66F0B0B25262}"/>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DBFCE28F-6C00-38CE-6B51-18B26934546D}"/>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73CDED81-99A3-39B2-E156-2CFE04CBD156}"/>
              </a:ext>
            </a:extLst>
          </p:cNvPr>
          <p:cNvSpPr>
            <a:spLocks noGrp="1"/>
          </p:cNvSpPr>
          <p:nvPr>
            <p:ph type="body" idx="1"/>
          </p:nvPr>
        </p:nvSpPr>
        <p:spPr/>
        <p:txBody>
          <a:bodyPr/>
          <a:lstStyle/>
          <a:p>
            <a:r>
              <a:rPr lang="uk-UA" b="1" dirty="0"/>
              <a:t>2. Типи </a:t>
            </a:r>
            <a:r>
              <a:rPr lang="sq-AL" b="1" dirty="0"/>
              <a:t>Big Data</a:t>
            </a:r>
          </a:p>
          <a:p>
            <a:r>
              <a:rPr lang="uk-UA" dirty="0"/>
              <a:t>Залежно від структури, дані поділяють на:</a:t>
            </a:r>
          </a:p>
          <a:p>
            <a:r>
              <a:rPr lang="uk-UA" b="1" dirty="0"/>
              <a:t>Структуровані дані</a:t>
            </a:r>
            <a:endParaRPr lang="uk-UA" dirty="0"/>
          </a:p>
          <a:p>
            <a:pPr lvl="1"/>
            <a:r>
              <a:rPr lang="uk-UA" dirty="0"/>
              <a:t>Організовані в таблицях (</a:t>
            </a:r>
            <a:r>
              <a:rPr lang="sq-AL" dirty="0"/>
              <a:t>SQL-</a:t>
            </a:r>
            <a:r>
              <a:rPr lang="uk-UA" dirty="0"/>
              <a:t>бази даних).</a:t>
            </a:r>
          </a:p>
          <a:p>
            <a:pPr lvl="1"/>
            <a:r>
              <a:rPr lang="uk-UA" dirty="0"/>
              <a:t>Чітко визначені поля: дати, суми, номери.</a:t>
            </a:r>
            <a:br>
              <a:rPr lang="uk-UA" dirty="0"/>
            </a:br>
            <a:r>
              <a:rPr lang="uk-UA" dirty="0"/>
              <a:t>✅ </a:t>
            </a:r>
            <a:r>
              <a:rPr lang="uk-UA" i="1" dirty="0"/>
              <a:t>Приклад</a:t>
            </a:r>
            <a:r>
              <a:rPr lang="uk-UA" dirty="0"/>
              <a:t>: база клієнтів банку з іменами, телефонами, балансами рахунків.</a:t>
            </a:r>
          </a:p>
          <a:p>
            <a:r>
              <a:rPr lang="uk-UA" b="1" dirty="0" err="1"/>
              <a:t>Напівструктуровані</a:t>
            </a:r>
            <a:r>
              <a:rPr lang="uk-UA" b="1" dirty="0"/>
              <a:t> дані</a:t>
            </a:r>
            <a:endParaRPr lang="uk-UA" dirty="0"/>
          </a:p>
          <a:p>
            <a:pPr lvl="1"/>
            <a:r>
              <a:rPr lang="uk-UA" dirty="0"/>
              <a:t>Не мають жорсткої структури, але містять мітки/теги.</a:t>
            </a:r>
          </a:p>
          <a:p>
            <a:pPr lvl="1"/>
            <a:r>
              <a:rPr lang="uk-UA" dirty="0"/>
              <a:t>Формати: </a:t>
            </a:r>
            <a:r>
              <a:rPr lang="sq-AL" dirty="0"/>
              <a:t>XML, JSON, HTML, </a:t>
            </a:r>
            <a:r>
              <a:rPr lang="uk-UA" dirty="0"/>
              <a:t>журнали веб-серверів.</a:t>
            </a:r>
            <a:br>
              <a:rPr lang="uk-UA" dirty="0"/>
            </a:br>
            <a:r>
              <a:rPr lang="uk-UA" dirty="0"/>
              <a:t>✅ </a:t>
            </a:r>
            <a:r>
              <a:rPr lang="uk-UA" i="1" dirty="0"/>
              <a:t>Приклад</a:t>
            </a:r>
            <a:r>
              <a:rPr lang="uk-UA" dirty="0"/>
              <a:t>: історія пошукових запитів користувача в </a:t>
            </a:r>
            <a:r>
              <a:rPr lang="sq-AL" dirty="0"/>
              <a:t>Google.</a:t>
            </a:r>
          </a:p>
          <a:p>
            <a:r>
              <a:rPr lang="uk-UA" b="1" dirty="0"/>
              <a:t>Неструктуровані дані</a:t>
            </a:r>
            <a:endParaRPr lang="uk-UA" dirty="0"/>
          </a:p>
          <a:p>
            <a:pPr lvl="1"/>
            <a:r>
              <a:rPr lang="uk-UA" dirty="0"/>
              <a:t>Відео, аудіо, тексти, фото, </a:t>
            </a:r>
            <a:r>
              <a:rPr lang="uk-UA" dirty="0" err="1"/>
              <a:t>скани</a:t>
            </a:r>
            <a:r>
              <a:rPr lang="uk-UA" dirty="0"/>
              <a:t>.</a:t>
            </a:r>
          </a:p>
          <a:p>
            <a:pPr lvl="1"/>
            <a:r>
              <a:rPr lang="uk-UA" dirty="0"/>
              <a:t>Основна маса </a:t>
            </a:r>
            <a:r>
              <a:rPr lang="sq-AL" dirty="0"/>
              <a:t>Big Data (</a:t>
            </a:r>
            <a:r>
              <a:rPr lang="uk-UA" dirty="0"/>
              <a:t>до 80%).</a:t>
            </a:r>
            <a:br>
              <a:rPr lang="uk-UA" dirty="0"/>
            </a:br>
            <a:r>
              <a:rPr lang="uk-UA" dirty="0"/>
              <a:t>✅ </a:t>
            </a:r>
            <a:r>
              <a:rPr lang="uk-UA" i="1" dirty="0"/>
              <a:t>Приклад</a:t>
            </a:r>
            <a:r>
              <a:rPr lang="uk-UA" dirty="0"/>
              <a:t>: відео на </a:t>
            </a:r>
            <a:r>
              <a:rPr lang="sq-AL" dirty="0"/>
              <a:t>YouTube, </a:t>
            </a:r>
            <a:r>
              <a:rPr lang="uk-UA" dirty="0"/>
              <a:t>пост у </a:t>
            </a:r>
            <a:r>
              <a:rPr lang="sq-AL" dirty="0"/>
              <a:t>Facebook </a:t>
            </a:r>
            <a:r>
              <a:rPr lang="uk-UA" dirty="0"/>
              <a:t>з фото та коментарями.</a:t>
            </a:r>
          </a:p>
        </p:txBody>
      </p:sp>
      <p:sp>
        <p:nvSpPr>
          <p:cNvPr id="4" name="Місце для номера слайда 3">
            <a:extLst>
              <a:ext uri="{FF2B5EF4-FFF2-40B4-BE49-F238E27FC236}">
                <a16:creationId xmlns:a16="http://schemas.microsoft.com/office/drawing/2014/main" id="{DBAEE395-D330-E9F4-41C8-95BF0C50A702}"/>
              </a:ext>
            </a:extLst>
          </p:cNvPr>
          <p:cNvSpPr>
            <a:spLocks noGrp="1"/>
          </p:cNvSpPr>
          <p:nvPr>
            <p:ph type="sldNum" sz="quarter" idx="5"/>
          </p:nvPr>
        </p:nvSpPr>
        <p:spPr/>
        <p:txBody>
          <a:bodyPr/>
          <a:lstStyle/>
          <a:p>
            <a:fld id="{F6E5E92A-CF6C-41A6-814A-4DCE079F449B}" type="slidenum">
              <a:rPr lang="uk-UA" smtClean="0"/>
              <a:t>15</a:t>
            </a:fld>
            <a:endParaRPr lang="uk-UA"/>
          </a:p>
        </p:txBody>
      </p:sp>
    </p:spTree>
    <p:extLst>
      <p:ext uri="{BB962C8B-B14F-4D97-AF65-F5344CB8AC3E}">
        <p14:creationId xmlns:p14="http://schemas.microsoft.com/office/powerpoint/2010/main" val="31105211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CFE54C-B7C1-487E-C03F-00DD65E6F13D}"/>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1E0F454C-70F2-C410-2EDC-60C786216939}"/>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B1B2E9AE-0E02-7267-662C-833E41DAC20F}"/>
              </a:ext>
            </a:extLst>
          </p:cNvPr>
          <p:cNvSpPr>
            <a:spLocks noGrp="1"/>
          </p:cNvSpPr>
          <p:nvPr>
            <p:ph type="body" idx="1"/>
          </p:nvPr>
        </p:nvSpPr>
        <p:spPr/>
        <p:txBody>
          <a:bodyPr/>
          <a:lstStyle/>
          <a:p>
            <a:r>
              <a:rPr lang="uk-UA" sz="1200" b="1" i="0" u="sng" kern="1200" noProof="0" dirty="0">
                <a:solidFill>
                  <a:schemeClr val="tx1"/>
                </a:solidFill>
                <a:effectLst/>
                <a:latin typeface="+mn-lt"/>
                <a:ea typeface="+mn-ea"/>
                <a:cs typeface="+mn-cs"/>
              </a:rPr>
              <a:t>Структуровані дані</a:t>
            </a:r>
            <a:endParaRPr lang="uk-UA" sz="1200" b="0" i="0" kern="1200" noProof="0" dirty="0">
              <a:solidFill>
                <a:schemeClr val="tx1"/>
              </a:solidFill>
              <a:effectLst/>
              <a:latin typeface="+mn-lt"/>
              <a:ea typeface="+mn-ea"/>
              <a:cs typeface="+mn-cs"/>
            </a:endParaRPr>
          </a:p>
          <a:p>
            <a:r>
              <a:rPr lang="uk-UA" sz="1200" b="0" i="0" kern="1200" noProof="0" dirty="0">
                <a:solidFill>
                  <a:schemeClr val="tx1"/>
                </a:solidFill>
                <a:effectLst/>
                <a:latin typeface="+mn-lt"/>
                <a:ea typeface="+mn-ea"/>
                <a:cs typeface="+mn-cs"/>
              </a:rPr>
              <a:t>Тип даних, який можна зберігати та обробляти у фіксованому форматі (табличний формат), називається структурованими даними. У традиційних системах керування базами даних (</a:t>
            </a:r>
            <a:r>
              <a:rPr lang="uk-UA" sz="1200" b="0" i="0" kern="1200" noProof="0" dirty="0" err="1">
                <a:solidFill>
                  <a:schemeClr val="tx1"/>
                </a:solidFill>
                <a:effectLst/>
                <a:latin typeface="+mn-lt"/>
                <a:ea typeface="+mn-ea"/>
                <a:cs typeface="+mn-cs"/>
              </a:rPr>
              <a:t>Oracle</a:t>
            </a:r>
            <a:r>
              <a:rPr lang="uk-UA" sz="1200" b="0" i="0" kern="1200" noProof="0" dirty="0">
                <a:solidFill>
                  <a:schemeClr val="tx1"/>
                </a:solidFill>
                <a:effectLst/>
                <a:latin typeface="+mn-lt"/>
                <a:ea typeface="+mn-ea"/>
                <a:cs typeface="+mn-cs"/>
              </a:rPr>
              <a:t>, MS SQL тощо) дані зберігаються у фіксованому форматі та можуть бути легко оброблені за допомогою мови SQL (</a:t>
            </a:r>
            <a:r>
              <a:rPr lang="uk-UA" sz="1200" b="0" i="0" kern="1200" noProof="0" dirty="0" err="1">
                <a:solidFill>
                  <a:schemeClr val="tx1"/>
                </a:solidFill>
                <a:effectLst/>
                <a:latin typeface="+mn-lt"/>
                <a:ea typeface="+mn-ea"/>
                <a:cs typeface="+mn-cs"/>
              </a:rPr>
              <a:t>Structured</a:t>
            </a:r>
            <a:r>
              <a:rPr lang="uk-UA" sz="1200" b="0" i="0" kern="1200" noProof="0" dirty="0">
                <a:solidFill>
                  <a:schemeClr val="tx1"/>
                </a:solidFill>
                <a:effectLst/>
                <a:latin typeface="+mn-lt"/>
                <a:ea typeface="+mn-ea"/>
                <a:cs typeface="+mn-cs"/>
              </a:rPr>
              <a:t> </a:t>
            </a:r>
            <a:r>
              <a:rPr lang="uk-UA" sz="1200" b="0" i="0" kern="1200" noProof="0" dirty="0" err="1">
                <a:solidFill>
                  <a:schemeClr val="tx1"/>
                </a:solidFill>
                <a:effectLst/>
                <a:latin typeface="+mn-lt"/>
                <a:ea typeface="+mn-ea"/>
                <a:cs typeface="+mn-cs"/>
              </a:rPr>
              <a:t>Query</a:t>
            </a:r>
            <a:r>
              <a:rPr lang="uk-UA" sz="1200" b="0" i="0" kern="1200" noProof="0" dirty="0">
                <a:solidFill>
                  <a:schemeClr val="tx1"/>
                </a:solidFill>
                <a:effectLst/>
                <a:latin typeface="+mn-lt"/>
                <a:ea typeface="+mn-ea"/>
                <a:cs typeface="+mn-cs"/>
              </a:rPr>
              <a:t> </a:t>
            </a:r>
            <a:r>
              <a:rPr lang="uk-UA" sz="1200" b="0" i="0" kern="1200" noProof="0" dirty="0" err="1">
                <a:solidFill>
                  <a:schemeClr val="tx1"/>
                </a:solidFill>
                <a:effectLst/>
                <a:latin typeface="+mn-lt"/>
                <a:ea typeface="+mn-ea"/>
                <a:cs typeface="+mn-cs"/>
              </a:rPr>
              <a:t>Language</a:t>
            </a:r>
            <a:r>
              <a:rPr lang="uk-UA" sz="1200" b="0" i="0" kern="1200" noProof="0" dirty="0">
                <a:solidFill>
                  <a:schemeClr val="tx1"/>
                </a:solidFill>
                <a:effectLst/>
                <a:latin typeface="+mn-lt"/>
                <a:ea typeface="+mn-ea"/>
                <a:cs typeface="+mn-cs"/>
              </a:rPr>
              <a:t>). У структурованому форматі даних спочатку нам потрібно визначити модель даних, яка проілюструє, як дані організовані, доступні та обробляються, наприклад, ми можемо визначити стовпці, їх типи даних тощо.</a:t>
            </a:r>
          </a:p>
          <a:p>
            <a:r>
              <a:rPr lang="uk-UA" sz="1200" b="0" i="0" kern="1200" noProof="0" dirty="0">
                <a:solidFill>
                  <a:schemeClr val="tx1"/>
                </a:solidFill>
                <a:effectLst/>
                <a:latin typeface="+mn-lt"/>
                <a:ea typeface="+mn-ea"/>
                <a:cs typeface="+mn-cs"/>
              </a:rPr>
              <a:t>Приклад структурованих даних: дати, номери телефонів, номери кредитних карток, адреси тощо.</a:t>
            </a:r>
          </a:p>
        </p:txBody>
      </p:sp>
      <p:sp>
        <p:nvSpPr>
          <p:cNvPr id="4" name="Місце для номера слайда 3">
            <a:extLst>
              <a:ext uri="{FF2B5EF4-FFF2-40B4-BE49-F238E27FC236}">
                <a16:creationId xmlns:a16="http://schemas.microsoft.com/office/drawing/2014/main" id="{A77DEA1E-8029-9DD5-770E-090C4CC24850}"/>
              </a:ext>
            </a:extLst>
          </p:cNvPr>
          <p:cNvSpPr>
            <a:spLocks noGrp="1"/>
          </p:cNvSpPr>
          <p:nvPr>
            <p:ph type="sldNum" sz="quarter" idx="5"/>
          </p:nvPr>
        </p:nvSpPr>
        <p:spPr/>
        <p:txBody>
          <a:bodyPr/>
          <a:lstStyle/>
          <a:p>
            <a:fld id="{F6E5E92A-CF6C-41A6-814A-4DCE079F449B}" type="slidenum">
              <a:rPr lang="uk-UA" smtClean="0"/>
              <a:t>16</a:t>
            </a:fld>
            <a:endParaRPr lang="uk-UA"/>
          </a:p>
        </p:txBody>
      </p:sp>
    </p:spTree>
    <p:extLst>
      <p:ext uri="{BB962C8B-B14F-4D97-AF65-F5344CB8AC3E}">
        <p14:creationId xmlns:p14="http://schemas.microsoft.com/office/powerpoint/2010/main" val="23775802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49732B-266E-98E3-3BF4-06825E395F48}"/>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0F438C35-27D2-0669-9D72-ECDD01614E97}"/>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ADA7D54F-F9B2-B537-B05E-7297B4EAB630}"/>
              </a:ext>
            </a:extLst>
          </p:cNvPr>
          <p:cNvSpPr>
            <a:spLocks noGrp="1"/>
          </p:cNvSpPr>
          <p:nvPr>
            <p:ph type="body" idx="1"/>
          </p:nvPr>
        </p:nvSpPr>
        <p:spPr/>
        <p:txBody>
          <a:bodyPr/>
          <a:lstStyle/>
          <a:p>
            <a:r>
              <a:rPr lang="uk-UA" sz="1200" b="1" i="0" u="sng" kern="1200" dirty="0" err="1">
                <a:solidFill>
                  <a:schemeClr val="tx1"/>
                </a:solidFill>
                <a:effectLst/>
                <a:latin typeface="+mn-lt"/>
                <a:ea typeface="+mn-ea"/>
                <a:cs typeface="+mn-cs"/>
              </a:rPr>
              <a:t>Напівструктуровані</a:t>
            </a:r>
            <a:r>
              <a:rPr lang="uk-UA" sz="1200" b="1" i="0" u="sng" kern="1200" dirty="0">
                <a:solidFill>
                  <a:schemeClr val="tx1"/>
                </a:solidFill>
                <a:effectLst/>
                <a:latin typeface="+mn-lt"/>
                <a:ea typeface="+mn-ea"/>
                <a:cs typeface="+mn-cs"/>
              </a:rPr>
              <a:t> дані</a:t>
            </a:r>
            <a:endParaRPr lang="uk-UA" sz="1200" b="0" i="0" kern="1200" dirty="0">
              <a:solidFill>
                <a:schemeClr val="tx1"/>
              </a:solidFill>
              <a:effectLst/>
              <a:latin typeface="+mn-lt"/>
              <a:ea typeface="+mn-ea"/>
              <a:cs typeface="+mn-cs"/>
            </a:endParaRPr>
          </a:p>
          <a:p>
            <a:r>
              <a:rPr lang="uk-UA" sz="1200" b="0" i="0" kern="1200" dirty="0" err="1">
                <a:solidFill>
                  <a:schemeClr val="tx1"/>
                </a:solidFill>
                <a:effectLst/>
                <a:latin typeface="+mn-lt"/>
                <a:ea typeface="+mn-ea"/>
                <a:cs typeface="+mn-cs"/>
              </a:rPr>
              <a:t>Напівструктурований</a:t>
            </a:r>
            <a:r>
              <a:rPr lang="uk-UA" sz="1200" b="0" i="0" kern="1200" dirty="0">
                <a:solidFill>
                  <a:schemeClr val="tx1"/>
                </a:solidFill>
                <a:effectLst/>
                <a:latin typeface="+mn-lt"/>
                <a:ea typeface="+mn-ea"/>
                <a:cs typeface="+mn-cs"/>
              </a:rPr>
              <a:t> тип даних — це тип даних, який не має фіксованого формату та не може знаходитися у фіксованих полях чи форматі, але має деякі організаційні властивості, такі як теги та інші індикатори для розділення елементів.</a:t>
            </a:r>
          </a:p>
          <a:p>
            <a:r>
              <a:rPr lang="uk-UA" sz="1200" b="0" i="0" kern="1200" dirty="0">
                <a:solidFill>
                  <a:schemeClr val="tx1"/>
                </a:solidFill>
                <a:effectLst/>
                <a:latin typeface="+mn-lt"/>
                <a:ea typeface="+mn-ea"/>
                <a:cs typeface="+mn-cs"/>
              </a:rPr>
              <a:t>Приклад </a:t>
            </a:r>
            <a:r>
              <a:rPr lang="uk-UA" sz="1200" b="0" i="0" kern="1200" dirty="0" err="1">
                <a:solidFill>
                  <a:schemeClr val="tx1"/>
                </a:solidFill>
                <a:effectLst/>
                <a:latin typeface="+mn-lt"/>
                <a:ea typeface="+mn-ea"/>
                <a:cs typeface="+mn-cs"/>
              </a:rPr>
              <a:t>напівструктурованих</a:t>
            </a:r>
            <a:r>
              <a:rPr lang="uk-UA" sz="1200" b="0" i="0" kern="1200" dirty="0">
                <a:solidFill>
                  <a:schemeClr val="tx1"/>
                </a:solidFill>
                <a:effectLst/>
                <a:latin typeface="+mn-lt"/>
                <a:ea typeface="+mn-ea"/>
                <a:cs typeface="+mn-cs"/>
              </a:rPr>
              <a:t> даних: файли </a:t>
            </a:r>
            <a:r>
              <a:rPr lang="sq-AL" sz="1200" b="0" i="0" kern="1200" dirty="0">
                <a:solidFill>
                  <a:schemeClr val="tx1"/>
                </a:solidFill>
                <a:effectLst/>
                <a:latin typeface="+mn-lt"/>
                <a:ea typeface="+mn-ea"/>
                <a:cs typeface="+mn-cs"/>
              </a:rPr>
              <a:t>JSON, XML, </a:t>
            </a:r>
            <a:r>
              <a:rPr lang="uk-UA" sz="1200" b="0" i="0" kern="1200" dirty="0">
                <a:solidFill>
                  <a:schemeClr val="tx1"/>
                </a:solidFill>
                <a:effectLst/>
                <a:latin typeface="+mn-lt"/>
                <a:ea typeface="+mn-ea"/>
                <a:cs typeface="+mn-cs"/>
              </a:rPr>
              <a:t>файли .</a:t>
            </a:r>
            <a:r>
              <a:rPr lang="sq-AL" sz="1200" b="0" i="0" kern="1200" dirty="0">
                <a:solidFill>
                  <a:schemeClr val="tx1"/>
                </a:solidFill>
                <a:effectLst/>
                <a:latin typeface="+mn-lt"/>
                <a:ea typeface="+mn-ea"/>
                <a:cs typeface="+mn-cs"/>
              </a:rPr>
              <a:t>CSV, </a:t>
            </a:r>
            <a:r>
              <a:rPr lang="uk-UA" sz="1200" b="0" i="0" kern="1200" dirty="0">
                <a:solidFill>
                  <a:schemeClr val="tx1"/>
                </a:solidFill>
                <a:effectLst/>
                <a:latin typeface="+mn-lt"/>
                <a:ea typeface="+mn-ea"/>
                <a:cs typeface="+mn-cs"/>
              </a:rPr>
              <a:t>файли з роздільниками табуляції тощо.</a:t>
            </a:r>
          </a:p>
        </p:txBody>
      </p:sp>
      <p:sp>
        <p:nvSpPr>
          <p:cNvPr id="4" name="Місце для номера слайда 3">
            <a:extLst>
              <a:ext uri="{FF2B5EF4-FFF2-40B4-BE49-F238E27FC236}">
                <a16:creationId xmlns:a16="http://schemas.microsoft.com/office/drawing/2014/main" id="{356B8D13-8A4E-1F7A-7859-2DD5ADC4DE33}"/>
              </a:ext>
            </a:extLst>
          </p:cNvPr>
          <p:cNvSpPr>
            <a:spLocks noGrp="1"/>
          </p:cNvSpPr>
          <p:nvPr>
            <p:ph type="sldNum" sz="quarter" idx="5"/>
          </p:nvPr>
        </p:nvSpPr>
        <p:spPr/>
        <p:txBody>
          <a:bodyPr/>
          <a:lstStyle/>
          <a:p>
            <a:fld id="{F6E5E92A-CF6C-41A6-814A-4DCE079F449B}" type="slidenum">
              <a:rPr lang="uk-UA" smtClean="0"/>
              <a:t>17</a:t>
            </a:fld>
            <a:endParaRPr lang="uk-UA"/>
          </a:p>
        </p:txBody>
      </p:sp>
    </p:spTree>
    <p:extLst>
      <p:ext uri="{BB962C8B-B14F-4D97-AF65-F5344CB8AC3E}">
        <p14:creationId xmlns:p14="http://schemas.microsoft.com/office/powerpoint/2010/main" val="13045107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92EF97-5D77-89A3-D5B0-1B6ACDB8F478}"/>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63553C5D-5E89-68D9-167B-DF61538E7FC6}"/>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1E5E7CC9-840F-1D26-D5A1-974FD559F662}"/>
              </a:ext>
            </a:extLst>
          </p:cNvPr>
          <p:cNvSpPr>
            <a:spLocks noGrp="1"/>
          </p:cNvSpPr>
          <p:nvPr>
            <p:ph type="body" idx="1"/>
          </p:nvPr>
        </p:nvSpPr>
        <p:spPr/>
        <p:txBody>
          <a:bodyPr/>
          <a:lstStyle/>
          <a:p>
            <a:r>
              <a:rPr lang="uk-UA" sz="1200" b="1" i="0" u="sng" kern="1200" noProof="0" dirty="0">
                <a:solidFill>
                  <a:schemeClr val="tx1"/>
                </a:solidFill>
                <a:effectLst/>
                <a:latin typeface="+mn-lt"/>
                <a:ea typeface="+mn-ea"/>
                <a:cs typeface="+mn-cs"/>
              </a:rPr>
              <a:t>Неструктуровані дані</a:t>
            </a:r>
            <a:endParaRPr lang="uk-UA" sz="1200" b="0" i="0" kern="1200" noProof="0" dirty="0">
              <a:solidFill>
                <a:schemeClr val="tx1"/>
              </a:solidFill>
              <a:effectLst/>
              <a:latin typeface="+mn-lt"/>
              <a:ea typeface="+mn-ea"/>
              <a:cs typeface="+mn-cs"/>
            </a:endParaRPr>
          </a:p>
          <a:p>
            <a:r>
              <a:rPr lang="uk-UA" sz="1200" b="0" i="0" kern="1200" noProof="0" dirty="0">
                <a:solidFill>
                  <a:schemeClr val="tx1"/>
                </a:solidFill>
                <a:effectLst/>
                <a:latin typeface="+mn-lt"/>
                <a:ea typeface="+mn-ea"/>
                <a:cs typeface="+mn-cs"/>
              </a:rPr>
              <a:t>Тип даних, який має невідомий формат і який не можна зберігати в реляційній СУБД (системі управління базами даних) і не можна аналізувати, доки він не буде перетворений у структурований формат, називається неструктурованими даними. Кількість неструктурованих даних швидко зростає, оскільки, за словами експертів, 80% даних в організації є неструктурованими.</a:t>
            </a:r>
          </a:p>
          <a:p>
            <a:r>
              <a:rPr lang="uk-UA" sz="1200" b="0" i="0" kern="1200" noProof="0" dirty="0">
                <a:solidFill>
                  <a:schemeClr val="tx1"/>
                </a:solidFill>
                <a:effectLst/>
                <a:latin typeface="+mn-lt"/>
                <a:ea typeface="+mn-ea"/>
                <a:cs typeface="+mn-cs"/>
              </a:rPr>
              <a:t>Приклад неструктурованих даних: текстові файли, звіти, </a:t>
            </a:r>
            <a:r>
              <a:rPr lang="uk-UA" sz="1200" b="0" i="0" kern="1200" noProof="0" dirty="0" err="1">
                <a:solidFill>
                  <a:schemeClr val="tx1"/>
                </a:solidFill>
                <a:effectLst/>
                <a:latin typeface="+mn-lt"/>
                <a:ea typeface="+mn-ea"/>
                <a:cs typeface="+mn-cs"/>
              </a:rPr>
              <a:t>вебжурнали</a:t>
            </a:r>
            <a:r>
              <a:rPr lang="uk-UA" sz="1200" b="0" i="0" kern="1200" noProof="0" dirty="0">
                <a:solidFill>
                  <a:schemeClr val="tx1"/>
                </a:solidFill>
                <a:effectLst/>
                <a:latin typeface="+mn-lt"/>
                <a:ea typeface="+mn-ea"/>
                <a:cs typeface="+mn-cs"/>
              </a:rPr>
              <a:t>, </a:t>
            </a:r>
            <a:r>
              <a:rPr lang="uk-UA" sz="1200" b="0" i="0" kern="1200" noProof="0" dirty="0" err="1">
                <a:solidFill>
                  <a:schemeClr val="tx1"/>
                </a:solidFill>
                <a:effectLst/>
                <a:latin typeface="+mn-lt"/>
                <a:ea typeface="+mn-ea"/>
                <a:cs typeface="+mn-cs"/>
              </a:rPr>
              <a:t>аудіофайли</a:t>
            </a:r>
            <a:r>
              <a:rPr lang="uk-UA" sz="1200" b="0" i="0" kern="1200" noProof="0" dirty="0">
                <a:solidFill>
                  <a:schemeClr val="tx1"/>
                </a:solidFill>
                <a:effectLst/>
                <a:latin typeface="+mn-lt"/>
                <a:ea typeface="+mn-ea"/>
                <a:cs typeface="+mn-cs"/>
              </a:rPr>
              <a:t> тощо.</a:t>
            </a:r>
          </a:p>
        </p:txBody>
      </p:sp>
      <p:sp>
        <p:nvSpPr>
          <p:cNvPr id="4" name="Місце для номера слайда 3">
            <a:extLst>
              <a:ext uri="{FF2B5EF4-FFF2-40B4-BE49-F238E27FC236}">
                <a16:creationId xmlns:a16="http://schemas.microsoft.com/office/drawing/2014/main" id="{5365F2BB-5C47-C918-0243-5542D934662E}"/>
              </a:ext>
            </a:extLst>
          </p:cNvPr>
          <p:cNvSpPr>
            <a:spLocks noGrp="1"/>
          </p:cNvSpPr>
          <p:nvPr>
            <p:ph type="sldNum" sz="quarter" idx="5"/>
          </p:nvPr>
        </p:nvSpPr>
        <p:spPr/>
        <p:txBody>
          <a:bodyPr/>
          <a:lstStyle/>
          <a:p>
            <a:fld id="{F6E5E92A-CF6C-41A6-814A-4DCE079F449B}" type="slidenum">
              <a:rPr lang="uk-UA" smtClean="0"/>
              <a:t>18</a:t>
            </a:fld>
            <a:endParaRPr lang="uk-UA"/>
          </a:p>
        </p:txBody>
      </p:sp>
    </p:spTree>
    <p:extLst>
      <p:ext uri="{BB962C8B-B14F-4D97-AF65-F5344CB8AC3E}">
        <p14:creationId xmlns:p14="http://schemas.microsoft.com/office/powerpoint/2010/main" val="25824857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FA3AC0-3E0E-18F2-6D70-0FF0AFBE9C84}"/>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32E3704E-8DB8-3B19-A0A8-EEE130D35AF4}"/>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A81F489C-03BE-E84C-2E9C-2FED4B7CBB0B}"/>
              </a:ext>
            </a:extLst>
          </p:cNvPr>
          <p:cNvSpPr>
            <a:spLocks noGrp="1"/>
          </p:cNvSpPr>
          <p:nvPr>
            <p:ph type="body" idx="1"/>
          </p:nvPr>
        </p:nvSpPr>
        <p:spPr/>
        <p:txBody>
          <a:bodyPr/>
          <a:lstStyle/>
          <a:p>
            <a:r>
              <a:rPr lang="uk-UA" dirty="0"/>
              <a:t>На цьому слайді показана міні-таблиця, яка ілюструє різні джерела </a:t>
            </a:r>
            <a:r>
              <a:rPr lang="sq-AL" dirty="0"/>
              <a:t>Big Data</a:t>
            </a:r>
            <a:endParaRPr lang="uk-UA" sz="1200" b="0" i="0" kern="1200" noProof="0" dirty="0">
              <a:solidFill>
                <a:schemeClr val="tx1"/>
              </a:solidFill>
              <a:effectLst/>
              <a:latin typeface="+mn-lt"/>
              <a:ea typeface="+mn-ea"/>
              <a:cs typeface="+mn-cs"/>
            </a:endParaRPr>
          </a:p>
        </p:txBody>
      </p:sp>
      <p:sp>
        <p:nvSpPr>
          <p:cNvPr id="4" name="Місце для номера слайда 3">
            <a:extLst>
              <a:ext uri="{FF2B5EF4-FFF2-40B4-BE49-F238E27FC236}">
                <a16:creationId xmlns:a16="http://schemas.microsoft.com/office/drawing/2014/main" id="{AF4C09B4-0F06-6FF9-BD2D-38E8880F8C51}"/>
              </a:ext>
            </a:extLst>
          </p:cNvPr>
          <p:cNvSpPr>
            <a:spLocks noGrp="1"/>
          </p:cNvSpPr>
          <p:nvPr>
            <p:ph type="sldNum" sz="quarter" idx="5"/>
          </p:nvPr>
        </p:nvSpPr>
        <p:spPr/>
        <p:txBody>
          <a:bodyPr/>
          <a:lstStyle/>
          <a:p>
            <a:fld id="{F6E5E92A-CF6C-41A6-814A-4DCE079F449B}" type="slidenum">
              <a:rPr lang="uk-UA" smtClean="0"/>
              <a:t>19</a:t>
            </a:fld>
            <a:endParaRPr lang="uk-UA"/>
          </a:p>
        </p:txBody>
      </p:sp>
    </p:spTree>
    <p:extLst>
      <p:ext uri="{BB962C8B-B14F-4D97-AF65-F5344CB8AC3E}">
        <p14:creationId xmlns:p14="http://schemas.microsoft.com/office/powerpoint/2010/main" val="9138521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870045-C4FE-93A9-B129-9505BE853358}"/>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6C33596A-F755-C0AE-9AE0-CE6FED14ECA0}"/>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C7543248-E9DA-110B-D7E5-051B025E8D5A}"/>
              </a:ext>
            </a:extLst>
          </p:cNvPr>
          <p:cNvSpPr>
            <a:spLocks noGrp="1"/>
          </p:cNvSpPr>
          <p:nvPr>
            <p:ph type="body" idx="1"/>
          </p:nvPr>
        </p:nvSpPr>
        <p:spPr/>
        <p:txBody>
          <a:bodyPr/>
          <a:lstStyle/>
          <a:p>
            <a:r>
              <a:rPr lang="uk-UA" b="1" dirty="0"/>
              <a:t>Висновок</a:t>
            </a:r>
          </a:p>
          <a:p>
            <a:r>
              <a:rPr lang="sq-AL" dirty="0"/>
              <a:t>Big Data — </a:t>
            </a:r>
            <a:r>
              <a:rPr lang="uk-UA" dirty="0"/>
              <a:t>це </a:t>
            </a:r>
            <a:r>
              <a:rPr lang="uk-UA" b="1" dirty="0"/>
              <a:t>нове «паливо» цифрової економіки</a:t>
            </a:r>
            <a:r>
              <a:rPr lang="uk-UA" dirty="0"/>
              <a:t>.</a:t>
            </a:r>
            <a:br>
              <a:rPr lang="uk-UA" dirty="0"/>
            </a:br>
            <a:r>
              <a:rPr lang="uk-UA" dirty="0"/>
              <a:t>Компанії, які вміють ефективно працювати з цими даними (отримувати їх, очищати, аналізувати й застосовувати), отримують суттєву конкурентну перевагу:</a:t>
            </a:r>
          </a:p>
          <a:p>
            <a:r>
              <a:rPr lang="uk-UA" dirty="0"/>
              <a:t>розуміють клієнтів краще, ніж конкуренти;</a:t>
            </a:r>
          </a:p>
          <a:p>
            <a:r>
              <a:rPr lang="uk-UA" dirty="0"/>
              <a:t>приймають швидші та точніші рішення;</a:t>
            </a:r>
          </a:p>
          <a:p>
            <a:r>
              <a:rPr lang="uk-UA" dirty="0"/>
              <a:t>створюють інноваційні бізнес-моделі (як </a:t>
            </a:r>
            <a:r>
              <a:rPr lang="sq-AL" dirty="0"/>
              <a:t>Uber, Netflix, Amazon).</a:t>
            </a:r>
          </a:p>
          <a:p>
            <a:pPr marL="0" lvl="1"/>
            <a:endParaRPr lang="uk-UA" dirty="0"/>
          </a:p>
        </p:txBody>
      </p:sp>
      <p:sp>
        <p:nvSpPr>
          <p:cNvPr id="4" name="Місце для номера слайда 3">
            <a:extLst>
              <a:ext uri="{FF2B5EF4-FFF2-40B4-BE49-F238E27FC236}">
                <a16:creationId xmlns:a16="http://schemas.microsoft.com/office/drawing/2014/main" id="{D53A69E1-3698-1E7B-1427-6AE251F6A33C}"/>
              </a:ext>
            </a:extLst>
          </p:cNvPr>
          <p:cNvSpPr>
            <a:spLocks noGrp="1"/>
          </p:cNvSpPr>
          <p:nvPr>
            <p:ph type="sldNum" sz="quarter" idx="5"/>
          </p:nvPr>
        </p:nvSpPr>
        <p:spPr/>
        <p:txBody>
          <a:bodyPr/>
          <a:lstStyle/>
          <a:p>
            <a:fld id="{F6E5E92A-CF6C-41A6-814A-4DCE079F449B}" type="slidenum">
              <a:rPr lang="uk-UA" smtClean="0"/>
              <a:t>20</a:t>
            </a:fld>
            <a:endParaRPr lang="uk-UA"/>
          </a:p>
        </p:txBody>
      </p:sp>
    </p:spTree>
    <p:extLst>
      <p:ext uri="{BB962C8B-B14F-4D97-AF65-F5344CB8AC3E}">
        <p14:creationId xmlns:p14="http://schemas.microsoft.com/office/powerpoint/2010/main" val="2763228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4A3081-A896-5C3D-A990-477F5468094C}"/>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EA15AC04-E183-183F-97C2-5671F05C8E1B}"/>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D7438D18-593A-89FE-12CF-8E4CFD78CF51}"/>
              </a:ext>
            </a:extLst>
          </p:cNvPr>
          <p:cNvSpPr>
            <a:spLocks noGrp="1"/>
          </p:cNvSpPr>
          <p:nvPr>
            <p:ph type="body" idx="1"/>
          </p:nvPr>
        </p:nvSpPr>
        <p:spPr/>
        <p:txBody>
          <a:bodyPr/>
          <a:lstStyle/>
          <a:p>
            <a:r>
              <a:rPr lang="uk-UA" b="1" dirty="0"/>
              <a:t>3. Трансформація ролі бізнес-аналітики</a:t>
            </a:r>
          </a:p>
          <a:p>
            <a:r>
              <a:rPr lang="uk-UA" dirty="0"/>
              <a:t>У традиційній економіці аналітика часто обмежувалася складанням звітів у </a:t>
            </a:r>
            <a:r>
              <a:rPr lang="sq-AL" dirty="0"/>
              <a:t>Excel.</a:t>
            </a:r>
            <a:br>
              <a:rPr lang="sq-AL" dirty="0"/>
            </a:br>
            <a:r>
              <a:rPr lang="uk-UA" dirty="0"/>
              <a:t>У цифровій економіці роль змінилася:</a:t>
            </a:r>
          </a:p>
          <a:p>
            <a:r>
              <a:rPr lang="uk-UA" b="1" dirty="0"/>
              <a:t>Аналітика стала інтегрованою у всі бізнес-процеси</a:t>
            </a:r>
            <a:r>
              <a:rPr lang="uk-UA" dirty="0"/>
              <a:t> — від </a:t>
            </a:r>
            <a:r>
              <a:rPr lang="uk-UA" dirty="0" err="1"/>
              <a:t>закупівель</a:t>
            </a:r>
            <a:r>
              <a:rPr lang="uk-UA" dirty="0"/>
              <a:t> до взаємодії з клієнтом.</a:t>
            </a:r>
          </a:p>
          <a:p>
            <a:r>
              <a:rPr lang="uk-UA" dirty="0"/>
              <a:t>З’явилися </a:t>
            </a:r>
            <a:r>
              <a:rPr lang="sq-AL" b="1" dirty="0"/>
              <a:t>BI-</a:t>
            </a:r>
            <a:r>
              <a:rPr lang="uk-UA" b="1" dirty="0"/>
              <a:t>платформи</a:t>
            </a:r>
            <a:r>
              <a:rPr lang="uk-UA" dirty="0"/>
              <a:t> (</a:t>
            </a:r>
            <a:r>
              <a:rPr lang="sq-AL" dirty="0"/>
              <a:t>Power BI, Tableau, Google Data Studio), </a:t>
            </a:r>
            <a:r>
              <a:rPr lang="uk-UA" dirty="0"/>
              <a:t>які дозволяють створювати інтерактивні </a:t>
            </a:r>
            <a:r>
              <a:rPr lang="uk-UA" dirty="0" err="1"/>
              <a:t>дашборди</a:t>
            </a:r>
            <a:r>
              <a:rPr lang="uk-UA" dirty="0"/>
              <a:t>.</a:t>
            </a:r>
          </a:p>
          <a:p>
            <a:r>
              <a:rPr lang="uk-UA" dirty="0"/>
              <a:t>Використання </a:t>
            </a:r>
            <a:r>
              <a:rPr lang="sq-AL" b="1" dirty="0"/>
              <a:t>Big Data </a:t>
            </a:r>
            <a:r>
              <a:rPr lang="uk-UA" b="1" dirty="0"/>
              <a:t>та </a:t>
            </a:r>
            <a:r>
              <a:rPr lang="sq-AL" b="1" dirty="0"/>
              <a:t>AI</a:t>
            </a:r>
            <a:r>
              <a:rPr lang="sq-AL" dirty="0"/>
              <a:t> </a:t>
            </a:r>
            <a:r>
              <a:rPr lang="uk-UA" dirty="0"/>
              <a:t>робить аналітику «розумною» — здатною навчатися на даних та самостійно пропонувати рішення.</a:t>
            </a:r>
          </a:p>
          <a:p>
            <a:r>
              <a:rPr lang="uk-UA" b="1" dirty="0"/>
              <a:t>4. Бізнес-аналітика як конкурентна перевага</a:t>
            </a:r>
          </a:p>
          <a:p>
            <a:r>
              <a:rPr lang="uk-UA" dirty="0"/>
              <a:t>Компанії, які інвестують у бізнес-аналітику, мають стратегічні переваги:</a:t>
            </a:r>
          </a:p>
          <a:p>
            <a:r>
              <a:rPr lang="uk-UA" dirty="0"/>
              <a:t>швидше приймають рішення;</a:t>
            </a:r>
          </a:p>
          <a:p>
            <a:r>
              <a:rPr lang="uk-UA" dirty="0"/>
              <a:t>краще розуміють клієнтів;</a:t>
            </a:r>
          </a:p>
          <a:p>
            <a:r>
              <a:rPr lang="uk-UA" dirty="0"/>
              <a:t>оптимізують витрати;</a:t>
            </a:r>
          </a:p>
          <a:p>
            <a:r>
              <a:rPr lang="uk-UA" dirty="0"/>
              <a:t>можуть створювати інноваційні продукти та сервіси.</a:t>
            </a:r>
          </a:p>
          <a:p>
            <a:r>
              <a:rPr lang="uk-UA" dirty="0"/>
              <a:t>Наприклад:</a:t>
            </a:r>
          </a:p>
          <a:p>
            <a:r>
              <a:rPr lang="sq-AL" b="1" dirty="0"/>
              <a:t>Netflix</a:t>
            </a:r>
            <a:r>
              <a:rPr lang="sq-AL" dirty="0"/>
              <a:t> </a:t>
            </a:r>
            <a:r>
              <a:rPr lang="uk-UA" dirty="0"/>
              <a:t>завдяки аналітиці передбачає, який серіал стане хітом, і фінансує його виробництво.</a:t>
            </a:r>
          </a:p>
          <a:p>
            <a:r>
              <a:rPr lang="sq-AL" b="1" dirty="0"/>
              <a:t>Starbucks</a:t>
            </a:r>
            <a:r>
              <a:rPr lang="sq-AL" dirty="0"/>
              <a:t> </a:t>
            </a:r>
            <a:r>
              <a:rPr lang="uk-UA" dirty="0"/>
              <a:t>відкриває нові кав’ярні у місцях, де аналітика показує найбільший потенціал потоку клієнтів.</a:t>
            </a:r>
          </a:p>
          <a:p>
            <a:r>
              <a:rPr lang="sq-AL" b="1" dirty="0"/>
              <a:t>Procter &amp; Gamble</a:t>
            </a:r>
            <a:r>
              <a:rPr lang="sq-AL" dirty="0"/>
              <a:t> </a:t>
            </a:r>
            <a:r>
              <a:rPr lang="uk-UA" dirty="0"/>
              <a:t>використовує </a:t>
            </a:r>
            <a:r>
              <a:rPr lang="sq-AL" dirty="0"/>
              <a:t>AI-</a:t>
            </a:r>
            <a:r>
              <a:rPr lang="uk-UA" dirty="0"/>
              <a:t>аналітику для оптимізації рекламних бюджетів у різних країнах.</a:t>
            </a:r>
          </a:p>
        </p:txBody>
      </p:sp>
      <p:sp>
        <p:nvSpPr>
          <p:cNvPr id="4" name="Місце для номера слайда 3">
            <a:extLst>
              <a:ext uri="{FF2B5EF4-FFF2-40B4-BE49-F238E27FC236}">
                <a16:creationId xmlns:a16="http://schemas.microsoft.com/office/drawing/2014/main" id="{FDD10E93-9033-4BA7-07D5-93C700855B33}"/>
              </a:ext>
            </a:extLst>
          </p:cNvPr>
          <p:cNvSpPr>
            <a:spLocks noGrp="1"/>
          </p:cNvSpPr>
          <p:nvPr>
            <p:ph type="sldNum" sz="quarter" idx="5"/>
          </p:nvPr>
        </p:nvSpPr>
        <p:spPr/>
        <p:txBody>
          <a:bodyPr/>
          <a:lstStyle/>
          <a:p>
            <a:fld id="{BF4AB966-BD87-492E-A3C3-2AFA4145891B}" type="slidenum">
              <a:rPr lang="uk-UA" smtClean="0"/>
              <a:t>3</a:t>
            </a:fld>
            <a:endParaRPr lang="uk-UA"/>
          </a:p>
        </p:txBody>
      </p:sp>
    </p:spTree>
    <p:extLst>
      <p:ext uri="{BB962C8B-B14F-4D97-AF65-F5344CB8AC3E}">
        <p14:creationId xmlns:p14="http://schemas.microsoft.com/office/powerpoint/2010/main" val="17097338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58CAEF-0BA5-D35C-DADF-F8C700502509}"/>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A1F24173-2002-BD6A-733C-422BF425FE2A}"/>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31EACBCB-B4B3-8224-6E56-0D23140249C8}"/>
              </a:ext>
            </a:extLst>
          </p:cNvPr>
          <p:cNvSpPr>
            <a:spLocks noGrp="1"/>
          </p:cNvSpPr>
          <p:nvPr>
            <p:ph type="body" idx="1"/>
          </p:nvPr>
        </p:nvSpPr>
        <p:spPr/>
        <p:txBody>
          <a:bodyPr/>
          <a:lstStyle/>
          <a:p>
            <a:r>
              <a:rPr lang="uk-UA" b="1" dirty="0"/>
              <a:t>1. Що таке </a:t>
            </a:r>
            <a:r>
              <a:rPr lang="sq-AL" b="1" dirty="0"/>
              <a:t>AI </a:t>
            </a:r>
            <a:r>
              <a:rPr lang="uk-UA" b="1" dirty="0"/>
              <a:t>у бізнес-контексті</a:t>
            </a:r>
          </a:p>
          <a:p>
            <a:r>
              <a:rPr lang="sq-AL" b="1" dirty="0"/>
              <a:t>Artificial Intelligence (AI)</a:t>
            </a:r>
            <a:r>
              <a:rPr lang="sq-AL" dirty="0"/>
              <a:t> — </a:t>
            </a:r>
            <a:r>
              <a:rPr lang="uk-UA" dirty="0"/>
              <a:t>це технології, які дозволяють комп’ютерним системам імітувати людський інтелект: аналізувати дані, робити висновки, навчатися та ухвалювати рішення.</a:t>
            </a:r>
            <a:br>
              <a:rPr lang="uk-UA" dirty="0"/>
            </a:br>
            <a:r>
              <a:rPr lang="uk-UA" dirty="0"/>
              <a:t>У бізнесі </a:t>
            </a:r>
            <a:r>
              <a:rPr lang="sq-AL" dirty="0"/>
              <a:t>AI </a:t>
            </a:r>
            <a:r>
              <a:rPr lang="uk-UA" dirty="0"/>
              <a:t>використовується як </a:t>
            </a:r>
            <a:r>
              <a:rPr lang="uk-UA" b="1" dirty="0"/>
              <a:t>інструмент автоматизації, прогнозування та персоналізації</a:t>
            </a:r>
            <a:r>
              <a:rPr lang="uk-UA" dirty="0"/>
              <a:t>.</a:t>
            </a:r>
          </a:p>
          <a:p>
            <a:r>
              <a:rPr lang="uk-UA" dirty="0"/>
              <a:t>📌 Важливо: </a:t>
            </a:r>
            <a:r>
              <a:rPr lang="sq-AL" dirty="0"/>
              <a:t>AI </a:t>
            </a:r>
            <a:r>
              <a:rPr lang="uk-UA" dirty="0"/>
              <a:t>не замінює людину повністю, а розширює її можливості.</a:t>
            </a:r>
          </a:p>
          <a:p>
            <a:pPr marL="0" lvl="1"/>
            <a:endParaRPr lang="uk-UA" dirty="0"/>
          </a:p>
        </p:txBody>
      </p:sp>
      <p:sp>
        <p:nvSpPr>
          <p:cNvPr id="4" name="Місце для номера слайда 3">
            <a:extLst>
              <a:ext uri="{FF2B5EF4-FFF2-40B4-BE49-F238E27FC236}">
                <a16:creationId xmlns:a16="http://schemas.microsoft.com/office/drawing/2014/main" id="{1A72B447-50D1-E8F8-1A2A-C9631BB0110F}"/>
              </a:ext>
            </a:extLst>
          </p:cNvPr>
          <p:cNvSpPr>
            <a:spLocks noGrp="1"/>
          </p:cNvSpPr>
          <p:nvPr>
            <p:ph type="sldNum" sz="quarter" idx="5"/>
          </p:nvPr>
        </p:nvSpPr>
        <p:spPr/>
        <p:txBody>
          <a:bodyPr/>
          <a:lstStyle/>
          <a:p>
            <a:fld id="{F6E5E92A-CF6C-41A6-814A-4DCE079F449B}" type="slidenum">
              <a:rPr lang="uk-UA" smtClean="0"/>
              <a:t>21</a:t>
            </a:fld>
            <a:endParaRPr lang="uk-UA"/>
          </a:p>
        </p:txBody>
      </p:sp>
    </p:spTree>
    <p:extLst>
      <p:ext uri="{BB962C8B-B14F-4D97-AF65-F5344CB8AC3E}">
        <p14:creationId xmlns:p14="http://schemas.microsoft.com/office/powerpoint/2010/main" val="17417249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A45A8A-CF0F-F329-988F-14B77795115C}"/>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4A4900BC-5A09-2FBA-ADB1-9E83D674CFEA}"/>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E8A3E62A-4438-C073-FDD1-C55FFAE596C3}"/>
              </a:ext>
            </a:extLst>
          </p:cNvPr>
          <p:cNvSpPr>
            <a:spLocks noGrp="1"/>
          </p:cNvSpPr>
          <p:nvPr>
            <p:ph type="body" idx="1"/>
          </p:nvPr>
        </p:nvSpPr>
        <p:spPr/>
        <p:txBody>
          <a:bodyPr/>
          <a:lstStyle/>
          <a:p>
            <a:r>
              <a:rPr lang="uk-UA" b="1" dirty="0"/>
              <a:t>2. Можливості застосування </a:t>
            </a:r>
            <a:r>
              <a:rPr lang="sq-AL" b="1" dirty="0"/>
              <a:t>AI </a:t>
            </a:r>
            <a:r>
              <a:rPr lang="uk-UA" b="1" dirty="0"/>
              <a:t>у бізнесі</a:t>
            </a:r>
          </a:p>
          <a:p>
            <a:r>
              <a:rPr lang="sq-AL" dirty="0"/>
              <a:t>AI </a:t>
            </a:r>
            <a:r>
              <a:rPr lang="uk-UA" dirty="0"/>
              <a:t>відкриває перед компаніями нові горизонти:</a:t>
            </a:r>
          </a:p>
          <a:p>
            <a:r>
              <a:rPr lang="uk-UA" b="1" dirty="0"/>
              <a:t>Автоматизація процесів</a:t>
            </a:r>
            <a:endParaRPr lang="uk-UA" dirty="0"/>
          </a:p>
          <a:p>
            <a:pPr lvl="1"/>
            <a:r>
              <a:rPr lang="uk-UA" dirty="0"/>
              <a:t>Виконання рутинних завдань без участі людини.</a:t>
            </a:r>
          </a:p>
          <a:p>
            <a:pPr lvl="1"/>
            <a:r>
              <a:rPr lang="uk-UA" i="1" dirty="0"/>
              <a:t>Приклад</a:t>
            </a:r>
            <a:r>
              <a:rPr lang="uk-UA" dirty="0"/>
              <a:t>: чат-боти у банках (Приват24, </a:t>
            </a:r>
            <a:r>
              <a:rPr lang="sq-AL" dirty="0"/>
              <a:t>Monobank), </a:t>
            </a:r>
            <a:r>
              <a:rPr lang="uk-UA" dirty="0"/>
              <a:t>які відповідають на типові запитання клієнтів 24/7.</a:t>
            </a:r>
          </a:p>
          <a:p>
            <a:r>
              <a:rPr lang="uk-UA" b="1" dirty="0"/>
              <a:t>Персоналізація клієнтського досвіду</a:t>
            </a:r>
            <a:endParaRPr lang="uk-UA" dirty="0"/>
          </a:p>
          <a:p>
            <a:pPr lvl="1"/>
            <a:r>
              <a:rPr lang="uk-UA" dirty="0"/>
              <a:t>Рекомендаційні системи, які аналізують історію покупок і переглядів.</a:t>
            </a:r>
          </a:p>
          <a:p>
            <a:pPr lvl="1"/>
            <a:r>
              <a:rPr lang="uk-UA" i="1" dirty="0"/>
              <a:t>Приклад</a:t>
            </a:r>
            <a:r>
              <a:rPr lang="uk-UA" dirty="0"/>
              <a:t>: </a:t>
            </a:r>
            <a:r>
              <a:rPr lang="sq-AL" dirty="0"/>
              <a:t>Netflix </a:t>
            </a:r>
            <a:r>
              <a:rPr lang="uk-UA" dirty="0"/>
              <a:t>пропонує серіали на основі попередніх переглядів; </a:t>
            </a:r>
            <a:r>
              <a:rPr lang="sq-AL" dirty="0"/>
              <a:t>Amazon — </a:t>
            </a:r>
            <a:r>
              <a:rPr lang="uk-UA" dirty="0"/>
              <a:t>товари, які ймовірніше куплять.</a:t>
            </a:r>
          </a:p>
          <a:p>
            <a:r>
              <a:rPr lang="uk-UA" b="1" dirty="0"/>
              <a:t>Прогнозування та аналітика</a:t>
            </a:r>
            <a:endParaRPr lang="uk-UA" dirty="0"/>
          </a:p>
          <a:p>
            <a:pPr lvl="1"/>
            <a:r>
              <a:rPr lang="sq-AL" dirty="0"/>
              <a:t>AI </a:t>
            </a:r>
            <a:r>
              <a:rPr lang="uk-UA" dirty="0"/>
              <a:t>моделі можуть передбачати попит, поведінку клієнтів, відтік споживачів.</a:t>
            </a:r>
          </a:p>
          <a:p>
            <a:pPr lvl="1"/>
            <a:r>
              <a:rPr lang="uk-UA" i="1" dirty="0"/>
              <a:t>Приклад</a:t>
            </a:r>
            <a:r>
              <a:rPr lang="uk-UA" dirty="0"/>
              <a:t>: авіакомпанії прогнозують завантаженість рейсів і змінюють ціни (динамічне ціноутворення).</a:t>
            </a:r>
          </a:p>
          <a:p>
            <a:r>
              <a:rPr lang="uk-UA" b="1" dirty="0"/>
              <a:t>Управління ризиками та безпекою</a:t>
            </a:r>
            <a:endParaRPr lang="uk-UA" dirty="0"/>
          </a:p>
          <a:p>
            <a:pPr lvl="1"/>
            <a:r>
              <a:rPr lang="uk-UA" dirty="0"/>
              <a:t>Виявлення шахрайських операцій у фінансових транзакціях.</a:t>
            </a:r>
          </a:p>
          <a:p>
            <a:pPr lvl="1"/>
            <a:r>
              <a:rPr lang="uk-UA" i="1" dirty="0"/>
              <a:t>Приклад</a:t>
            </a:r>
            <a:r>
              <a:rPr lang="uk-UA" dirty="0"/>
              <a:t>: </a:t>
            </a:r>
            <a:r>
              <a:rPr lang="sq-AL" dirty="0"/>
              <a:t>Mastercard </a:t>
            </a:r>
            <a:r>
              <a:rPr lang="uk-UA" dirty="0"/>
              <a:t>використовує </a:t>
            </a:r>
            <a:r>
              <a:rPr lang="sq-AL" dirty="0"/>
              <a:t>AI </a:t>
            </a:r>
            <a:r>
              <a:rPr lang="uk-UA" dirty="0"/>
              <a:t>для визначення підозрілих платежів у реальному часі.</a:t>
            </a:r>
          </a:p>
          <a:p>
            <a:r>
              <a:rPr lang="uk-UA" b="1" dirty="0"/>
              <a:t>Маркетинг і реклама</a:t>
            </a:r>
            <a:endParaRPr lang="uk-UA" dirty="0"/>
          </a:p>
          <a:p>
            <a:pPr lvl="1"/>
            <a:r>
              <a:rPr lang="uk-UA" dirty="0"/>
              <a:t>Точний </a:t>
            </a:r>
            <a:r>
              <a:rPr lang="uk-UA" dirty="0" err="1"/>
              <a:t>таргетинг</a:t>
            </a:r>
            <a:r>
              <a:rPr lang="uk-UA" dirty="0"/>
              <a:t> і сегментація аудиторій.</a:t>
            </a:r>
          </a:p>
          <a:p>
            <a:pPr lvl="1"/>
            <a:r>
              <a:rPr lang="uk-UA" i="1" dirty="0"/>
              <a:t>Приклад</a:t>
            </a:r>
            <a:r>
              <a:rPr lang="uk-UA" dirty="0"/>
              <a:t>: </a:t>
            </a:r>
            <a:r>
              <a:rPr lang="sq-AL" dirty="0"/>
              <a:t>Google Ads </a:t>
            </a:r>
            <a:r>
              <a:rPr lang="uk-UA" dirty="0"/>
              <a:t>та </a:t>
            </a:r>
            <a:r>
              <a:rPr lang="sq-AL" dirty="0"/>
              <a:t>Facebook Ads </a:t>
            </a:r>
            <a:r>
              <a:rPr lang="uk-UA" dirty="0"/>
              <a:t>автоматично оптимізують показ реклами залежно від поведінки користувачів.</a:t>
            </a:r>
          </a:p>
        </p:txBody>
      </p:sp>
      <p:sp>
        <p:nvSpPr>
          <p:cNvPr id="4" name="Місце для номера слайда 3">
            <a:extLst>
              <a:ext uri="{FF2B5EF4-FFF2-40B4-BE49-F238E27FC236}">
                <a16:creationId xmlns:a16="http://schemas.microsoft.com/office/drawing/2014/main" id="{A21A617B-021C-E1F5-E606-58258E2D33DF}"/>
              </a:ext>
            </a:extLst>
          </p:cNvPr>
          <p:cNvSpPr>
            <a:spLocks noGrp="1"/>
          </p:cNvSpPr>
          <p:nvPr>
            <p:ph type="sldNum" sz="quarter" idx="5"/>
          </p:nvPr>
        </p:nvSpPr>
        <p:spPr/>
        <p:txBody>
          <a:bodyPr/>
          <a:lstStyle/>
          <a:p>
            <a:fld id="{F6E5E92A-CF6C-41A6-814A-4DCE079F449B}" type="slidenum">
              <a:rPr lang="uk-UA" smtClean="0"/>
              <a:t>22</a:t>
            </a:fld>
            <a:endParaRPr lang="uk-UA"/>
          </a:p>
        </p:txBody>
      </p:sp>
    </p:spTree>
    <p:extLst>
      <p:ext uri="{BB962C8B-B14F-4D97-AF65-F5344CB8AC3E}">
        <p14:creationId xmlns:p14="http://schemas.microsoft.com/office/powerpoint/2010/main" val="34892226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0DCE01-088E-CBE8-8918-0C5236248E87}"/>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7CFB5849-B7E7-1ABD-6087-31B8BE3F905A}"/>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EB6D6A63-736A-B396-1A5C-39E9AE859484}"/>
              </a:ext>
            </a:extLst>
          </p:cNvPr>
          <p:cNvSpPr>
            <a:spLocks noGrp="1"/>
          </p:cNvSpPr>
          <p:nvPr>
            <p:ph type="body" idx="1"/>
          </p:nvPr>
        </p:nvSpPr>
        <p:spPr/>
        <p:txBody>
          <a:bodyPr/>
          <a:lstStyle/>
          <a:p>
            <a:r>
              <a:rPr lang="uk-UA" b="1" dirty="0"/>
              <a:t>3. Виклики та ризики використання </a:t>
            </a:r>
            <a:r>
              <a:rPr lang="sq-AL" b="1" dirty="0"/>
              <a:t>AI </a:t>
            </a:r>
            <a:r>
              <a:rPr lang="uk-UA" b="1" dirty="0"/>
              <a:t>у бізнесі</a:t>
            </a:r>
          </a:p>
          <a:p>
            <a:r>
              <a:rPr lang="uk-UA" dirty="0"/>
              <a:t>Разом із перевагами штучний інтелект має і низку проблем, які важливо враховувати:</a:t>
            </a:r>
          </a:p>
          <a:p>
            <a:r>
              <a:rPr lang="uk-UA" b="1" dirty="0"/>
              <a:t>Етичні питання</a:t>
            </a:r>
            <a:endParaRPr lang="uk-UA" dirty="0"/>
          </a:p>
          <a:p>
            <a:pPr lvl="1"/>
            <a:r>
              <a:rPr lang="uk-UA" dirty="0"/>
              <a:t>Упередженість алгоритмів (</a:t>
            </a:r>
            <a:r>
              <a:rPr lang="sq-AL" dirty="0"/>
              <a:t>bias) </a:t>
            </a:r>
            <a:r>
              <a:rPr lang="uk-UA" dirty="0"/>
              <a:t>може призвести до дискримінації.</a:t>
            </a:r>
          </a:p>
          <a:p>
            <a:pPr lvl="1"/>
            <a:r>
              <a:rPr lang="uk-UA" i="1" dirty="0"/>
              <a:t>Приклад</a:t>
            </a:r>
            <a:r>
              <a:rPr lang="uk-UA" dirty="0"/>
              <a:t>: </a:t>
            </a:r>
            <a:r>
              <a:rPr lang="sq-AL" dirty="0"/>
              <a:t>AI-</a:t>
            </a:r>
            <a:r>
              <a:rPr lang="uk-UA" dirty="0"/>
              <a:t>система найму в </a:t>
            </a:r>
            <a:r>
              <a:rPr lang="sq-AL" dirty="0"/>
              <a:t>Amazon </a:t>
            </a:r>
            <a:r>
              <a:rPr lang="uk-UA" dirty="0"/>
              <a:t>виявила гендерну упередженість, бо навчалася на історичних даних, де переважали чоловіки.</a:t>
            </a:r>
          </a:p>
          <a:p>
            <a:r>
              <a:rPr lang="uk-UA" b="1" dirty="0"/>
              <a:t>Питання прозорості («чорна скринька»)</a:t>
            </a:r>
            <a:endParaRPr lang="uk-UA" dirty="0"/>
          </a:p>
          <a:p>
            <a:pPr lvl="1"/>
            <a:r>
              <a:rPr lang="uk-UA" dirty="0"/>
              <a:t>Складні </a:t>
            </a:r>
            <a:r>
              <a:rPr lang="sq-AL" dirty="0"/>
              <a:t>AI-</a:t>
            </a:r>
            <a:r>
              <a:rPr lang="uk-UA" dirty="0"/>
              <a:t>моделі (наприклад, нейронні мережі) часто важко інтерпретувати.</a:t>
            </a:r>
          </a:p>
          <a:p>
            <a:pPr lvl="1"/>
            <a:r>
              <a:rPr lang="uk-UA" dirty="0"/>
              <a:t>Бізнес стикається з проблемою довіри: чому саме система рекомендує таке рішення?</a:t>
            </a:r>
          </a:p>
          <a:p>
            <a:r>
              <a:rPr lang="uk-UA" b="1" dirty="0"/>
              <a:t>Висока вартість впровадження</a:t>
            </a:r>
            <a:endParaRPr lang="uk-UA" dirty="0"/>
          </a:p>
          <a:p>
            <a:pPr lvl="1"/>
            <a:r>
              <a:rPr lang="uk-UA" dirty="0"/>
              <a:t>Розробка </a:t>
            </a:r>
            <a:r>
              <a:rPr lang="sq-AL" dirty="0"/>
              <a:t>AI-</a:t>
            </a:r>
            <a:r>
              <a:rPr lang="uk-UA" dirty="0"/>
              <a:t>рішень потребує значних ресурсів (команди, обчислювальної потужності, даних).</a:t>
            </a:r>
          </a:p>
          <a:p>
            <a:pPr lvl="1"/>
            <a:r>
              <a:rPr lang="uk-UA" dirty="0"/>
              <a:t>Малий та середній бізнес часто залежить від готових хмарних сервісів.</a:t>
            </a:r>
          </a:p>
          <a:p>
            <a:r>
              <a:rPr lang="uk-UA" b="1" dirty="0"/>
              <a:t>Захист даних та конфіденційність</a:t>
            </a:r>
            <a:endParaRPr lang="uk-UA" dirty="0"/>
          </a:p>
          <a:p>
            <a:pPr lvl="1"/>
            <a:r>
              <a:rPr lang="uk-UA" dirty="0"/>
              <a:t>Використання персональних даних вимагає дотримання </a:t>
            </a:r>
            <a:r>
              <a:rPr lang="sq-AL" dirty="0"/>
              <a:t>GDPR </a:t>
            </a:r>
            <a:r>
              <a:rPr lang="uk-UA" dirty="0"/>
              <a:t>та інших </a:t>
            </a:r>
            <a:r>
              <a:rPr lang="uk-UA" dirty="0" err="1"/>
              <a:t>регуляцій</a:t>
            </a:r>
            <a:r>
              <a:rPr lang="uk-UA" dirty="0"/>
              <a:t>.</a:t>
            </a:r>
          </a:p>
          <a:p>
            <a:pPr lvl="1"/>
            <a:r>
              <a:rPr lang="uk-UA" i="1" dirty="0"/>
              <a:t>Приклад</a:t>
            </a:r>
            <a:r>
              <a:rPr lang="uk-UA" dirty="0"/>
              <a:t>: скандали з витоком даних </a:t>
            </a:r>
            <a:r>
              <a:rPr lang="sq-AL" dirty="0"/>
              <a:t>Facebook–Cambridge Analytica.</a:t>
            </a:r>
          </a:p>
          <a:p>
            <a:r>
              <a:rPr lang="uk-UA" b="1" dirty="0"/>
              <a:t>Страх втрати робочих місць</a:t>
            </a:r>
            <a:endParaRPr lang="uk-UA" dirty="0"/>
          </a:p>
          <a:p>
            <a:pPr lvl="1"/>
            <a:r>
              <a:rPr lang="uk-UA" dirty="0"/>
              <a:t>Автоматизація може заміщати рутинні професії (касира, оператора </a:t>
            </a:r>
            <a:r>
              <a:rPr lang="uk-UA" dirty="0" err="1"/>
              <a:t>кол</a:t>
            </a:r>
            <a:r>
              <a:rPr lang="uk-UA" dirty="0"/>
              <a:t>-центру).</a:t>
            </a:r>
          </a:p>
          <a:p>
            <a:pPr lvl="1"/>
            <a:r>
              <a:rPr lang="uk-UA" dirty="0"/>
              <a:t>Але при цьому створюються нові спеціальності: аналітики даних, </a:t>
            </a:r>
            <a:r>
              <a:rPr lang="sq-AL" dirty="0"/>
              <a:t>AI-</a:t>
            </a:r>
            <a:r>
              <a:rPr lang="uk-UA" dirty="0"/>
              <a:t>тренери, фахівці з етики </a:t>
            </a:r>
            <a:r>
              <a:rPr lang="sq-AL" dirty="0"/>
              <a:t>AI.</a:t>
            </a:r>
          </a:p>
        </p:txBody>
      </p:sp>
      <p:sp>
        <p:nvSpPr>
          <p:cNvPr id="4" name="Місце для номера слайда 3">
            <a:extLst>
              <a:ext uri="{FF2B5EF4-FFF2-40B4-BE49-F238E27FC236}">
                <a16:creationId xmlns:a16="http://schemas.microsoft.com/office/drawing/2014/main" id="{D77A92EE-610C-F380-71A0-341693F8E9FC}"/>
              </a:ext>
            </a:extLst>
          </p:cNvPr>
          <p:cNvSpPr>
            <a:spLocks noGrp="1"/>
          </p:cNvSpPr>
          <p:nvPr>
            <p:ph type="sldNum" sz="quarter" idx="5"/>
          </p:nvPr>
        </p:nvSpPr>
        <p:spPr/>
        <p:txBody>
          <a:bodyPr/>
          <a:lstStyle/>
          <a:p>
            <a:fld id="{F6E5E92A-CF6C-41A6-814A-4DCE079F449B}" type="slidenum">
              <a:rPr lang="uk-UA" smtClean="0"/>
              <a:t>23</a:t>
            </a:fld>
            <a:endParaRPr lang="uk-UA"/>
          </a:p>
        </p:txBody>
      </p:sp>
    </p:spTree>
    <p:extLst>
      <p:ext uri="{BB962C8B-B14F-4D97-AF65-F5344CB8AC3E}">
        <p14:creationId xmlns:p14="http://schemas.microsoft.com/office/powerpoint/2010/main" val="5927091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98E2A2-D287-B0C3-B378-A4F9D421F1D8}"/>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34F4C9EA-11C7-ADE5-57DA-9FCBC3FCBD71}"/>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B8B0A30D-89C0-C0D8-DB7B-6A3820159744}"/>
              </a:ext>
            </a:extLst>
          </p:cNvPr>
          <p:cNvSpPr>
            <a:spLocks noGrp="1"/>
          </p:cNvSpPr>
          <p:nvPr>
            <p:ph type="body" idx="1"/>
          </p:nvPr>
        </p:nvSpPr>
        <p:spPr/>
        <p:txBody>
          <a:bodyPr/>
          <a:lstStyle/>
          <a:p>
            <a:r>
              <a:rPr lang="uk-UA" b="1" dirty="0"/>
              <a:t>4. Приклади компаній, що успішно використовують </a:t>
            </a:r>
            <a:r>
              <a:rPr lang="sq-AL" b="1" dirty="0"/>
              <a:t>AI</a:t>
            </a:r>
          </a:p>
          <a:p>
            <a:r>
              <a:rPr lang="sq-AL" b="1" dirty="0"/>
              <a:t>Spotify</a:t>
            </a:r>
            <a:r>
              <a:rPr lang="sq-AL" dirty="0"/>
              <a:t> — </a:t>
            </a:r>
            <a:r>
              <a:rPr lang="uk-UA" dirty="0"/>
              <a:t>аналізує прослуховування користувачів і створює персональні </a:t>
            </a:r>
            <a:r>
              <a:rPr lang="uk-UA" dirty="0" err="1"/>
              <a:t>плейлисти</a:t>
            </a:r>
            <a:r>
              <a:rPr lang="uk-UA" dirty="0"/>
              <a:t> («</a:t>
            </a:r>
            <a:r>
              <a:rPr lang="sq-AL" dirty="0"/>
              <a:t>Discover Weekly»).</a:t>
            </a:r>
          </a:p>
          <a:p>
            <a:r>
              <a:rPr lang="sq-AL" b="1" dirty="0"/>
              <a:t>Tesla</a:t>
            </a:r>
            <a:r>
              <a:rPr lang="sq-AL" dirty="0"/>
              <a:t> — </a:t>
            </a:r>
            <a:r>
              <a:rPr lang="uk-UA" dirty="0"/>
              <a:t>автопілот, що навчається у реальному часі на даних з автомобілів.</a:t>
            </a:r>
          </a:p>
          <a:p>
            <a:r>
              <a:rPr lang="sq-AL" b="1" dirty="0"/>
              <a:t>Starbucks</a:t>
            </a:r>
            <a:r>
              <a:rPr lang="sq-AL" dirty="0"/>
              <a:t> — </a:t>
            </a:r>
            <a:r>
              <a:rPr lang="uk-UA" dirty="0"/>
              <a:t>додаток «</a:t>
            </a:r>
            <a:r>
              <a:rPr lang="sq-AL" dirty="0"/>
              <a:t>Deep Brew» </a:t>
            </a:r>
            <a:r>
              <a:rPr lang="uk-UA" dirty="0"/>
              <a:t>прогнозує попит на напої та персоналізує акції для клієнтів.</a:t>
            </a:r>
          </a:p>
          <a:p>
            <a:r>
              <a:rPr lang="sq-AL" b="1" dirty="0"/>
              <a:t>Alibaba</a:t>
            </a:r>
            <a:r>
              <a:rPr lang="sq-AL" dirty="0"/>
              <a:t> — </a:t>
            </a:r>
            <a:r>
              <a:rPr lang="uk-UA" dirty="0"/>
              <a:t>використовує </a:t>
            </a:r>
            <a:r>
              <a:rPr lang="sq-AL" dirty="0"/>
              <a:t>AI </a:t>
            </a:r>
            <a:r>
              <a:rPr lang="uk-UA" dirty="0"/>
              <a:t>для управління логістикою під час «Дня холостяка» (найбільший розпродаж у світі).</a:t>
            </a:r>
          </a:p>
        </p:txBody>
      </p:sp>
      <p:sp>
        <p:nvSpPr>
          <p:cNvPr id="4" name="Місце для номера слайда 3">
            <a:extLst>
              <a:ext uri="{FF2B5EF4-FFF2-40B4-BE49-F238E27FC236}">
                <a16:creationId xmlns:a16="http://schemas.microsoft.com/office/drawing/2014/main" id="{9085DBFC-80FF-C603-4CA1-CB8F89C4DD31}"/>
              </a:ext>
            </a:extLst>
          </p:cNvPr>
          <p:cNvSpPr>
            <a:spLocks noGrp="1"/>
          </p:cNvSpPr>
          <p:nvPr>
            <p:ph type="sldNum" sz="quarter" idx="5"/>
          </p:nvPr>
        </p:nvSpPr>
        <p:spPr/>
        <p:txBody>
          <a:bodyPr/>
          <a:lstStyle/>
          <a:p>
            <a:fld id="{F6E5E92A-CF6C-41A6-814A-4DCE079F449B}" type="slidenum">
              <a:rPr lang="uk-UA" smtClean="0"/>
              <a:t>24</a:t>
            </a:fld>
            <a:endParaRPr lang="uk-UA"/>
          </a:p>
        </p:txBody>
      </p:sp>
    </p:spTree>
    <p:extLst>
      <p:ext uri="{BB962C8B-B14F-4D97-AF65-F5344CB8AC3E}">
        <p14:creationId xmlns:p14="http://schemas.microsoft.com/office/powerpoint/2010/main" val="42507415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FC7F4D-DF51-6657-41B1-4DFE8F5AE561}"/>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CC557146-3805-1660-BE9D-249E260C7555}"/>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89227C03-2B99-D5AC-E3FE-E3482A3FB3F8}"/>
              </a:ext>
            </a:extLst>
          </p:cNvPr>
          <p:cNvSpPr>
            <a:spLocks noGrp="1"/>
          </p:cNvSpPr>
          <p:nvPr>
            <p:ph type="body" idx="1"/>
          </p:nvPr>
        </p:nvSpPr>
        <p:spPr/>
        <p:txBody>
          <a:bodyPr/>
          <a:lstStyle/>
          <a:p>
            <a:r>
              <a:rPr lang="uk-UA" b="1" dirty="0"/>
              <a:t>5. Висновок</a:t>
            </a:r>
          </a:p>
          <a:p>
            <a:r>
              <a:rPr lang="sq-AL" dirty="0"/>
              <a:t>AI — </a:t>
            </a:r>
            <a:r>
              <a:rPr lang="uk-UA" dirty="0"/>
              <a:t>це </a:t>
            </a:r>
            <a:r>
              <a:rPr lang="uk-UA" b="1" dirty="0"/>
              <a:t>потужний драйвер трансформації бізнесу</a:t>
            </a:r>
            <a:r>
              <a:rPr lang="uk-UA" dirty="0"/>
              <a:t>. Він дозволяє компаніям бути швидшими, точнішими та </a:t>
            </a:r>
            <a:r>
              <a:rPr lang="uk-UA" dirty="0" err="1"/>
              <a:t>клієнтоорієнтованими</a:t>
            </a:r>
            <a:r>
              <a:rPr lang="uk-UA" dirty="0"/>
              <a:t>.</a:t>
            </a:r>
            <a:br>
              <a:rPr lang="uk-UA" dirty="0"/>
            </a:br>
            <a:r>
              <a:rPr lang="uk-UA" dirty="0"/>
              <a:t>Однак його впровадження пов’язане з викликами: від етичних проблем до необхідності інвестицій у технології та безпеку.</a:t>
            </a:r>
          </a:p>
          <a:p>
            <a:r>
              <a:rPr lang="uk-UA" dirty="0"/>
              <a:t>📌 Головна думка:</a:t>
            </a:r>
            <a:br>
              <a:rPr lang="uk-UA" dirty="0"/>
            </a:br>
            <a:r>
              <a:rPr lang="sq-AL" dirty="0"/>
              <a:t>AI — </a:t>
            </a:r>
            <a:r>
              <a:rPr lang="uk-UA" dirty="0"/>
              <a:t>не «мода», а </a:t>
            </a:r>
            <a:r>
              <a:rPr lang="uk-UA" b="1" dirty="0"/>
              <a:t>інфраструктурна технологія майбутнього</a:t>
            </a:r>
            <a:r>
              <a:rPr lang="uk-UA" dirty="0"/>
              <a:t>, яку потрібно вивчати, щоб ефективно працювати у сфері цифрового маркетингу та менеджменту.</a:t>
            </a:r>
          </a:p>
        </p:txBody>
      </p:sp>
      <p:sp>
        <p:nvSpPr>
          <p:cNvPr id="4" name="Місце для номера слайда 3">
            <a:extLst>
              <a:ext uri="{FF2B5EF4-FFF2-40B4-BE49-F238E27FC236}">
                <a16:creationId xmlns:a16="http://schemas.microsoft.com/office/drawing/2014/main" id="{CDE1FB28-BE66-D1CF-8271-628D11D1DB84}"/>
              </a:ext>
            </a:extLst>
          </p:cNvPr>
          <p:cNvSpPr>
            <a:spLocks noGrp="1"/>
          </p:cNvSpPr>
          <p:nvPr>
            <p:ph type="sldNum" sz="quarter" idx="5"/>
          </p:nvPr>
        </p:nvSpPr>
        <p:spPr/>
        <p:txBody>
          <a:bodyPr/>
          <a:lstStyle/>
          <a:p>
            <a:fld id="{F6E5E92A-CF6C-41A6-814A-4DCE079F449B}" type="slidenum">
              <a:rPr lang="uk-UA" smtClean="0"/>
              <a:t>25</a:t>
            </a:fld>
            <a:endParaRPr lang="uk-UA"/>
          </a:p>
        </p:txBody>
      </p:sp>
    </p:spTree>
    <p:extLst>
      <p:ext uri="{BB962C8B-B14F-4D97-AF65-F5344CB8AC3E}">
        <p14:creationId xmlns:p14="http://schemas.microsoft.com/office/powerpoint/2010/main" val="19136125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447850-2F48-64DF-8C98-D789E518EFEF}"/>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9DD0A298-39D9-61E2-A0D2-222CDC130657}"/>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2C0B1EA9-D3B6-85D4-EB27-0A401083D985}"/>
              </a:ext>
            </a:extLst>
          </p:cNvPr>
          <p:cNvSpPr>
            <a:spLocks noGrp="1"/>
          </p:cNvSpPr>
          <p:nvPr>
            <p:ph type="body" idx="1"/>
          </p:nvPr>
        </p:nvSpPr>
        <p:spPr/>
        <p:txBody>
          <a:bodyPr/>
          <a:lstStyle/>
          <a:p>
            <a:r>
              <a:rPr lang="uk-UA" b="1" dirty="0"/>
              <a:t>1. Загальна ідея</a:t>
            </a:r>
          </a:p>
          <a:p>
            <a:r>
              <a:rPr lang="uk-UA" dirty="0"/>
              <a:t>Маркетинг у цифровій економіці вже неможливо уявити без </a:t>
            </a:r>
            <a:r>
              <a:rPr lang="uk-UA" b="1" dirty="0"/>
              <a:t>даних</a:t>
            </a:r>
            <a:r>
              <a:rPr lang="uk-UA" dirty="0"/>
              <a:t> та </a:t>
            </a:r>
            <a:r>
              <a:rPr lang="uk-UA" b="1" dirty="0"/>
              <a:t>штучного інтелекту</a:t>
            </a:r>
            <a:r>
              <a:rPr lang="uk-UA" dirty="0"/>
              <a:t>.</a:t>
            </a:r>
            <a:br>
              <a:rPr lang="uk-UA" dirty="0"/>
            </a:br>
            <a:r>
              <a:rPr lang="uk-UA" dirty="0"/>
              <a:t>👉 Якщо раніше маркетолог працював із загальними дослідженнями (опитування, статистика), то сьогодні він отримує </a:t>
            </a:r>
            <a:r>
              <a:rPr lang="uk-UA" b="1" dirty="0"/>
              <a:t>дані в реальному часі</a:t>
            </a:r>
            <a:r>
              <a:rPr lang="uk-UA" dirty="0"/>
              <a:t> про поведінку мільйонів користувачів і може </a:t>
            </a:r>
            <a:r>
              <a:rPr lang="uk-UA" b="1" dirty="0"/>
              <a:t>персоналізувати комунікацію для кожного клієнта</a:t>
            </a:r>
            <a:r>
              <a:rPr lang="uk-UA" dirty="0"/>
              <a:t>.</a:t>
            </a:r>
          </a:p>
          <a:p>
            <a:r>
              <a:rPr lang="sq-AL" dirty="0"/>
              <a:t>Big Data </a:t>
            </a:r>
            <a:r>
              <a:rPr lang="uk-UA" dirty="0"/>
              <a:t>і </a:t>
            </a:r>
            <a:r>
              <a:rPr lang="sq-AL" dirty="0"/>
              <a:t>AI </a:t>
            </a:r>
            <a:r>
              <a:rPr lang="uk-UA" dirty="0"/>
              <a:t>стали основою таких стратегій, як </a:t>
            </a:r>
            <a:r>
              <a:rPr lang="sq-AL" b="1" dirty="0"/>
              <a:t>data-driven marketing</a:t>
            </a:r>
            <a:r>
              <a:rPr lang="sq-AL" dirty="0"/>
              <a:t> </a:t>
            </a:r>
            <a:r>
              <a:rPr lang="uk-UA" dirty="0"/>
              <a:t>та </a:t>
            </a:r>
            <a:r>
              <a:rPr lang="sq-AL" b="1" dirty="0"/>
              <a:t>predictive marketing</a:t>
            </a:r>
            <a:r>
              <a:rPr lang="sq-AL" dirty="0"/>
              <a:t>.</a:t>
            </a:r>
          </a:p>
          <a:p>
            <a:endParaRPr lang="sq-AL" dirty="0"/>
          </a:p>
          <a:p>
            <a:r>
              <a:rPr lang="sq-AL" b="1" dirty="0"/>
              <a:t>2. </a:t>
            </a:r>
            <a:r>
              <a:rPr lang="uk-UA" b="1" dirty="0"/>
              <a:t>Основні тренди використання </a:t>
            </a:r>
            <a:r>
              <a:rPr lang="sq-AL" b="1" dirty="0"/>
              <a:t>Big Data </a:t>
            </a:r>
            <a:r>
              <a:rPr lang="uk-UA" b="1" dirty="0"/>
              <a:t>та </a:t>
            </a:r>
            <a:r>
              <a:rPr lang="sq-AL" b="1" dirty="0"/>
              <a:t>AI </a:t>
            </a:r>
            <a:r>
              <a:rPr lang="uk-UA" b="1" dirty="0"/>
              <a:t>у маркетингу</a:t>
            </a:r>
          </a:p>
          <a:p>
            <a:r>
              <a:rPr lang="uk-UA" b="1" dirty="0"/>
              <a:t>🔹 2.1. </a:t>
            </a:r>
            <a:r>
              <a:rPr lang="uk-UA" b="1" dirty="0" err="1"/>
              <a:t>Гіперперсоналізація</a:t>
            </a:r>
            <a:endParaRPr lang="uk-UA" b="1" dirty="0"/>
          </a:p>
          <a:p>
            <a:r>
              <a:rPr lang="uk-UA" dirty="0"/>
              <a:t>Кожен клієнт отримує унікальний контент, рекомендації та рекламу.</a:t>
            </a:r>
          </a:p>
          <a:p>
            <a:r>
              <a:rPr lang="uk-UA" i="1" dirty="0"/>
              <a:t>Приклад</a:t>
            </a:r>
            <a:r>
              <a:rPr lang="uk-UA" dirty="0"/>
              <a:t>:</a:t>
            </a:r>
          </a:p>
          <a:p>
            <a:pPr lvl="1"/>
            <a:r>
              <a:rPr lang="sq-AL" b="1" dirty="0"/>
              <a:t>Netflix</a:t>
            </a:r>
            <a:r>
              <a:rPr lang="sq-AL" dirty="0"/>
              <a:t> </a:t>
            </a:r>
            <a:r>
              <a:rPr lang="uk-UA" dirty="0"/>
              <a:t>персоналізує не лише список серіалів, а навіть </a:t>
            </a:r>
            <a:r>
              <a:rPr lang="uk-UA" b="1" dirty="0"/>
              <a:t>обкладинки</a:t>
            </a:r>
            <a:r>
              <a:rPr lang="uk-UA" dirty="0"/>
              <a:t>, щоб зацікавити конкретного глядача.</a:t>
            </a:r>
          </a:p>
          <a:p>
            <a:pPr lvl="1"/>
            <a:r>
              <a:rPr lang="sq-AL" b="1" dirty="0"/>
              <a:t>Amazon</a:t>
            </a:r>
            <a:r>
              <a:rPr lang="sq-AL" dirty="0"/>
              <a:t> </a:t>
            </a:r>
            <a:r>
              <a:rPr lang="uk-UA" dirty="0"/>
              <a:t>генерує до 35% продажів завдяки рекомендаційній системі.</a:t>
            </a:r>
          </a:p>
          <a:p>
            <a:endParaRPr lang="uk-UA" dirty="0"/>
          </a:p>
          <a:p>
            <a:r>
              <a:rPr lang="uk-UA" b="1" dirty="0"/>
              <a:t>🔹 2.2. </a:t>
            </a:r>
            <a:r>
              <a:rPr lang="uk-UA" b="1" dirty="0" err="1"/>
              <a:t>Предиктивна</a:t>
            </a:r>
            <a:r>
              <a:rPr lang="uk-UA" b="1" dirty="0"/>
              <a:t> аналітика (прогнозування)</a:t>
            </a:r>
          </a:p>
          <a:p>
            <a:r>
              <a:rPr lang="uk-UA" dirty="0"/>
              <a:t>Використання </a:t>
            </a:r>
            <a:r>
              <a:rPr lang="sq-AL" dirty="0"/>
              <a:t>AI </a:t>
            </a:r>
            <a:r>
              <a:rPr lang="uk-UA" dirty="0"/>
              <a:t>для передбачення попиту, поведінки споживачів та ефективності кампаній.</a:t>
            </a:r>
          </a:p>
          <a:p>
            <a:r>
              <a:rPr lang="uk-UA" i="1" dirty="0"/>
              <a:t>Приклад</a:t>
            </a:r>
            <a:r>
              <a:rPr lang="uk-UA" dirty="0"/>
              <a:t>:</a:t>
            </a:r>
          </a:p>
          <a:p>
            <a:pPr lvl="1"/>
            <a:r>
              <a:rPr lang="sq-AL" b="1" dirty="0"/>
              <a:t>Coca-Cola</a:t>
            </a:r>
            <a:r>
              <a:rPr lang="sq-AL" dirty="0"/>
              <a:t> </a:t>
            </a:r>
            <a:r>
              <a:rPr lang="uk-UA" dirty="0"/>
              <a:t>аналізує дані соцмереж і прогнозує, які смаки напоїв будуть популярними.</a:t>
            </a:r>
          </a:p>
          <a:p>
            <a:pPr lvl="1"/>
            <a:r>
              <a:rPr lang="uk-UA" dirty="0"/>
              <a:t>Авіакомпанії (</a:t>
            </a:r>
            <a:r>
              <a:rPr lang="sq-AL" dirty="0"/>
              <a:t>Ryanair, Lufthansa) </a:t>
            </a:r>
            <a:r>
              <a:rPr lang="uk-UA" dirty="0"/>
              <a:t>прогнозують завантаженість рейсів і </a:t>
            </a:r>
            <a:r>
              <a:rPr lang="uk-UA" dirty="0" err="1"/>
              <a:t>динамічно</a:t>
            </a:r>
            <a:r>
              <a:rPr lang="uk-UA" dirty="0"/>
              <a:t> змінюють ціни.</a:t>
            </a:r>
          </a:p>
          <a:p>
            <a:endParaRPr lang="uk-UA" dirty="0"/>
          </a:p>
          <a:p>
            <a:r>
              <a:rPr lang="uk-UA" b="1" dirty="0"/>
              <a:t>🔹 2.3. </a:t>
            </a:r>
            <a:r>
              <a:rPr lang="sq-AL" b="1" dirty="0"/>
              <a:t>Customer Journey Analytics (</a:t>
            </a:r>
            <a:r>
              <a:rPr lang="uk-UA" b="1" dirty="0"/>
              <a:t>аналітика шляху клієнта)</a:t>
            </a:r>
          </a:p>
          <a:p>
            <a:r>
              <a:rPr lang="sq-AL" dirty="0"/>
              <a:t>AI </a:t>
            </a:r>
            <a:r>
              <a:rPr lang="uk-UA" dirty="0"/>
              <a:t>аналізує всі точки контакту клієнта з брендом: соцмережі, сайт, мобільний додаток, </a:t>
            </a:r>
            <a:r>
              <a:rPr lang="uk-UA" dirty="0" err="1"/>
              <a:t>офлайн</a:t>
            </a:r>
            <a:r>
              <a:rPr lang="uk-UA" dirty="0"/>
              <a:t>-магазин.</a:t>
            </a:r>
          </a:p>
          <a:p>
            <a:r>
              <a:rPr lang="uk-UA" dirty="0"/>
              <a:t>Це дозволяє будувати точні карти шляху клієнта (</a:t>
            </a:r>
            <a:r>
              <a:rPr lang="sq-AL" dirty="0"/>
              <a:t>Customer Journey Map).</a:t>
            </a:r>
          </a:p>
          <a:p>
            <a:r>
              <a:rPr lang="uk-UA" i="1" dirty="0"/>
              <a:t>Приклад</a:t>
            </a:r>
            <a:r>
              <a:rPr lang="uk-UA" dirty="0"/>
              <a:t>: </a:t>
            </a:r>
            <a:r>
              <a:rPr lang="sq-AL" b="1" dirty="0"/>
              <a:t>Starbucks</a:t>
            </a:r>
            <a:r>
              <a:rPr lang="sq-AL" dirty="0"/>
              <a:t> </a:t>
            </a:r>
            <a:r>
              <a:rPr lang="uk-UA" dirty="0"/>
              <a:t>відстежує дані мобільного застосунку й карт лояльності, щоб надсилати персональні акції у потрібний момент (наприклад, коли клієнт проходить повз кав’ярню).</a:t>
            </a:r>
          </a:p>
          <a:p>
            <a:endParaRPr lang="uk-UA" dirty="0"/>
          </a:p>
          <a:p>
            <a:r>
              <a:rPr lang="uk-UA" b="1" dirty="0"/>
              <a:t>🔹 2.4. Використання </a:t>
            </a:r>
            <a:r>
              <a:rPr lang="sq-AL" b="1" dirty="0"/>
              <a:t>NLP (Natural Language Processing)</a:t>
            </a:r>
          </a:p>
          <a:p>
            <a:r>
              <a:rPr lang="uk-UA" dirty="0"/>
              <a:t>Аналіз текстів, відгуків, коментарів у соцмережах.</a:t>
            </a:r>
          </a:p>
          <a:p>
            <a:r>
              <a:rPr lang="uk-UA" dirty="0"/>
              <a:t>Автоматичне визначення тональності (позитив, негатив, нейтраль).</a:t>
            </a:r>
          </a:p>
          <a:p>
            <a:r>
              <a:rPr lang="uk-UA" i="1" dirty="0"/>
              <a:t>Приклад</a:t>
            </a:r>
            <a:r>
              <a:rPr lang="uk-UA" dirty="0"/>
              <a:t>:</a:t>
            </a:r>
          </a:p>
          <a:p>
            <a:pPr lvl="1"/>
            <a:r>
              <a:rPr lang="sq-AL" b="1" dirty="0"/>
              <a:t>H&amp;M</a:t>
            </a:r>
            <a:r>
              <a:rPr lang="sq-AL" dirty="0"/>
              <a:t> </a:t>
            </a:r>
            <a:r>
              <a:rPr lang="uk-UA" dirty="0"/>
              <a:t>аналізує відгуки клієнтів онлайн, щоб швидко реагувати на негатив.</a:t>
            </a:r>
          </a:p>
          <a:p>
            <a:pPr lvl="1"/>
            <a:r>
              <a:rPr lang="uk-UA" dirty="0"/>
              <a:t>Бренди використовують чат-ботів з </a:t>
            </a:r>
            <a:r>
              <a:rPr lang="sq-AL" dirty="0"/>
              <a:t>NLP (</a:t>
            </a:r>
            <a:r>
              <a:rPr lang="uk-UA" dirty="0"/>
              <a:t>наприклад, </a:t>
            </a:r>
            <a:r>
              <a:rPr lang="sq-AL" dirty="0"/>
              <a:t>Sephora Virtual Artist </a:t>
            </a:r>
            <a:r>
              <a:rPr lang="uk-UA" dirty="0"/>
              <a:t>у </a:t>
            </a:r>
            <a:r>
              <a:rPr lang="sq-AL" dirty="0"/>
              <a:t>Facebook Messenger).</a:t>
            </a:r>
          </a:p>
          <a:p>
            <a:endParaRPr lang="sq-AL" dirty="0"/>
          </a:p>
          <a:p>
            <a:r>
              <a:rPr lang="uk-UA" b="1" dirty="0"/>
              <a:t>🔹 2.5. Візуальний пошук і комп’ютерний зір</a:t>
            </a:r>
          </a:p>
          <a:p>
            <a:r>
              <a:rPr lang="uk-UA" dirty="0"/>
              <a:t>Покупець може завантажити фото товару й знайти подібні товари онлайн.</a:t>
            </a:r>
          </a:p>
          <a:p>
            <a:r>
              <a:rPr lang="uk-UA" i="1" dirty="0"/>
              <a:t>Приклад</a:t>
            </a:r>
            <a:r>
              <a:rPr lang="uk-UA" dirty="0"/>
              <a:t>:</a:t>
            </a:r>
          </a:p>
          <a:p>
            <a:pPr lvl="1"/>
            <a:r>
              <a:rPr lang="sq-AL" b="1" dirty="0"/>
              <a:t>ASOS</a:t>
            </a:r>
            <a:r>
              <a:rPr lang="sq-AL" dirty="0"/>
              <a:t> </a:t>
            </a:r>
            <a:r>
              <a:rPr lang="uk-UA" dirty="0"/>
              <a:t>і </a:t>
            </a:r>
            <a:r>
              <a:rPr lang="sq-AL" b="1" dirty="0"/>
              <a:t>Pinterest Lens</a:t>
            </a:r>
            <a:r>
              <a:rPr lang="sq-AL" dirty="0"/>
              <a:t> </a:t>
            </a:r>
            <a:r>
              <a:rPr lang="uk-UA" dirty="0"/>
              <a:t>дозволяють знайти одяг за фото.</a:t>
            </a:r>
          </a:p>
          <a:p>
            <a:pPr lvl="1"/>
            <a:r>
              <a:rPr lang="sq-AL" b="1" dirty="0"/>
              <a:t>IKEA Place</a:t>
            </a:r>
            <a:r>
              <a:rPr lang="sq-AL" dirty="0"/>
              <a:t> (AR-</a:t>
            </a:r>
            <a:r>
              <a:rPr lang="uk-UA" dirty="0"/>
              <a:t>додаток) показує, як меблі виглядатимуть у вашій кімнаті.</a:t>
            </a:r>
          </a:p>
          <a:p>
            <a:endParaRPr lang="uk-UA" dirty="0"/>
          </a:p>
          <a:p>
            <a:r>
              <a:rPr lang="uk-UA" b="1" dirty="0"/>
              <a:t>🔹 2.6. Маркетингові </a:t>
            </a:r>
            <a:r>
              <a:rPr lang="uk-UA" b="1" dirty="0" err="1"/>
              <a:t>дашборди</a:t>
            </a:r>
            <a:r>
              <a:rPr lang="uk-UA" b="1" dirty="0"/>
              <a:t> в реальному часі</a:t>
            </a:r>
          </a:p>
          <a:p>
            <a:r>
              <a:rPr lang="uk-UA" dirty="0"/>
              <a:t>Завдяки </a:t>
            </a:r>
            <a:r>
              <a:rPr lang="sq-AL" dirty="0"/>
              <a:t>Big Data </a:t>
            </a:r>
            <a:r>
              <a:rPr lang="uk-UA" dirty="0"/>
              <a:t>і </a:t>
            </a:r>
            <a:r>
              <a:rPr lang="sq-AL" dirty="0"/>
              <a:t>BI-</a:t>
            </a:r>
            <a:r>
              <a:rPr lang="uk-UA" dirty="0"/>
              <a:t>системам маркетологи отримують онлайн-звіти: ефективність реклами, конверсії, </a:t>
            </a:r>
            <a:r>
              <a:rPr lang="sq-AL" dirty="0"/>
              <a:t>ROI.</a:t>
            </a:r>
          </a:p>
          <a:p>
            <a:r>
              <a:rPr lang="uk-UA" i="1" dirty="0"/>
              <a:t>Приклад</a:t>
            </a:r>
            <a:r>
              <a:rPr lang="uk-UA" dirty="0"/>
              <a:t>: у </a:t>
            </a:r>
            <a:r>
              <a:rPr lang="sq-AL" dirty="0"/>
              <a:t>Google Ads </a:t>
            </a:r>
            <a:r>
              <a:rPr lang="uk-UA" dirty="0"/>
              <a:t>маркетолог бачить динаміку </a:t>
            </a:r>
            <a:r>
              <a:rPr lang="uk-UA" dirty="0" err="1"/>
              <a:t>кліків</a:t>
            </a:r>
            <a:r>
              <a:rPr lang="uk-UA" dirty="0"/>
              <a:t> та вартості кампанії щохвилини.</a:t>
            </a:r>
          </a:p>
          <a:p>
            <a:endParaRPr lang="uk-UA" dirty="0"/>
          </a:p>
          <a:p>
            <a:r>
              <a:rPr lang="uk-UA" b="1" dirty="0"/>
              <a:t>🔹 2.7. Етичний та «прозорий» маркетинг</a:t>
            </a:r>
          </a:p>
          <a:p>
            <a:r>
              <a:rPr lang="uk-UA" dirty="0"/>
              <a:t>Після скандалів із </a:t>
            </a:r>
            <a:r>
              <a:rPr lang="sq-AL" dirty="0"/>
              <a:t>Cambridge Analytica </a:t>
            </a:r>
            <a:r>
              <a:rPr lang="uk-UA" dirty="0"/>
              <a:t>клієнти стали більше цінувати прозорість.</a:t>
            </a:r>
          </a:p>
          <a:p>
            <a:r>
              <a:rPr lang="uk-UA" dirty="0"/>
              <a:t>Тренд — пояснюваний </a:t>
            </a:r>
            <a:r>
              <a:rPr lang="sq-AL" dirty="0"/>
              <a:t>AI (</a:t>
            </a:r>
            <a:r>
              <a:rPr lang="sq-AL" b="1" dirty="0"/>
              <a:t>Explainable AI</a:t>
            </a:r>
            <a:r>
              <a:rPr lang="sq-AL" dirty="0"/>
              <a:t>) </a:t>
            </a:r>
            <a:r>
              <a:rPr lang="uk-UA" dirty="0"/>
              <a:t>і етична обробка даних.</a:t>
            </a:r>
          </a:p>
          <a:p>
            <a:r>
              <a:rPr lang="uk-UA" i="1" dirty="0"/>
              <a:t>Приклад</a:t>
            </a:r>
            <a:r>
              <a:rPr lang="uk-UA" dirty="0"/>
              <a:t>: </a:t>
            </a:r>
            <a:r>
              <a:rPr lang="sq-AL" dirty="0"/>
              <a:t>Apple </a:t>
            </a:r>
            <a:r>
              <a:rPr lang="uk-UA" dirty="0"/>
              <a:t>у своїй рекламі робить акцент на конфіденційності та безпеці персональних даних.</a:t>
            </a:r>
          </a:p>
          <a:p>
            <a:endParaRPr lang="uk-UA" dirty="0"/>
          </a:p>
        </p:txBody>
      </p:sp>
      <p:sp>
        <p:nvSpPr>
          <p:cNvPr id="4" name="Місце для номера слайда 3">
            <a:extLst>
              <a:ext uri="{FF2B5EF4-FFF2-40B4-BE49-F238E27FC236}">
                <a16:creationId xmlns:a16="http://schemas.microsoft.com/office/drawing/2014/main" id="{558CEF74-44B0-CEEC-4E7A-F2961CEE0428}"/>
              </a:ext>
            </a:extLst>
          </p:cNvPr>
          <p:cNvSpPr>
            <a:spLocks noGrp="1"/>
          </p:cNvSpPr>
          <p:nvPr>
            <p:ph type="sldNum" sz="quarter" idx="5"/>
          </p:nvPr>
        </p:nvSpPr>
        <p:spPr/>
        <p:txBody>
          <a:bodyPr/>
          <a:lstStyle/>
          <a:p>
            <a:fld id="{F6E5E92A-CF6C-41A6-814A-4DCE079F449B}" type="slidenum">
              <a:rPr lang="uk-UA" smtClean="0"/>
              <a:t>26</a:t>
            </a:fld>
            <a:endParaRPr lang="uk-UA"/>
          </a:p>
        </p:txBody>
      </p:sp>
    </p:spTree>
    <p:extLst>
      <p:ext uri="{BB962C8B-B14F-4D97-AF65-F5344CB8AC3E}">
        <p14:creationId xmlns:p14="http://schemas.microsoft.com/office/powerpoint/2010/main" val="1902015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EF6989-0939-8614-D253-0756122C771A}"/>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5455575D-3D6B-1BF3-DF9F-5A811BB993A5}"/>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EB27B4A2-65C0-8A5F-7A01-B5BBBCF3874C}"/>
              </a:ext>
            </a:extLst>
          </p:cNvPr>
          <p:cNvSpPr>
            <a:spLocks noGrp="1"/>
          </p:cNvSpPr>
          <p:nvPr>
            <p:ph type="body" idx="1"/>
          </p:nvPr>
        </p:nvSpPr>
        <p:spPr/>
        <p:txBody>
          <a:bodyPr/>
          <a:lstStyle/>
          <a:p>
            <a:r>
              <a:rPr lang="uk-UA" b="1" dirty="0"/>
              <a:t>1. Що таке </a:t>
            </a:r>
            <a:r>
              <a:rPr lang="sq-AL" b="1" dirty="0"/>
              <a:t>Big Data</a:t>
            </a:r>
          </a:p>
          <a:p>
            <a:r>
              <a:rPr lang="sq-AL" b="1" dirty="0"/>
              <a:t>Big Data</a:t>
            </a:r>
            <a:r>
              <a:rPr lang="sq-AL" dirty="0"/>
              <a:t> – </a:t>
            </a:r>
            <a:r>
              <a:rPr lang="uk-UA" dirty="0"/>
              <a:t>це не просто великі обсяги даних, а нова парадигма роботи з інформацією.</a:t>
            </a:r>
          </a:p>
          <a:p>
            <a:r>
              <a:rPr lang="uk-UA" dirty="0"/>
              <a:t>Вона ґрунтується на концепції </a:t>
            </a:r>
            <a:r>
              <a:rPr lang="uk-UA" b="1" dirty="0"/>
              <a:t>5</a:t>
            </a:r>
            <a:r>
              <a:rPr lang="sq-AL" b="1" dirty="0"/>
              <a:t>V</a:t>
            </a:r>
            <a:r>
              <a:rPr lang="sq-AL" dirty="0"/>
              <a:t>:</a:t>
            </a:r>
          </a:p>
          <a:p>
            <a:pPr lvl="1"/>
            <a:r>
              <a:rPr lang="sq-AL" b="1" dirty="0"/>
              <a:t>Volume (</a:t>
            </a:r>
            <a:r>
              <a:rPr lang="uk-UA" b="1" dirty="0"/>
              <a:t>обсяг)</a:t>
            </a:r>
            <a:r>
              <a:rPr lang="uk-UA" dirty="0"/>
              <a:t> – даних надзвичайно багато (терабайти, </a:t>
            </a:r>
            <a:r>
              <a:rPr lang="uk-UA" dirty="0" err="1"/>
              <a:t>петабайти</a:t>
            </a:r>
            <a:r>
              <a:rPr lang="uk-UA" dirty="0"/>
              <a:t>).</a:t>
            </a:r>
          </a:p>
          <a:p>
            <a:pPr lvl="1"/>
            <a:r>
              <a:rPr lang="sq-AL" b="1" dirty="0"/>
              <a:t>Velocity (</a:t>
            </a:r>
            <a:r>
              <a:rPr lang="uk-UA" b="1" dirty="0"/>
              <a:t>швидкість)</a:t>
            </a:r>
            <a:r>
              <a:rPr lang="uk-UA" dirty="0"/>
              <a:t> – вони створюються і надходять у режимі реального часу (соцмережі, онлайн-покупки, </a:t>
            </a:r>
            <a:r>
              <a:rPr lang="sq-AL" dirty="0"/>
              <a:t>GPS-</a:t>
            </a:r>
            <a:r>
              <a:rPr lang="uk-UA" dirty="0" err="1"/>
              <a:t>трекери</a:t>
            </a:r>
            <a:r>
              <a:rPr lang="uk-UA" dirty="0"/>
              <a:t>).</a:t>
            </a:r>
          </a:p>
          <a:p>
            <a:pPr lvl="1"/>
            <a:r>
              <a:rPr lang="sq-AL" b="1" dirty="0"/>
              <a:t>Variety (</a:t>
            </a:r>
            <a:r>
              <a:rPr lang="uk-UA" b="1" dirty="0"/>
              <a:t>різноманітність)</a:t>
            </a:r>
            <a:r>
              <a:rPr lang="uk-UA" dirty="0"/>
              <a:t> – дані можуть бути структуровані (таблиці), </a:t>
            </a:r>
            <a:r>
              <a:rPr lang="uk-UA" dirty="0" err="1"/>
              <a:t>напівструктуровані</a:t>
            </a:r>
            <a:r>
              <a:rPr lang="uk-UA" dirty="0"/>
              <a:t> (</a:t>
            </a:r>
            <a:r>
              <a:rPr lang="sq-AL" dirty="0"/>
              <a:t>JSON, XML) </a:t>
            </a:r>
            <a:r>
              <a:rPr lang="uk-UA" dirty="0"/>
              <a:t>та неструктуровані (тексти, відео, фото).</a:t>
            </a:r>
          </a:p>
          <a:p>
            <a:pPr lvl="1"/>
            <a:r>
              <a:rPr lang="sq-AL" b="1" dirty="0"/>
              <a:t>Veracity (</a:t>
            </a:r>
            <a:r>
              <a:rPr lang="uk-UA" b="1" dirty="0"/>
              <a:t>достовірність)</a:t>
            </a:r>
            <a:r>
              <a:rPr lang="uk-UA" dirty="0"/>
              <a:t> – дані можуть містити помилки, шум, фейки, тому потрібно вміти їх перевіряти й очищати.</a:t>
            </a:r>
          </a:p>
          <a:p>
            <a:pPr lvl="1"/>
            <a:r>
              <a:rPr lang="sq-AL" b="1" dirty="0"/>
              <a:t>Value (</a:t>
            </a:r>
            <a:r>
              <a:rPr lang="uk-UA" b="1" dirty="0"/>
              <a:t>цінність)</a:t>
            </a:r>
            <a:r>
              <a:rPr lang="uk-UA" dirty="0"/>
              <a:t> – головне завдання </a:t>
            </a:r>
            <a:r>
              <a:rPr lang="sq-AL" dirty="0"/>
              <a:t>Big Data – </a:t>
            </a:r>
            <a:r>
              <a:rPr lang="uk-UA" dirty="0"/>
              <a:t>не зібрати дані, а перетворити їх у цінні бізнес-</a:t>
            </a:r>
            <a:r>
              <a:rPr lang="uk-UA" dirty="0" err="1"/>
              <a:t>інсайти</a:t>
            </a:r>
            <a:r>
              <a:rPr lang="uk-UA" dirty="0"/>
              <a:t>.</a:t>
            </a:r>
          </a:p>
          <a:p>
            <a:r>
              <a:rPr lang="uk-UA" b="1" dirty="0"/>
              <a:t>Приклад:</a:t>
            </a:r>
            <a:br>
              <a:rPr lang="uk-UA" dirty="0"/>
            </a:br>
            <a:r>
              <a:rPr lang="sq-AL" dirty="0"/>
              <a:t>Amazon </a:t>
            </a:r>
            <a:r>
              <a:rPr lang="uk-UA" dirty="0"/>
              <a:t>аналізує покупки мільйонів користувачів у реальному часі й пропонує персоналізовані рекомендації. Це підвищує продажі й утримує клієнтів.</a:t>
            </a:r>
          </a:p>
          <a:p>
            <a:endParaRPr lang="uk-UA" dirty="0"/>
          </a:p>
          <a:p>
            <a:r>
              <a:rPr lang="sq-AL" b="1" dirty="0"/>
              <a:t>2. AI </a:t>
            </a:r>
            <a:r>
              <a:rPr lang="uk-UA" b="1" dirty="0"/>
              <a:t>у бізнес-аналітиці</a:t>
            </a:r>
          </a:p>
          <a:p>
            <a:r>
              <a:rPr lang="sq-AL" b="1" dirty="0"/>
              <a:t>Artificial Intelligence (AI)</a:t>
            </a:r>
            <a:r>
              <a:rPr lang="sq-AL" dirty="0"/>
              <a:t> – </a:t>
            </a:r>
            <a:r>
              <a:rPr lang="uk-UA" dirty="0"/>
              <a:t>це здатність комп’ютерів виконувати завдання, які раніше потребували людського інтелекту: розпізнавання образів, обробка мовлення, прогнозування, прийняття рішень.</a:t>
            </a:r>
          </a:p>
          <a:p>
            <a:r>
              <a:rPr lang="sq-AL" b="1" dirty="0"/>
              <a:t>Machine Learning (ML)</a:t>
            </a:r>
            <a:r>
              <a:rPr lang="sq-AL" dirty="0"/>
              <a:t> – </a:t>
            </a:r>
            <a:r>
              <a:rPr lang="uk-UA" dirty="0"/>
              <a:t>підгалузь </a:t>
            </a:r>
            <a:r>
              <a:rPr lang="sq-AL" dirty="0"/>
              <a:t>AI, </a:t>
            </a:r>
            <a:r>
              <a:rPr lang="uk-UA" dirty="0"/>
              <a:t>яка дозволяє комп’ютеру навчатися на даних і робити прогнози без жорсткого програмування.</a:t>
            </a:r>
          </a:p>
          <a:p>
            <a:r>
              <a:rPr lang="sq-AL" b="1" dirty="0"/>
              <a:t>Deep Learning (DL)</a:t>
            </a:r>
            <a:r>
              <a:rPr lang="sq-AL" dirty="0"/>
              <a:t> – </a:t>
            </a:r>
            <a:r>
              <a:rPr lang="uk-UA" dirty="0"/>
              <a:t>методи на основі штучних нейронних мереж, особливо ефективні для роботи з великими обсягами неструктурованих даних (зображення, звук, відео).</a:t>
            </a:r>
          </a:p>
          <a:p>
            <a:r>
              <a:rPr lang="uk-UA" b="1" dirty="0"/>
              <a:t>Приклад:</a:t>
            </a:r>
            <a:br>
              <a:rPr lang="uk-UA" dirty="0"/>
            </a:br>
            <a:r>
              <a:rPr lang="sq-AL" dirty="0"/>
              <a:t>Netflix </a:t>
            </a:r>
            <a:r>
              <a:rPr lang="uk-UA" dirty="0"/>
              <a:t>використовує алгоритми </a:t>
            </a:r>
            <a:r>
              <a:rPr lang="sq-AL" dirty="0"/>
              <a:t>AI </a:t>
            </a:r>
            <a:r>
              <a:rPr lang="uk-UA" dirty="0"/>
              <a:t>для аналізу переглядів, рейтингу та поведінки користувачів. Система прогнозує, який серіал чи фільм зацікавить глядача, і формує персональну стрічку рекомендацій.</a:t>
            </a:r>
          </a:p>
          <a:p>
            <a:endParaRPr lang="uk-UA" dirty="0"/>
          </a:p>
          <a:p>
            <a:endParaRPr lang="uk-UA" dirty="0"/>
          </a:p>
        </p:txBody>
      </p:sp>
      <p:sp>
        <p:nvSpPr>
          <p:cNvPr id="4" name="Місце для номера слайда 3">
            <a:extLst>
              <a:ext uri="{FF2B5EF4-FFF2-40B4-BE49-F238E27FC236}">
                <a16:creationId xmlns:a16="http://schemas.microsoft.com/office/drawing/2014/main" id="{05207165-14C3-365F-0A8F-A783ECE33A65}"/>
              </a:ext>
            </a:extLst>
          </p:cNvPr>
          <p:cNvSpPr>
            <a:spLocks noGrp="1"/>
          </p:cNvSpPr>
          <p:nvPr>
            <p:ph type="sldNum" sz="quarter" idx="5"/>
          </p:nvPr>
        </p:nvSpPr>
        <p:spPr/>
        <p:txBody>
          <a:bodyPr/>
          <a:lstStyle/>
          <a:p>
            <a:fld id="{F6E5E92A-CF6C-41A6-814A-4DCE079F449B}" type="slidenum">
              <a:rPr lang="uk-UA" smtClean="0"/>
              <a:t>27</a:t>
            </a:fld>
            <a:endParaRPr lang="uk-UA"/>
          </a:p>
        </p:txBody>
      </p:sp>
    </p:spTree>
    <p:extLst>
      <p:ext uri="{BB962C8B-B14F-4D97-AF65-F5344CB8AC3E}">
        <p14:creationId xmlns:p14="http://schemas.microsoft.com/office/powerpoint/2010/main" val="19627604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63487B-A2D1-01AC-C378-73613C995AA0}"/>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98CEC67B-FE78-8A2C-F110-E202CB67058F}"/>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C60DA3D5-FF34-CADE-1D15-14EF868F1705}"/>
              </a:ext>
            </a:extLst>
          </p:cNvPr>
          <p:cNvSpPr>
            <a:spLocks noGrp="1"/>
          </p:cNvSpPr>
          <p:nvPr>
            <p:ph type="body" idx="1"/>
          </p:nvPr>
        </p:nvSpPr>
        <p:spPr/>
        <p:txBody>
          <a:bodyPr/>
          <a:lstStyle/>
          <a:p>
            <a:r>
              <a:rPr lang="uk-UA" b="1" dirty="0"/>
              <a:t>3. Бізнес-аналітика: зв’язок </a:t>
            </a:r>
            <a:r>
              <a:rPr lang="sq-AL" b="1" dirty="0"/>
              <a:t>Big Data </a:t>
            </a:r>
            <a:r>
              <a:rPr lang="uk-UA" b="1" dirty="0"/>
              <a:t>та </a:t>
            </a:r>
            <a:r>
              <a:rPr lang="sq-AL" b="1" dirty="0"/>
              <a:t>AI</a:t>
            </a:r>
          </a:p>
          <a:p>
            <a:r>
              <a:rPr lang="uk-UA" b="1" dirty="0"/>
              <a:t>Бізнес-аналітика</a:t>
            </a:r>
            <a:r>
              <a:rPr lang="uk-UA" dirty="0"/>
              <a:t> – це процес збору, аналізу та інтерпретації даних для підтримки управлінських рішень.</a:t>
            </a:r>
          </a:p>
          <a:p>
            <a:r>
              <a:rPr lang="sq-AL" dirty="0"/>
              <a:t>Big Data </a:t>
            </a:r>
            <a:r>
              <a:rPr lang="uk-UA" dirty="0"/>
              <a:t>надає величезні масиви інформації, </a:t>
            </a:r>
            <a:r>
              <a:rPr lang="sq-AL" dirty="0"/>
              <a:t>AI </a:t>
            </a:r>
            <a:r>
              <a:rPr lang="uk-UA" dirty="0"/>
              <a:t>допомагає з ними працювати, а бізнес-аналітика перетворює результати на конкретні дії.</a:t>
            </a:r>
          </a:p>
          <a:p>
            <a:r>
              <a:rPr lang="uk-UA" b="1" dirty="0"/>
              <a:t>Приклад:</a:t>
            </a:r>
            <a:br>
              <a:rPr lang="uk-UA" dirty="0"/>
            </a:br>
            <a:r>
              <a:rPr lang="sq-AL" dirty="0"/>
              <a:t>Uber </a:t>
            </a:r>
            <a:r>
              <a:rPr lang="uk-UA" dirty="0"/>
              <a:t>поєднує </a:t>
            </a:r>
            <a:r>
              <a:rPr lang="sq-AL" dirty="0"/>
              <a:t>GPS-</a:t>
            </a:r>
            <a:r>
              <a:rPr lang="uk-UA" dirty="0"/>
              <a:t>дані (</a:t>
            </a:r>
            <a:r>
              <a:rPr lang="sq-AL" dirty="0"/>
              <a:t>Big Data) </a:t>
            </a:r>
            <a:r>
              <a:rPr lang="uk-UA" dirty="0"/>
              <a:t>з </a:t>
            </a:r>
            <a:r>
              <a:rPr lang="sq-AL" dirty="0"/>
              <a:t>AI-</a:t>
            </a:r>
            <a:r>
              <a:rPr lang="uk-UA" dirty="0"/>
              <a:t>алгоритмами прогнозування попиту, щоб визначати оптимальну вартість поїздки та кількість авто в певному районі.</a:t>
            </a:r>
          </a:p>
          <a:p>
            <a:endParaRPr lang="uk-UA" dirty="0"/>
          </a:p>
          <a:p>
            <a:r>
              <a:rPr lang="uk-UA" b="1" dirty="0"/>
              <a:t>4. Значення для менеджменту диджитал-маркетингу</a:t>
            </a:r>
          </a:p>
          <a:p>
            <a:r>
              <a:rPr lang="uk-UA" dirty="0"/>
              <a:t>Для майбутніх фахівців з </a:t>
            </a:r>
            <a:r>
              <a:rPr lang="sq-AL" dirty="0"/>
              <a:t>digital-</a:t>
            </a:r>
            <a:r>
              <a:rPr lang="uk-UA" dirty="0"/>
              <a:t>маркетингу </a:t>
            </a:r>
            <a:r>
              <a:rPr lang="sq-AL" dirty="0"/>
              <a:t>Big Data </a:t>
            </a:r>
            <a:r>
              <a:rPr lang="uk-UA" dirty="0"/>
              <a:t>та </a:t>
            </a:r>
            <a:r>
              <a:rPr lang="sq-AL" dirty="0"/>
              <a:t>AI </a:t>
            </a:r>
            <a:r>
              <a:rPr lang="uk-UA" dirty="0"/>
              <a:t>є інструментами:</a:t>
            </a:r>
          </a:p>
          <a:p>
            <a:r>
              <a:rPr lang="uk-UA" dirty="0"/>
              <a:t>персоналізації рекламних кампаній,</a:t>
            </a:r>
          </a:p>
          <a:p>
            <a:r>
              <a:rPr lang="uk-UA" dirty="0"/>
              <a:t>прогнозування поведінки споживачів,</a:t>
            </a:r>
          </a:p>
          <a:p>
            <a:r>
              <a:rPr lang="uk-UA" dirty="0"/>
              <a:t>оптимізації бюджету на рекламу,</a:t>
            </a:r>
          </a:p>
          <a:p>
            <a:r>
              <a:rPr lang="uk-UA" dirty="0"/>
              <a:t>аналізу ефективності каналів комунікації.</a:t>
            </a:r>
          </a:p>
          <a:p>
            <a:r>
              <a:rPr lang="uk-UA" b="1" dirty="0"/>
              <a:t>Приклад:</a:t>
            </a:r>
            <a:br>
              <a:rPr lang="uk-UA" dirty="0"/>
            </a:br>
            <a:r>
              <a:rPr lang="sq-AL" dirty="0"/>
              <a:t>Facebook Ads </a:t>
            </a:r>
            <a:r>
              <a:rPr lang="uk-UA" dirty="0"/>
              <a:t>використовує </a:t>
            </a:r>
            <a:r>
              <a:rPr lang="sq-AL" dirty="0"/>
              <a:t>AI </a:t>
            </a:r>
            <a:r>
              <a:rPr lang="uk-UA" dirty="0"/>
              <a:t>для автоматичного підбору цільової аудиторії. Завдяки цьому рекламодавці можуть отримати кращий результат при меншому бюджеті.</a:t>
            </a:r>
          </a:p>
        </p:txBody>
      </p:sp>
      <p:sp>
        <p:nvSpPr>
          <p:cNvPr id="4" name="Місце для номера слайда 3">
            <a:extLst>
              <a:ext uri="{FF2B5EF4-FFF2-40B4-BE49-F238E27FC236}">
                <a16:creationId xmlns:a16="http://schemas.microsoft.com/office/drawing/2014/main" id="{ABA9CECA-9D8A-432C-4846-E59FEB5F5CAC}"/>
              </a:ext>
            </a:extLst>
          </p:cNvPr>
          <p:cNvSpPr>
            <a:spLocks noGrp="1"/>
          </p:cNvSpPr>
          <p:nvPr>
            <p:ph type="sldNum" sz="quarter" idx="5"/>
          </p:nvPr>
        </p:nvSpPr>
        <p:spPr/>
        <p:txBody>
          <a:bodyPr/>
          <a:lstStyle/>
          <a:p>
            <a:fld id="{F6E5E92A-CF6C-41A6-814A-4DCE079F449B}" type="slidenum">
              <a:rPr lang="uk-UA" smtClean="0"/>
              <a:t>28</a:t>
            </a:fld>
            <a:endParaRPr lang="uk-UA"/>
          </a:p>
        </p:txBody>
      </p:sp>
    </p:spTree>
    <p:extLst>
      <p:ext uri="{BB962C8B-B14F-4D97-AF65-F5344CB8AC3E}">
        <p14:creationId xmlns:p14="http://schemas.microsoft.com/office/powerpoint/2010/main" val="9185655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C64D7E-D69A-C4DB-4FEA-CE9464E3363D}"/>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2598C11F-9652-B14A-D254-AF87DCC55CED}"/>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8C0C046E-A637-E5FD-E4BE-D8E0745F56D2}"/>
              </a:ext>
            </a:extLst>
          </p:cNvPr>
          <p:cNvSpPr>
            <a:spLocks noGrp="1"/>
          </p:cNvSpPr>
          <p:nvPr>
            <p:ph type="body" idx="1"/>
          </p:nvPr>
        </p:nvSpPr>
        <p:spPr/>
        <p:txBody>
          <a:bodyPr/>
          <a:lstStyle/>
          <a:p>
            <a:r>
              <a:rPr lang="uk-UA" b="1" dirty="0"/>
              <a:t>Висновки</a:t>
            </a:r>
          </a:p>
          <a:p>
            <a:r>
              <a:rPr lang="sq-AL" dirty="0"/>
              <a:t>Big Data – </a:t>
            </a:r>
            <a:r>
              <a:rPr lang="uk-UA" dirty="0"/>
              <a:t>це стратегічний ресурс сучасного бізнесу.</a:t>
            </a:r>
          </a:p>
          <a:p>
            <a:r>
              <a:rPr lang="sq-AL" dirty="0"/>
              <a:t>AI – </a:t>
            </a:r>
            <a:r>
              <a:rPr lang="uk-UA" dirty="0"/>
              <a:t>інструмент, що дозволяє перетворити хаотичні дані на прогнози та рішення.</a:t>
            </a:r>
          </a:p>
          <a:p>
            <a:r>
              <a:rPr lang="uk-UA" dirty="0"/>
              <a:t>Бізнес-аналітика – місток між даними та управлінськими діями.</a:t>
            </a:r>
          </a:p>
          <a:p>
            <a:r>
              <a:rPr lang="uk-UA" dirty="0"/>
              <a:t>Для маркетологів знання про </a:t>
            </a:r>
            <a:r>
              <a:rPr lang="sq-AL" dirty="0"/>
              <a:t>Big Data </a:t>
            </a:r>
            <a:r>
              <a:rPr lang="uk-UA" dirty="0"/>
              <a:t>та </a:t>
            </a:r>
            <a:r>
              <a:rPr lang="sq-AL" dirty="0"/>
              <a:t>AI </a:t>
            </a:r>
            <a:r>
              <a:rPr lang="uk-UA" dirty="0"/>
              <a:t>відкривають нові можливості для точнішої роботи з клієнтом.</a:t>
            </a:r>
          </a:p>
        </p:txBody>
      </p:sp>
      <p:sp>
        <p:nvSpPr>
          <p:cNvPr id="4" name="Місце для номера слайда 3">
            <a:extLst>
              <a:ext uri="{FF2B5EF4-FFF2-40B4-BE49-F238E27FC236}">
                <a16:creationId xmlns:a16="http://schemas.microsoft.com/office/drawing/2014/main" id="{07EE51AC-0315-4484-C539-10E9803DD831}"/>
              </a:ext>
            </a:extLst>
          </p:cNvPr>
          <p:cNvSpPr>
            <a:spLocks noGrp="1"/>
          </p:cNvSpPr>
          <p:nvPr>
            <p:ph type="sldNum" sz="quarter" idx="5"/>
          </p:nvPr>
        </p:nvSpPr>
        <p:spPr/>
        <p:txBody>
          <a:bodyPr/>
          <a:lstStyle/>
          <a:p>
            <a:fld id="{F6E5E92A-CF6C-41A6-814A-4DCE079F449B}" type="slidenum">
              <a:rPr lang="uk-UA" smtClean="0"/>
              <a:t>29</a:t>
            </a:fld>
            <a:endParaRPr lang="uk-UA"/>
          </a:p>
        </p:txBody>
      </p:sp>
    </p:spTree>
    <p:extLst>
      <p:ext uri="{BB962C8B-B14F-4D97-AF65-F5344CB8AC3E}">
        <p14:creationId xmlns:p14="http://schemas.microsoft.com/office/powerpoint/2010/main" val="2939542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B868EA-BE26-F8F2-A24D-8A826B98C2BC}"/>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33BE6866-E79C-0F6D-834E-E3B58E746C31}"/>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BDE6C4EF-97BE-0219-E85D-89D07FC98601}"/>
              </a:ext>
            </a:extLst>
          </p:cNvPr>
          <p:cNvSpPr>
            <a:spLocks noGrp="1"/>
          </p:cNvSpPr>
          <p:nvPr>
            <p:ph type="body" idx="1"/>
          </p:nvPr>
        </p:nvSpPr>
        <p:spPr/>
        <p:txBody>
          <a:bodyPr/>
          <a:lstStyle/>
          <a:p>
            <a:r>
              <a:rPr lang="uk-UA" dirty="0"/>
              <a:t>📌 </a:t>
            </a:r>
            <a:r>
              <a:rPr lang="uk-UA" b="1" dirty="0"/>
              <a:t>Висновок:</a:t>
            </a:r>
            <a:br>
              <a:rPr lang="uk-UA" dirty="0"/>
            </a:br>
            <a:r>
              <a:rPr lang="uk-UA" dirty="0"/>
              <a:t>Бізнес-аналітика у цифровій економіці — це </a:t>
            </a:r>
            <a:r>
              <a:rPr lang="uk-UA" b="1" dirty="0"/>
              <a:t>не додатковий інструмент</a:t>
            </a:r>
            <a:r>
              <a:rPr lang="uk-UA" dirty="0"/>
              <a:t>, а </a:t>
            </a:r>
            <a:r>
              <a:rPr lang="uk-UA" b="1" dirty="0"/>
              <a:t>центральний елемент управління</a:t>
            </a:r>
            <a:r>
              <a:rPr lang="uk-UA" dirty="0"/>
              <a:t>, без якого неможливо ефективно конкурувати. Вона дозволяє бізнесу перейти від «реактивного» управління (коли рішення приймаються після події) до «</a:t>
            </a:r>
            <a:r>
              <a:rPr lang="uk-UA" dirty="0" err="1"/>
              <a:t>проактивного</a:t>
            </a:r>
            <a:r>
              <a:rPr lang="uk-UA" dirty="0"/>
              <a:t>» (коли компанія передбачає тенденції та діє на випередження).</a:t>
            </a:r>
          </a:p>
        </p:txBody>
      </p:sp>
      <p:sp>
        <p:nvSpPr>
          <p:cNvPr id="4" name="Місце для номера слайда 3">
            <a:extLst>
              <a:ext uri="{FF2B5EF4-FFF2-40B4-BE49-F238E27FC236}">
                <a16:creationId xmlns:a16="http://schemas.microsoft.com/office/drawing/2014/main" id="{50DDB135-B92B-FCC9-B23B-D61574BFAE38}"/>
              </a:ext>
            </a:extLst>
          </p:cNvPr>
          <p:cNvSpPr>
            <a:spLocks noGrp="1"/>
          </p:cNvSpPr>
          <p:nvPr>
            <p:ph type="sldNum" sz="quarter" idx="5"/>
          </p:nvPr>
        </p:nvSpPr>
        <p:spPr/>
        <p:txBody>
          <a:bodyPr/>
          <a:lstStyle/>
          <a:p>
            <a:fld id="{BF4AB966-BD87-492E-A3C3-2AFA4145891B}" type="slidenum">
              <a:rPr lang="uk-UA" smtClean="0"/>
              <a:t>4</a:t>
            </a:fld>
            <a:endParaRPr lang="uk-UA"/>
          </a:p>
        </p:txBody>
      </p:sp>
    </p:spTree>
    <p:extLst>
      <p:ext uri="{BB962C8B-B14F-4D97-AF65-F5344CB8AC3E}">
        <p14:creationId xmlns:p14="http://schemas.microsoft.com/office/powerpoint/2010/main" val="20268122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82E76D-AE40-7288-8676-D162CD4C1250}"/>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11A6336A-7412-1477-85B2-57079AA0D552}"/>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6D1368B5-6FEE-BA29-606F-C672B613CB97}"/>
              </a:ext>
            </a:extLst>
          </p:cNvPr>
          <p:cNvSpPr>
            <a:spLocks noGrp="1"/>
          </p:cNvSpPr>
          <p:nvPr>
            <p:ph type="body" idx="1"/>
          </p:nvPr>
        </p:nvSpPr>
        <p:spPr/>
        <p:txBody>
          <a:bodyPr/>
          <a:lstStyle/>
          <a:p>
            <a:r>
              <a:rPr lang="uk-UA" b="1" dirty="0"/>
              <a:t>1. Поняття </a:t>
            </a:r>
            <a:r>
              <a:rPr lang="sq-AL" b="1" dirty="0"/>
              <a:t>Big Data</a:t>
            </a:r>
          </a:p>
          <a:p>
            <a:r>
              <a:rPr lang="uk-UA" dirty="0"/>
              <a:t>Термін </a:t>
            </a:r>
            <a:r>
              <a:rPr lang="sq-AL" b="1" dirty="0"/>
              <a:t>Big Data</a:t>
            </a:r>
            <a:r>
              <a:rPr lang="sq-AL" dirty="0"/>
              <a:t> </a:t>
            </a:r>
            <a:r>
              <a:rPr lang="uk-UA" dirty="0"/>
              <a:t>означає не просто «великі обсяги даних», а </a:t>
            </a:r>
            <a:r>
              <a:rPr lang="uk-UA" b="1" dirty="0"/>
              <a:t>сукупність методів, технологій та інструментів для роботи з даними, які традиційні системи обробки вже не здатні ефективно обробляти</a:t>
            </a:r>
            <a:r>
              <a:rPr lang="uk-UA" dirty="0"/>
              <a:t>.</a:t>
            </a:r>
          </a:p>
          <a:p>
            <a:r>
              <a:rPr lang="uk-UA" dirty="0"/>
              <a:t>📌 Ключова ідея:</a:t>
            </a:r>
            <a:br>
              <a:rPr lang="uk-UA" dirty="0"/>
            </a:br>
            <a:r>
              <a:rPr lang="sq-AL" dirty="0"/>
              <a:t>Big Data = </a:t>
            </a:r>
            <a:r>
              <a:rPr lang="uk-UA" dirty="0"/>
              <a:t>дані + технології їх зберігання, обробки, аналізу і візуалізації.</a:t>
            </a:r>
          </a:p>
          <a:p>
            <a:r>
              <a:rPr lang="uk-UA" dirty="0"/>
              <a:t>👉 Приклад:</a:t>
            </a:r>
          </a:p>
          <a:p>
            <a:r>
              <a:rPr lang="uk-UA" dirty="0"/>
              <a:t>У </a:t>
            </a:r>
            <a:r>
              <a:rPr lang="sq-AL" dirty="0"/>
              <a:t>Facebook </a:t>
            </a:r>
            <a:r>
              <a:rPr lang="uk-UA" dirty="0"/>
              <a:t>щосекунди користувачі завантажують понад 100 тис. фото та залишають 1 млн коментарів.</a:t>
            </a:r>
          </a:p>
          <a:p>
            <a:r>
              <a:rPr lang="uk-UA" dirty="0"/>
              <a:t>У банківській сфері (наприклад, </a:t>
            </a:r>
            <a:r>
              <a:rPr lang="sq-AL" dirty="0"/>
              <a:t>Monobank) </a:t>
            </a:r>
            <a:r>
              <a:rPr lang="uk-UA" dirty="0"/>
              <a:t>кожна транзакція фіксується у режимі реального часу і формує потокові дані.</a:t>
            </a:r>
          </a:p>
          <a:p>
            <a:r>
              <a:rPr lang="uk-UA" dirty="0"/>
              <a:t>У </a:t>
            </a:r>
            <a:r>
              <a:rPr lang="sq-AL" dirty="0"/>
              <a:t>Google </a:t>
            </a:r>
            <a:r>
              <a:rPr lang="uk-UA" dirty="0"/>
              <a:t>щодня виконується понад 8 млрд пошукових запитів — і всі вони аналізуються для покращення пошукових алгоритмів і реклами.</a:t>
            </a:r>
          </a:p>
          <a:p>
            <a:r>
              <a:rPr lang="uk-UA" dirty="0"/>
              <a:t>Таким чином, </a:t>
            </a:r>
            <a:r>
              <a:rPr lang="sq-AL" dirty="0"/>
              <a:t>Big Data — </a:t>
            </a:r>
            <a:r>
              <a:rPr lang="uk-UA" dirty="0"/>
              <a:t>це не «багато </a:t>
            </a:r>
            <a:r>
              <a:rPr lang="sq-AL" dirty="0"/>
              <a:t>Excel-</a:t>
            </a:r>
            <a:r>
              <a:rPr lang="uk-UA" dirty="0"/>
              <a:t>файлів», а </a:t>
            </a:r>
            <a:r>
              <a:rPr lang="uk-UA" b="1" dirty="0"/>
              <a:t>структуровані та неструктуровані масиви даних</a:t>
            </a:r>
            <a:r>
              <a:rPr lang="uk-UA" dirty="0"/>
              <a:t>, які потребують особливих технологій.</a:t>
            </a:r>
          </a:p>
        </p:txBody>
      </p:sp>
      <p:sp>
        <p:nvSpPr>
          <p:cNvPr id="4" name="Місце для номера слайда 3">
            <a:extLst>
              <a:ext uri="{FF2B5EF4-FFF2-40B4-BE49-F238E27FC236}">
                <a16:creationId xmlns:a16="http://schemas.microsoft.com/office/drawing/2014/main" id="{71513A44-6074-0B60-B6CD-38C2C4265492}"/>
              </a:ext>
            </a:extLst>
          </p:cNvPr>
          <p:cNvSpPr>
            <a:spLocks noGrp="1"/>
          </p:cNvSpPr>
          <p:nvPr>
            <p:ph type="sldNum" sz="quarter" idx="5"/>
          </p:nvPr>
        </p:nvSpPr>
        <p:spPr/>
        <p:txBody>
          <a:bodyPr/>
          <a:lstStyle/>
          <a:p>
            <a:fld id="{BF4AB966-BD87-492E-A3C3-2AFA4145891B}" type="slidenum">
              <a:rPr lang="uk-UA" smtClean="0"/>
              <a:t>5</a:t>
            </a:fld>
            <a:endParaRPr lang="uk-UA"/>
          </a:p>
        </p:txBody>
      </p:sp>
    </p:spTree>
    <p:extLst>
      <p:ext uri="{BB962C8B-B14F-4D97-AF65-F5344CB8AC3E}">
        <p14:creationId xmlns:p14="http://schemas.microsoft.com/office/powerpoint/2010/main" val="3057822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635AC3-B415-B0F7-1742-E2B95AEBFE26}"/>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C56558FA-C7DE-0E92-18AE-682838F4FAE8}"/>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60DFDA49-FCB7-FC27-D5DC-A134F7979B04}"/>
              </a:ext>
            </a:extLst>
          </p:cNvPr>
          <p:cNvSpPr>
            <a:spLocks noGrp="1"/>
          </p:cNvSpPr>
          <p:nvPr>
            <p:ph type="body" idx="1"/>
          </p:nvPr>
        </p:nvSpPr>
        <p:spPr/>
        <p:txBody>
          <a:bodyPr/>
          <a:lstStyle/>
          <a:p>
            <a:r>
              <a:rPr lang="uk-UA" b="1" dirty="0"/>
              <a:t>2. Джерела </a:t>
            </a:r>
            <a:r>
              <a:rPr lang="sq-AL" b="1" dirty="0"/>
              <a:t>Big Data</a:t>
            </a:r>
          </a:p>
          <a:p>
            <a:r>
              <a:rPr lang="uk-UA" dirty="0"/>
              <a:t>У цифровій економіці джерела даних надзвичайно різноманітні:</a:t>
            </a:r>
          </a:p>
          <a:p>
            <a:r>
              <a:rPr lang="uk-UA" b="1" dirty="0"/>
              <a:t>Операційні системи та бізнес-процеси</a:t>
            </a:r>
            <a:endParaRPr lang="uk-UA" dirty="0"/>
          </a:p>
          <a:p>
            <a:pPr lvl="1"/>
            <a:r>
              <a:rPr lang="sq-AL" dirty="0"/>
              <a:t>ERP, CRM, </a:t>
            </a:r>
            <a:r>
              <a:rPr lang="uk-UA" dirty="0"/>
              <a:t>бухгалтерські системи;</a:t>
            </a:r>
          </a:p>
          <a:p>
            <a:pPr lvl="1"/>
            <a:r>
              <a:rPr lang="uk-UA" dirty="0"/>
              <a:t>касові апарати, банкомати, онлайн-транзакції;</a:t>
            </a:r>
          </a:p>
          <a:p>
            <a:pPr lvl="1"/>
            <a:r>
              <a:rPr lang="uk-UA" dirty="0"/>
              <a:t>дані лояльності клієнтів, історія покупок.</a:t>
            </a:r>
            <a:br>
              <a:rPr lang="uk-UA" dirty="0"/>
            </a:br>
            <a:r>
              <a:rPr lang="uk-UA" dirty="0"/>
              <a:t>✅ </a:t>
            </a:r>
            <a:r>
              <a:rPr lang="uk-UA" i="1" dirty="0"/>
              <a:t>Приклад</a:t>
            </a:r>
            <a:r>
              <a:rPr lang="uk-UA" dirty="0"/>
              <a:t>: супермаркет збирає дані з карт лояльності, щоб прогнозувати попит на товари.</a:t>
            </a:r>
          </a:p>
          <a:p>
            <a:r>
              <a:rPr lang="uk-UA" b="1" dirty="0"/>
              <a:t>Мережеві та мобільні технології</a:t>
            </a:r>
            <a:endParaRPr lang="uk-UA" dirty="0"/>
          </a:p>
          <a:p>
            <a:pPr lvl="1"/>
            <a:r>
              <a:rPr lang="uk-UA" dirty="0"/>
              <a:t>мобільні додатки, дзвінки, </a:t>
            </a:r>
            <a:r>
              <a:rPr lang="sq-AL" dirty="0"/>
              <a:t>GPS-</a:t>
            </a:r>
            <a:r>
              <a:rPr lang="uk-UA" dirty="0"/>
              <a:t>локації;</a:t>
            </a:r>
          </a:p>
          <a:p>
            <a:pPr lvl="1"/>
            <a:r>
              <a:rPr lang="uk-UA" dirty="0"/>
              <a:t>історія пошуку в браузері;</a:t>
            </a:r>
          </a:p>
          <a:p>
            <a:pPr lvl="1"/>
            <a:r>
              <a:rPr lang="uk-UA" dirty="0"/>
              <a:t>використання мобільного банкінгу.</a:t>
            </a:r>
            <a:br>
              <a:rPr lang="uk-UA" dirty="0"/>
            </a:br>
            <a:r>
              <a:rPr lang="uk-UA" dirty="0"/>
              <a:t>✅ </a:t>
            </a:r>
            <a:r>
              <a:rPr lang="uk-UA" i="1" dirty="0"/>
              <a:t>Приклад</a:t>
            </a:r>
            <a:r>
              <a:rPr lang="uk-UA" dirty="0"/>
              <a:t>: </a:t>
            </a:r>
            <a:r>
              <a:rPr lang="sq-AL" dirty="0"/>
              <a:t>Google Maps </a:t>
            </a:r>
            <a:r>
              <a:rPr lang="uk-UA" dirty="0"/>
              <a:t>аналізує </a:t>
            </a:r>
            <a:r>
              <a:rPr lang="sq-AL" dirty="0"/>
              <a:t>GPS-</a:t>
            </a:r>
            <a:r>
              <a:rPr lang="uk-UA" dirty="0"/>
              <a:t>сигнали смартфонів для визначення трафіку в реальному часі.</a:t>
            </a:r>
          </a:p>
          <a:p>
            <a:r>
              <a:rPr lang="uk-UA" b="1" dirty="0"/>
              <a:t>Соціальні мережі та онлайн-контент</a:t>
            </a:r>
            <a:endParaRPr lang="uk-UA" dirty="0"/>
          </a:p>
          <a:p>
            <a:pPr lvl="1"/>
            <a:r>
              <a:rPr lang="sq-AL" dirty="0"/>
              <a:t>Facebook, Instagram, TikTok, Twitter (X);</a:t>
            </a:r>
          </a:p>
          <a:p>
            <a:pPr lvl="1"/>
            <a:r>
              <a:rPr lang="uk-UA" dirty="0"/>
              <a:t>відгуки, коментарі, пости;</a:t>
            </a:r>
          </a:p>
          <a:p>
            <a:pPr lvl="1"/>
            <a:r>
              <a:rPr lang="uk-UA" dirty="0"/>
              <a:t>фото, відео, стріми.</a:t>
            </a:r>
            <a:br>
              <a:rPr lang="uk-UA" dirty="0"/>
            </a:br>
            <a:r>
              <a:rPr lang="uk-UA" dirty="0"/>
              <a:t>✅ </a:t>
            </a:r>
            <a:r>
              <a:rPr lang="uk-UA" i="1" dirty="0"/>
              <a:t>Приклад</a:t>
            </a:r>
            <a:r>
              <a:rPr lang="uk-UA" dirty="0"/>
              <a:t>: бренд косметики аналізує коментарі у </a:t>
            </a:r>
            <a:r>
              <a:rPr lang="sq-AL" dirty="0"/>
              <a:t>TikTok </a:t>
            </a:r>
            <a:r>
              <a:rPr lang="uk-UA" dirty="0"/>
              <a:t>для відстеження трендів.</a:t>
            </a:r>
          </a:p>
          <a:p>
            <a:r>
              <a:rPr lang="uk-UA" b="1" dirty="0"/>
              <a:t>Інтернет речей (</a:t>
            </a:r>
            <a:r>
              <a:rPr lang="sq-AL" b="1" dirty="0"/>
              <a:t>IoT) </a:t>
            </a:r>
            <a:r>
              <a:rPr lang="uk-UA" b="1" dirty="0"/>
              <a:t>та сенсори</a:t>
            </a:r>
            <a:endParaRPr lang="uk-UA" dirty="0"/>
          </a:p>
          <a:p>
            <a:pPr lvl="1"/>
            <a:r>
              <a:rPr lang="uk-UA" dirty="0"/>
              <a:t>«розумні» годинники, фітнес-</a:t>
            </a:r>
            <a:r>
              <a:rPr lang="uk-UA" dirty="0" err="1"/>
              <a:t>трекери</a:t>
            </a:r>
            <a:r>
              <a:rPr lang="uk-UA" dirty="0"/>
              <a:t>;</a:t>
            </a:r>
          </a:p>
          <a:p>
            <a:pPr lvl="1"/>
            <a:r>
              <a:rPr lang="uk-UA" dirty="0"/>
              <a:t>датчики у виробництві та логістиці;</a:t>
            </a:r>
          </a:p>
          <a:p>
            <a:pPr lvl="1"/>
            <a:r>
              <a:rPr lang="uk-UA" dirty="0"/>
              <a:t>автомобільні сенсори (</a:t>
            </a:r>
            <a:r>
              <a:rPr lang="sq-AL" dirty="0"/>
              <a:t>Tesla, BMW).</a:t>
            </a:r>
            <a:br>
              <a:rPr lang="sq-AL" dirty="0"/>
            </a:br>
            <a:r>
              <a:rPr lang="uk-UA" dirty="0"/>
              <a:t>✅ </a:t>
            </a:r>
            <a:r>
              <a:rPr lang="uk-UA" i="1" dirty="0"/>
              <a:t>Приклад</a:t>
            </a:r>
            <a:r>
              <a:rPr lang="uk-UA" dirty="0"/>
              <a:t>: логістична компанія відстежує температуру контейнерів із продуктами під час транспортування.</a:t>
            </a:r>
          </a:p>
          <a:p>
            <a:r>
              <a:rPr lang="uk-UA" b="1" dirty="0"/>
              <a:t>Відкриті дані та державні ресурси</a:t>
            </a:r>
            <a:endParaRPr lang="uk-UA" dirty="0"/>
          </a:p>
          <a:p>
            <a:pPr lvl="1"/>
            <a:r>
              <a:rPr lang="uk-UA" dirty="0"/>
              <a:t>державні реєстри та портали (наприклад, </a:t>
            </a:r>
            <a:r>
              <a:rPr lang="sq-AL" dirty="0"/>
              <a:t>data.gov.ua);</a:t>
            </a:r>
          </a:p>
          <a:p>
            <a:pPr lvl="1"/>
            <a:r>
              <a:rPr lang="uk-UA" dirty="0"/>
              <a:t>метеорологічні дані, супутникові знімки;</a:t>
            </a:r>
          </a:p>
          <a:p>
            <a:pPr lvl="1"/>
            <a:r>
              <a:rPr lang="uk-UA" dirty="0"/>
              <a:t>наукові дослідження у відкритому доступі.</a:t>
            </a:r>
            <a:br>
              <a:rPr lang="uk-UA" dirty="0"/>
            </a:br>
            <a:r>
              <a:rPr lang="uk-UA" dirty="0"/>
              <a:t>✅ </a:t>
            </a:r>
            <a:r>
              <a:rPr lang="uk-UA" i="1" dirty="0"/>
              <a:t>Приклад</a:t>
            </a:r>
            <a:r>
              <a:rPr lang="uk-UA" dirty="0"/>
              <a:t>: </a:t>
            </a:r>
            <a:r>
              <a:rPr lang="uk-UA" dirty="0" err="1"/>
              <a:t>агрокомпанії</a:t>
            </a:r>
            <a:r>
              <a:rPr lang="uk-UA" dirty="0"/>
              <a:t> використовують метеодані для прогнозування врожайності.</a:t>
            </a:r>
          </a:p>
          <a:p>
            <a:r>
              <a:rPr lang="uk-UA" dirty="0"/>
              <a:t>👉 Приклад:</a:t>
            </a:r>
            <a:br>
              <a:rPr lang="uk-UA" dirty="0"/>
            </a:br>
            <a:r>
              <a:rPr lang="sq-AL" dirty="0"/>
              <a:t>Uber </a:t>
            </a:r>
            <a:r>
              <a:rPr lang="uk-UA" dirty="0"/>
              <a:t>отримує дані від мобільного додатка (</a:t>
            </a:r>
            <a:r>
              <a:rPr lang="uk-UA" dirty="0" err="1"/>
              <a:t>геолокація</a:t>
            </a:r>
            <a:r>
              <a:rPr lang="uk-UA" dirty="0"/>
              <a:t> пасажирів і водіїв), платіжних систем (транзакції), картографічних сервісів (</a:t>
            </a:r>
            <a:r>
              <a:rPr lang="sq-AL" dirty="0"/>
              <a:t>Google Maps) </a:t>
            </a:r>
            <a:r>
              <a:rPr lang="uk-UA" dirty="0"/>
              <a:t>і навіть погодних </a:t>
            </a:r>
            <a:r>
              <a:rPr lang="sq-AL" dirty="0"/>
              <a:t>API </a:t>
            </a:r>
            <a:r>
              <a:rPr lang="uk-UA" dirty="0"/>
              <a:t>для оптимізації маршрутів.</a:t>
            </a:r>
          </a:p>
        </p:txBody>
      </p:sp>
      <p:sp>
        <p:nvSpPr>
          <p:cNvPr id="4" name="Місце для номера слайда 3">
            <a:extLst>
              <a:ext uri="{FF2B5EF4-FFF2-40B4-BE49-F238E27FC236}">
                <a16:creationId xmlns:a16="http://schemas.microsoft.com/office/drawing/2014/main" id="{B9B00F0D-BAFE-9E8E-C076-C29EFABC6A3D}"/>
              </a:ext>
            </a:extLst>
          </p:cNvPr>
          <p:cNvSpPr>
            <a:spLocks noGrp="1"/>
          </p:cNvSpPr>
          <p:nvPr>
            <p:ph type="sldNum" sz="quarter" idx="5"/>
          </p:nvPr>
        </p:nvSpPr>
        <p:spPr/>
        <p:txBody>
          <a:bodyPr/>
          <a:lstStyle/>
          <a:p>
            <a:fld id="{BF4AB966-BD87-492E-A3C3-2AFA4145891B}" type="slidenum">
              <a:rPr lang="uk-UA" smtClean="0"/>
              <a:t>6</a:t>
            </a:fld>
            <a:endParaRPr lang="uk-UA"/>
          </a:p>
        </p:txBody>
      </p:sp>
    </p:spTree>
    <p:extLst>
      <p:ext uri="{BB962C8B-B14F-4D97-AF65-F5344CB8AC3E}">
        <p14:creationId xmlns:p14="http://schemas.microsoft.com/office/powerpoint/2010/main" val="20693797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9CE985-FC3E-4BB7-606A-7B5C0C94406C}"/>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0080191F-5CFD-6972-69C4-C105C281EDA3}"/>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F3A21586-7A59-7730-2AA2-DFFF7CA67E81}"/>
              </a:ext>
            </a:extLst>
          </p:cNvPr>
          <p:cNvSpPr>
            <a:spLocks noGrp="1"/>
          </p:cNvSpPr>
          <p:nvPr>
            <p:ph type="body" idx="1"/>
          </p:nvPr>
        </p:nvSpPr>
        <p:spPr/>
        <p:txBody>
          <a:bodyPr/>
          <a:lstStyle/>
          <a:p>
            <a:r>
              <a:rPr lang="sq-AL" dirty="0"/>
              <a:t>Big Data </a:t>
            </a:r>
            <a:r>
              <a:rPr lang="uk-UA" dirty="0"/>
              <a:t>описують за допомогою концепції </a:t>
            </a:r>
            <a:r>
              <a:rPr lang="uk-UA" b="1" dirty="0"/>
              <a:t>5</a:t>
            </a:r>
            <a:r>
              <a:rPr lang="sq-AL" b="1" dirty="0"/>
              <a:t>V</a:t>
            </a:r>
            <a:r>
              <a:rPr lang="sq-AL" dirty="0"/>
              <a:t> (</a:t>
            </a:r>
            <a:r>
              <a:rPr lang="uk-UA" dirty="0"/>
              <a:t>іноді розширено до 7</a:t>
            </a:r>
            <a:r>
              <a:rPr lang="sq-AL" dirty="0"/>
              <a:t>V </a:t>
            </a:r>
            <a:r>
              <a:rPr lang="uk-UA" dirty="0"/>
              <a:t>чи навіть 10</a:t>
            </a:r>
            <a:r>
              <a:rPr lang="sq-AL" dirty="0"/>
              <a:t>V).</a:t>
            </a:r>
          </a:p>
          <a:p>
            <a:r>
              <a:rPr lang="sq-AL" b="1" dirty="0"/>
              <a:t>Volume (</a:t>
            </a:r>
            <a:r>
              <a:rPr lang="uk-UA" b="1" dirty="0"/>
              <a:t>обсяг)</a:t>
            </a:r>
            <a:endParaRPr lang="uk-UA" dirty="0"/>
          </a:p>
          <a:p>
            <a:pPr lvl="1"/>
            <a:r>
              <a:rPr lang="uk-UA" dirty="0"/>
              <a:t>Дані вимірюються у терабайтах і </a:t>
            </a:r>
            <a:r>
              <a:rPr lang="uk-UA" dirty="0" err="1"/>
              <a:t>петабайтах</a:t>
            </a:r>
            <a:r>
              <a:rPr lang="uk-UA" dirty="0"/>
              <a:t>.</a:t>
            </a:r>
          </a:p>
          <a:p>
            <a:pPr lvl="1"/>
            <a:r>
              <a:rPr lang="uk-UA" dirty="0"/>
              <a:t>Приклад: </a:t>
            </a:r>
            <a:r>
              <a:rPr lang="sq-AL" dirty="0"/>
              <a:t>YouTube </a:t>
            </a:r>
            <a:r>
              <a:rPr lang="uk-UA" dirty="0"/>
              <a:t>щохвилини додає понад 500 годин відео.</a:t>
            </a:r>
          </a:p>
          <a:p>
            <a:r>
              <a:rPr lang="sq-AL" b="1" dirty="0"/>
              <a:t>Velocity (</a:t>
            </a:r>
            <a:r>
              <a:rPr lang="uk-UA" b="1" dirty="0"/>
              <a:t>швидкість)</a:t>
            </a:r>
            <a:endParaRPr lang="uk-UA" dirty="0"/>
          </a:p>
          <a:p>
            <a:pPr lvl="1"/>
            <a:r>
              <a:rPr lang="uk-UA" dirty="0"/>
              <a:t>Дані генеруються і надходять у реальному часі.</a:t>
            </a:r>
          </a:p>
          <a:p>
            <a:pPr lvl="1"/>
            <a:r>
              <a:rPr lang="uk-UA" dirty="0"/>
              <a:t>Приклад: біржові торги чи </a:t>
            </a:r>
            <a:r>
              <a:rPr lang="uk-UA" dirty="0" err="1"/>
              <a:t>стрімінгові</a:t>
            </a:r>
            <a:r>
              <a:rPr lang="uk-UA" dirty="0"/>
              <a:t> сервіси (</a:t>
            </a:r>
            <a:r>
              <a:rPr lang="sq-AL" dirty="0"/>
              <a:t>Netflix), </a:t>
            </a:r>
            <a:r>
              <a:rPr lang="uk-UA" dirty="0"/>
              <a:t>де рішення приймаються за </a:t>
            </a:r>
            <a:r>
              <a:rPr lang="uk-UA" dirty="0" err="1"/>
              <a:t>мілісекунди</a:t>
            </a:r>
            <a:r>
              <a:rPr lang="uk-UA" dirty="0"/>
              <a:t>.</a:t>
            </a:r>
          </a:p>
          <a:p>
            <a:r>
              <a:rPr lang="sq-AL" b="1" dirty="0"/>
              <a:t>Variety (</a:t>
            </a:r>
            <a:r>
              <a:rPr lang="uk-UA" b="1" dirty="0"/>
              <a:t>різноманіття)</a:t>
            </a:r>
            <a:endParaRPr lang="uk-UA" dirty="0"/>
          </a:p>
          <a:p>
            <a:pPr lvl="1"/>
            <a:r>
              <a:rPr lang="uk-UA" dirty="0"/>
              <a:t>Дані бувають структуровані (таблиці, БД), </a:t>
            </a:r>
            <a:r>
              <a:rPr lang="uk-UA" dirty="0" err="1"/>
              <a:t>напівструктуровані</a:t>
            </a:r>
            <a:r>
              <a:rPr lang="uk-UA" dirty="0"/>
              <a:t> (</a:t>
            </a:r>
            <a:r>
              <a:rPr lang="sq-AL" dirty="0"/>
              <a:t>JSON, XML) </a:t>
            </a:r>
            <a:r>
              <a:rPr lang="uk-UA" dirty="0"/>
              <a:t>та неструктуровані (відео, тексти, зображення).</a:t>
            </a:r>
          </a:p>
          <a:p>
            <a:pPr lvl="1"/>
            <a:r>
              <a:rPr lang="uk-UA" dirty="0"/>
              <a:t>Приклад: у маркетингу одночасно аналізуються </a:t>
            </a:r>
            <a:r>
              <a:rPr lang="sq-AL" dirty="0"/>
              <a:t>Excel-</a:t>
            </a:r>
            <a:r>
              <a:rPr lang="uk-UA" dirty="0"/>
              <a:t>звіти, </a:t>
            </a:r>
            <a:r>
              <a:rPr lang="sq-AL" dirty="0"/>
              <a:t>Instagram-</a:t>
            </a:r>
            <a:r>
              <a:rPr lang="uk-UA" dirty="0"/>
              <a:t>коментарі та відео з </a:t>
            </a:r>
            <a:r>
              <a:rPr lang="sq-AL" dirty="0"/>
              <a:t>YouTube.</a:t>
            </a:r>
          </a:p>
          <a:p>
            <a:r>
              <a:rPr lang="sq-AL" b="1" dirty="0"/>
              <a:t>Veracity (</a:t>
            </a:r>
            <a:r>
              <a:rPr lang="uk-UA" b="1" dirty="0"/>
              <a:t>достовірність/правдивість)</a:t>
            </a:r>
            <a:endParaRPr lang="uk-UA" dirty="0"/>
          </a:p>
          <a:p>
            <a:pPr lvl="1"/>
            <a:r>
              <a:rPr lang="uk-UA" dirty="0"/>
              <a:t>Важливо враховувати, що не всі дані точні або повні.</a:t>
            </a:r>
          </a:p>
          <a:p>
            <a:pPr lvl="1"/>
            <a:r>
              <a:rPr lang="uk-UA" dirty="0"/>
              <a:t>Приклад: у соцмережах багато ботів і фейкових акаунтів — якщо їх не відфільтрувати, аналітика буде викривлена.</a:t>
            </a:r>
          </a:p>
          <a:p>
            <a:r>
              <a:rPr lang="sq-AL" b="1" dirty="0"/>
              <a:t>Value (</a:t>
            </a:r>
            <a:r>
              <a:rPr lang="uk-UA" b="1" dirty="0"/>
              <a:t>цінність)</a:t>
            </a:r>
            <a:endParaRPr lang="uk-UA" dirty="0"/>
          </a:p>
          <a:p>
            <a:pPr lvl="1"/>
            <a:r>
              <a:rPr lang="uk-UA" dirty="0"/>
              <a:t>Дані самі по собі не мають цінності, вона з’являється лише після аналізу.</a:t>
            </a:r>
          </a:p>
          <a:p>
            <a:pPr lvl="1"/>
            <a:r>
              <a:rPr lang="uk-UA" dirty="0"/>
              <a:t>Приклад: </a:t>
            </a:r>
            <a:r>
              <a:rPr lang="sq-AL" dirty="0"/>
              <a:t>Google Ads </a:t>
            </a:r>
            <a:r>
              <a:rPr lang="uk-UA" dirty="0"/>
              <a:t>не просто збирає пошукові запити, а перетворює їх у персоналізовану рекламу, що приносить прибуток.</a:t>
            </a:r>
          </a:p>
          <a:p>
            <a:pPr lvl="1"/>
            <a:r>
              <a:rPr lang="uk-UA" sz="1200" b="1" i="1" kern="1200" dirty="0">
                <a:solidFill>
                  <a:schemeClr val="tx1"/>
                </a:solidFill>
                <a:latin typeface="+mn-lt"/>
                <a:ea typeface="+mn-ea"/>
                <a:cs typeface="+mn-cs"/>
              </a:rPr>
              <a:t>Опишемо детальніше кожну з характеристик</a:t>
            </a:r>
            <a:endParaRPr lang="uk-UA" b="1" i="1" dirty="0"/>
          </a:p>
        </p:txBody>
      </p:sp>
      <p:sp>
        <p:nvSpPr>
          <p:cNvPr id="4" name="Місце для номера слайда 3">
            <a:extLst>
              <a:ext uri="{FF2B5EF4-FFF2-40B4-BE49-F238E27FC236}">
                <a16:creationId xmlns:a16="http://schemas.microsoft.com/office/drawing/2014/main" id="{04E9B566-97C0-398D-D676-B4DF38FCE987}"/>
              </a:ext>
            </a:extLst>
          </p:cNvPr>
          <p:cNvSpPr>
            <a:spLocks noGrp="1"/>
          </p:cNvSpPr>
          <p:nvPr>
            <p:ph type="sldNum" sz="quarter" idx="5"/>
          </p:nvPr>
        </p:nvSpPr>
        <p:spPr/>
        <p:txBody>
          <a:bodyPr/>
          <a:lstStyle/>
          <a:p>
            <a:fld id="{F6E5E92A-CF6C-41A6-814A-4DCE079F449B}" type="slidenum">
              <a:rPr lang="uk-UA" smtClean="0"/>
              <a:t>7</a:t>
            </a:fld>
            <a:endParaRPr lang="uk-UA"/>
          </a:p>
        </p:txBody>
      </p:sp>
    </p:spTree>
    <p:extLst>
      <p:ext uri="{BB962C8B-B14F-4D97-AF65-F5344CB8AC3E}">
        <p14:creationId xmlns:p14="http://schemas.microsoft.com/office/powerpoint/2010/main" val="35172223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676832-9517-737F-2C6C-1C6EAE6C0FB8}"/>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8A320D70-AA11-B9F5-C20B-B530426E2A49}"/>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9980A160-2D6B-FEDD-5C1C-2B401A195E1D}"/>
              </a:ext>
            </a:extLst>
          </p:cNvPr>
          <p:cNvSpPr>
            <a:spLocks noGrp="1"/>
          </p:cNvSpPr>
          <p:nvPr>
            <p:ph type="body" idx="1"/>
          </p:nvPr>
        </p:nvSpPr>
        <p:spPr/>
        <p:txBody>
          <a:bodyPr/>
          <a:lstStyle/>
          <a:p>
            <a:r>
              <a:rPr lang="sq-AL" b="1" dirty="0"/>
              <a:t>Volume (</a:t>
            </a:r>
            <a:r>
              <a:rPr lang="uk-UA" b="1" dirty="0"/>
              <a:t>Обсяг або об’єм)</a:t>
            </a:r>
          </a:p>
          <a:p>
            <a:r>
              <a:rPr lang="uk-UA" sz="1200" b="0" i="0" kern="1200" dirty="0">
                <a:solidFill>
                  <a:schemeClr val="tx1"/>
                </a:solidFill>
                <a:effectLst/>
                <a:latin typeface="+mn-lt"/>
                <a:ea typeface="+mn-ea"/>
                <a:cs typeface="+mn-cs"/>
              </a:rPr>
              <a:t>Величезний об’єм даних, що характеризує </a:t>
            </a:r>
            <a:r>
              <a:rPr lang="sq-AL" sz="1200" b="0" i="0" kern="1200" dirty="0">
                <a:solidFill>
                  <a:schemeClr val="tx1"/>
                </a:solidFill>
                <a:effectLst/>
                <a:latin typeface="+mn-lt"/>
                <a:ea typeface="+mn-ea"/>
                <a:cs typeface="+mn-cs"/>
              </a:rPr>
              <a:t>Big Data, </a:t>
            </a:r>
            <a:r>
              <a:rPr lang="uk-UA" sz="1200" b="0" i="0" kern="1200" dirty="0">
                <a:solidFill>
                  <a:schemeClr val="tx1"/>
                </a:solidFill>
                <a:effectLst/>
                <a:latin typeface="+mn-lt"/>
                <a:ea typeface="+mn-ea"/>
                <a:cs typeface="+mn-cs"/>
              </a:rPr>
              <a:t>може охоплювати терабайти або навіть </a:t>
            </a:r>
            <a:r>
              <a:rPr lang="uk-UA" sz="1200" b="0" i="0" kern="1200" dirty="0" err="1">
                <a:solidFill>
                  <a:schemeClr val="tx1"/>
                </a:solidFill>
                <a:effectLst/>
                <a:latin typeface="+mn-lt"/>
                <a:ea typeface="+mn-ea"/>
                <a:cs typeface="+mn-cs"/>
              </a:rPr>
              <a:t>петабайти</a:t>
            </a:r>
            <a:r>
              <a:rPr lang="uk-UA" sz="1200" b="0" i="0" kern="1200" dirty="0">
                <a:solidFill>
                  <a:schemeClr val="tx1"/>
                </a:solidFill>
                <a:effectLst/>
                <a:latin typeface="+mn-lt"/>
                <a:ea typeface="+mn-ea"/>
                <a:cs typeface="+mn-cs"/>
              </a:rPr>
              <a:t> інформації, яка зберігається та обробляється. Ці дані походять з різних джерел, таких як датчики, соціальні мережі, вебсайти, мобільні застосунки, транзакції, текстові дані, відео та зображення. </a:t>
            </a:r>
            <a:endParaRPr lang="uk-UA" b="1" dirty="0"/>
          </a:p>
          <a:p>
            <a:r>
              <a:rPr lang="uk-UA" b="1" dirty="0"/>
              <a:t>Що це:</a:t>
            </a:r>
            <a:r>
              <a:rPr lang="uk-UA" dirty="0"/>
              <a:t> величезна кількість даних, що постійно зростає.</a:t>
            </a:r>
          </a:p>
          <a:p>
            <a:r>
              <a:rPr lang="uk-UA" b="1" dirty="0"/>
              <a:t>Приклади:</a:t>
            </a:r>
            <a:endParaRPr lang="uk-UA" dirty="0"/>
          </a:p>
          <a:p>
            <a:pPr lvl="1"/>
            <a:r>
              <a:rPr lang="uk-UA" dirty="0"/>
              <a:t>Транзакції банків по всьому світу — мільярди операцій щодня.</a:t>
            </a:r>
          </a:p>
          <a:p>
            <a:pPr lvl="1"/>
            <a:r>
              <a:rPr lang="uk-UA" dirty="0"/>
              <a:t>Соціальні мережі — сотні мільйонів постів, фото, відео щодня.</a:t>
            </a:r>
          </a:p>
          <a:p>
            <a:r>
              <a:rPr lang="uk-UA" b="1" dirty="0"/>
              <a:t>Складність:</a:t>
            </a:r>
            <a:r>
              <a:rPr lang="uk-UA" dirty="0"/>
              <a:t> класичні бази даних і </a:t>
            </a:r>
            <a:r>
              <a:rPr lang="sq-AL" dirty="0"/>
              <a:t>Excel </a:t>
            </a:r>
            <a:r>
              <a:rPr lang="uk-UA" dirty="0"/>
              <a:t>не можуть ефективно обробляти такі обсяги.</a:t>
            </a:r>
          </a:p>
          <a:p>
            <a:r>
              <a:rPr lang="uk-UA" b="1" dirty="0"/>
              <a:t>Важливість для бізнесу:</a:t>
            </a:r>
            <a:r>
              <a:rPr lang="uk-UA" dirty="0"/>
              <a:t> можливість аналізу величезних потоків даних відкриває нові </a:t>
            </a:r>
            <a:r>
              <a:rPr lang="uk-UA" dirty="0" err="1"/>
              <a:t>інсайти</a:t>
            </a:r>
            <a:r>
              <a:rPr lang="uk-UA" dirty="0"/>
              <a:t> (наприклад, поведінка споживачів у різних регіонах).</a:t>
            </a:r>
          </a:p>
        </p:txBody>
      </p:sp>
      <p:sp>
        <p:nvSpPr>
          <p:cNvPr id="4" name="Місце для номера слайда 3">
            <a:extLst>
              <a:ext uri="{FF2B5EF4-FFF2-40B4-BE49-F238E27FC236}">
                <a16:creationId xmlns:a16="http://schemas.microsoft.com/office/drawing/2014/main" id="{25CE1C5B-B3CC-7C88-41D9-AE420E424EF4}"/>
              </a:ext>
            </a:extLst>
          </p:cNvPr>
          <p:cNvSpPr>
            <a:spLocks noGrp="1"/>
          </p:cNvSpPr>
          <p:nvPr>
            <p:ph type="sldNum" sz="quarter" idx="5"/>
          </p:nvPr>
        </p:nvSpPr>
        <p:spPr/>
        <p:txBody>
          <a:bodyPr/>
          <a:lstStyle/>
          <a:p>
            <a:fld id="{F6E5E92A-CF6C-41A6-814A-4DCE079F449B}" type="slidenum">
              <a:rPr lang="uk-UA" smtClean="0"/>
              <a:t>8</a:t>
            </a:fld>
            <a:endParaRPr lang="uk-UA"/>
          </a:p>
        </p:txBody>
      </p:sp>
    </p:spTree>
    <p:extLst>
      <p:ext uri="{BB962C8B-B14F-4D97-AF65-F5344CB8AC3E}">
        <p14:creationId xmlns:p14="http://schemas.microsoft.com/office/powerpoint/2010/main" val="34177036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24AF4F-91CB-E7C2-C845-125A4E2D41AA}"/>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CCF06682-8742-1AE6-FD5E-FE89F057883E}"/>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43AC0A7F-0C71-4D8A-7CA8-DCB78544274D}"/>
              </a:ext>
            </a:extLst>
          </p:cNvPr>
          <p:cNvSpPr>
            <a:spLocks noGrp="1"/>
          </p:cNvSpPr>
          <p:nvPr>
            <p:ph type="body" idx="1"/>
          </p:nvPr>
        </p:nvSpPr>
        <p:spPr/>
        <p:txBody>
          <a:bodyPr/>
          <a:lstStyle/>
          <a:p>
            <a:r>
              <a:rPr lang="sq-AL" b="1" dirty="0"/>
              <a:t>Velocity (</a:t>
            </a:r>
            <a:r>
              <a:rPr lang="uk-UA" b="1" dirty="0"/>
              <a:t>Швидкість)</a:t>
            </a:r>
            <a:endParaRPr lang="en-US" b="1" dirty="0"/>
          </a:p>
          <a:p>
            <a:r>
              <a:rPr lang="uk-UA" b="0" dirty="0"/>
              <a:t>Швидкість стосується темпу, з яким різні джерела щодня генерують дані. Потік даних стає високим і безперервним. Наразі на мобільних пристроях зареєстровано 1,50 мільярда активних користувачів (</a:t>
            </a:r>
            <a:r>
              <a:rPr lang="sq-AL" b="0" dirty="0"/>
              <a:t>Facebook DAU), </a:t>
            </a:r>
            <a:r>
              <a:rPr lang="uk-UA" b="0" dirty="0"/>
              <a:t>що на 25% більше, ніж минулого року. Ця статистика відображає темпи зростання кількості користувачів та обсяг даних, які генерує кожен користувач. Якщо швидкість впорається, то можна буде генерувати аналітичні дані та приймати рішення на основі даних у режимі реального часу.</a:t>
            </a:r>
            <a:endParaRPr lang="en-US" b="0" dirty="0"/>
          </a:p>
          <a:p>
            <a:r>
              <a:rPr lang="uk-UA" sz="1200" b="0" i="0" kern="1200" dirty="0">
                <a:solidFill>
                  <a:schemeClr val="tx1"/>
                </a:solidFill>
                <a:effectLst/>
                <a:latin typeface="+mn-lt"/>
                <a:ea typeface="+mn-ea"/>
                <a:cs typeface="+mn-cs"/>
              </a:rPr>
              <a:t>Швидкість обробки даних стає все більш критичною, оскільки деякі застосування </a:t>
            </a:r>
            <a:r>
              <a:rPr lang="sq-AL" sz="1200" b="0" i="0" kern="1200" dirty="0">
                <a:solidFill>
                  <a:schemeClr val="tx1"/>
                </a:solidFill>
                <a:effectLst/>
                <a:latin typeface="+mn-lt"/>
                <a:ea typeface="+mn-ea"/>
                <a:cs typeface="+mn-cs"/>
              </a:rPr>
              <a:t>Big Data, </a:t>
            </a:r>
            <a:r>
              <a:rPr lang="uk-UA" sz="1200" b="0" i="0" kern="1200" dirty="0">
                <a:solidFill>
                  <a:schemeClr val="tx1"/>
                </a:solidFill>
                <a:effectLst/>
                <a:latin typeface="+mn-lt"/>
                <a:ea typeface="+mn-ea"/>
                <a:cs typeface="+mn-cs"/>
              </a:rPr>
              <a:t>такі як моніторинг транспорту чи фінансові транзакції, вимагають обробки інформації у реальному часі або близько до нього. </a:t>
            </a:r>
            <a:endParaRPr lang="uk-UA" b="0" dirty="0"/>
          </a:p>
          <a:p>
            <a:r>
              <a:rPr lang="uk-UA" b="1" dirty="0"/>
              <a:t>Що це:</a:t>
            </a:r>
            <a:r>
              <a:rPr lang="uk-UA" dirty="0"/>
              <a:t> дані надходять і змінюються дуже швидко — у реальному часі або майже реальному.</a:t>
            </a:r>
          </a:p>
          <a:p>
            <a:r>
              <a:rPr lang="uk-UA" b="1" dirty="0"/>
              <a:t>Приклади:</a:t>
            </a:r>
            <a:endParaRPr lang="uk-UA" dirty="0"/>
          </a:p>
          <a:p>
            <a:pPr lvl="1"/>
            <a:r>
              <a:rPr lang="uk-UA" dirty="0"/>
              <a:t>Потоки фінансових ринків (курси валют, біржові котирування).</a:t>
            </a:r>
          </a:p>
          <a:p>
            <a:pPr lvl="1"/>
            <a:r>
              <a:rPr lang="uk-UA" dirty="0"/>
              <a:t>Онлайн-замовлення та оплата на </a:t>
            </a:r>
            <a:r>
              <a:rPr lang="uk-UA" dirty="0" err="1"/>
              <a:t>маркетплейсах</a:t>
            </a:r>
            <a:r>
              <a:rPr lang="uk-UA" dirty="0"/>
              <a:t>.</a:t>
            </a:r>
          </a:p>
          <a:p>
            <a:pPr lvl="1"/>
            <a:r>
              <a:rPr lang="uk-UA" dirty="0" err="1"/>
              <a:t>Стримінгові</a:t>
            </a:r>
            <a:r>
              <a:rPr lang="uk-UA" dirty="0"/>
              <a:t> сервіси (</a:t>
            </a:r>
            <a:r>
              <a:rPr lang="sq-AL" dirty="0"/>
              <a:t>Netflix, YouTube) </a:t>
            </a:r>
            <a:r>
              <a:rPr lang="uk-UA" dirty="0"/>
              <a:t>збирають дані про перегляди в реальному часі.</a:t>
            </a:r>
          </a:p>
          <a:p>
            <a:r>
              <a:rPr lang="uk-UA" b="1" dirty="0"/>
              <a:t>Складність:</a:t>
            </a:r>
            <a:r>
              <a:rPr lang="uk-UA" dirty="0"/>
              <a:t> обробка та аналіз повинні відбуватися миттєво, щоб бізнес міг реагувати.</a:t>
            </a:r>
          </a:p>
          <a:p>
            <a:r>
              <a:rPr lang="uk-UA" b="1" dirty="0"/>
              <a:t>Важливість для бізнесу:</a:t>
            </a:r>
            <a:r>
              <a:rPr lang="uk-UA" dirty="0"/>
              <a:t> дозволяє приймати рішення в режимі реального часу, наприклад, автоматично коригувати ціни або пропозиції.</a:t>
            </a:r>
          </a:p>
        </p:txBody>
      </p:sp>
      <p:sp>
        <p:nvSpPr>
          <p:cNvPr id="4" name="Місце для номера слайда 3">
            <a:extLst>
              <a:ext uri="{FF2B5EF4-FFF2-40B4-BE49-F238E27FC236}">
                <a16:creationId xmlns:a16="http://schemas.microsoft.com/office/drawing/2014/main" id="{1C252F2B-A1CE-A384-CD65-35D0E5B825BF}"/>
              </a:ext>
            </a:extLst>
          </p:cNvPr>
          <p:cNvSpPr>
            <a:spLocks noGrp="1"/>
          </p:cNvSpPr>
          <p:nvPr>
            <p:ph type="sldNum" sz="quarter" idx="5"/>
          </p:nvPr>
        </p:nvSpPr>
        <p:spPr/>
        <p:txBody>
          <a:bodyPr/>
          <a:lstStyle/>
          <a:p>
            <a:fld id="{F6E5E92A-CF6C-41A6-814A-4DCE079F449B}" type="slidenum">
              <a:rPr lang="uk-UA" smtClean="0"/>
              <a:t>9</a:t>
            </a:fld>
            <a:endParaRPr lang="uk-UA"/>
          </a:p>
        </p:txBody>
      </p:sp>
    </p:spTree>
    <p:extLst>
      <p:ext uri="{BB962C8B-B14F-4D97-AF65-F5344CB8AC3E}">
        <p14:creationId xmlns:p14="http://schemas.microsoft.com/office/powerpoint/2010/main" val="35505355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BCB333-0A7B-5775-A0CB-3A0E6C658F7E}"/>
            </a:ext>
          </a:extLst>
        </p:cNvPr>
        <p:cNvGrpSpPr/>
        <p:nvPr/>
      </p:nvGrpSpPr>
      <p:grpSpPr>
        <a:xfrm>
          <a:off x="0" y="0"/>
          <a:ext cx="0" cy="0"/>
          <a:chOff x="0" y="0"/>
          <a:chExt cx="0" cy="0"/>
        </a:xfrm>
      </p:grpSpPr>
      <p:sp>
        <p:nvSpPr>
          <p:cNvPr id="2" name="Місце для зображення 1">
            <a:extLst>
              <a:ext uri="{FF2B5EF4-FFF2-40B4-BE49-F238E27FC236}">
                <a16:creationId xmlns:a16="http://schemas.microsoft.com/office/drawing/2014/main" id="{4E65A93E-DF53-A18F-F151-F9295C514DC3}"/>
              </a:ext>
            </a:extLst>
          </p:cNvPr>
          <p:cNvSpPr>
            <a:spLocks noGrp="1" noRot="1" noChangeAspect="1"/>
          </p:cNvSpPr>
          <p:nvPr>
            <p:ph type="sldImg"/>
          </p:nvPr>
        </p:nvSpPr>
        <p:spPr/>
      </p:sp>
      <p:sp>
        <p:nvSpPr>
          <p:cNvPr id="3" name="Місце для нотаток 2">
            <a:extLst>
              <a:ext uri="{FF2B5EF4-FFF2-40B4-BE49-F238E27FC236}">
                <a16:creationId xmlns:a16="http://schemas.microsoft.com/office/drawing/2014/main" id="{12ED53C3-9826-3843-FC5F-F4EAB838910C}"/>
              </a:ext>
            </a:extLst>
          </p:cNvPr>
          <p:cNvSpPr>
            <a:spLocks noGrp="1"/>
          </p:cNvSpPr>
          <p:nvPr>
            <p:ph type="body" idx="1"/>
          </p:nvPr>
        </p:nvSpPr>
        <p:spPr/>
        <p:txBody>
          <a:bodyPr/>
          <a:lstStyle/>
          <a:p>
            <a:r>
              <a:rPr lang="sq-AL" b="1" dirty="0"/>
              <a:t>Variety (</a:t>
            </a:r>
            <a:r>
              <a:rPr lang="uk-UA" b="1" dirty="0"/>
              <a:t>Різноманітність)</a:t>
            </a:r>
          </a:p>
          <a:p>
            <a:r>
              <a:rPr lang="uk-UA" sz="1200" b="0" i="0" kern="1200" dirty="0">
                <a:solidFill>
                  <a:schemeClr val="tx1"/>
                </a:solidFill>
                <a:effectLst/>
                <a:latin typeface="+mn-lt"/>
                <a:ea typeface="+mn-ea"/>
                <a:cs typeface="+mn-cs"/>
              </a:rPr>
              <a:t>Різноманітність стосується типу даних, таких як структуровані, неструктуровані та </a:t>
            </a:r>
            <a:r>
              <a:rPr lang="uk-UA" sz="1200" b="0" i="0" kern="1200" dirty="0" err="1">
                <a:solidFill>
                  <a:schemeClr val="tx1"/>
                </a:solidFill>
                <a:effectLst/>
                <a:latin typeface="+mn-lt"/>
                <a:ea typeface="+mn-ea"/>
                <a:cs typeface="+mn-cs"/>
              </a:rPr>
              <a:t>напівструктуровані</a:t>
            </a:r>
            <a:r>
              <a:rPr lang="uk-UA" sz="1200" b="0" i="0" kern="1200" dirty="0">
                <a:solidFill>
                  <a:schemeClr val="tx1"/>
                </a:solidFill>
                <a:effectLst/>
                <a:latin typeface="+mn-lt"/>
                <a:ea typeface="+mn-ea"/>
                <a:cs typeface="+mn-cs"/>
              </a:rPr>
              <a:t>, оскільки багато джерел генерують різні типи даних. У минулому обсяг генерації даних був не таким високим, а форма, в якій дані генерувалися в </a:t>
            </a:r>
            <a:r>
              <a:rPr lang="sq-AL" sz="1200" b="0" i="0" kern="1200" dirty="0">
                <a:solidFill>
                  <a:schemeClr val="tx1"/>
                </a:solidFill>
                <a:effectLst/>
                <a:latin typeface="+mn-lt"/>
                <a:ea typeface="+mn-ea"/>
                <a:cs typeface="+mn-cs"/>
              </a:rPr>
              <a:t>Excel, </a:t>
            </a:r>
            <a:r>
              <a:rPr lang="uk-UA" sz="1200" b="0" i="0" kern="1200" dirty="0">
                <a:solidFill>
                  <a:schemeClr val="tx1"/>
                </a:solidFill>
                <a:effectLst/>
                <a:latin typeface="+mn-lt"/>
                <a:ea typeface="+mn-ea"/>
                <a:cs typeface="+mn-cs"/>
              </a:rPr>
              <a:t>тексті та базах даних, не була такою високою, але зараз дані щодня генеруються з багатьох джерел, і типи даних також змінюються, такі як датчики, аудіо, зображення, відео тощо.</a:t>
            </a:r>
            <a:endParaRPr lang="uk-UA" b="1" dirty="0"/>
          </a:p>
          <a:p>
            <a:r>
              <a:rPr lang="uk-UA" b="1" dirty="0"/>
              <a:t>Що це:</a:t>
            </a:r>
            <a:r>
              <a:rPr lang="uk-UA" dirty="0"/>
              <a:t> дані надходять у різних форматах та структурах.</a:t>
            </a:r>
          </a:p>
          <a:p>
            <a:r>
              <a:rPr lang="uk-UA" b="1" dirty="0"/>
              <a:t>Приклади:</a:t>
            </a:r>
            <a:endParaRPr lang="uk-UA" dirty="0"/>
          </a:p>
          <a:p>
            <a:pPr lvl="1"/>
            <a:r>
              <a:rPr lang="uk-UA" dirty="0"/>
              <a:t>Структуровані дані: таблиці, бази даних (</a:t>
            </a:r>
            <a:r>
              <a:rPr lang="sq-AL" dirty="0"/>
              <a:t>SQL).</a:t>
            </a:r>
          </a:p>
          <a:p>
            <a:pPr lvl="1"/>
            <a:r>
              <a:rPr lang="uk-UA" dirty="0" err="1"/>
              <a:t>Напівструктуровані</a:t>
            </a:r>
            <a:r>
              <a:rPr lang="uk-UA" dirty="0"/>
              <a:t>: </a:t>
            </a:r>
            <a:r>
              <a:rPr lang="sq-AL" dirty="0"/>
              <a:t>JSON, XML, </a:t>
            </a:r>
            <a:r>
              <a:rPr lang="uk-UA" dirty="0"/>
              <a:t>лог-файли.</a:t>
            </a:r>
          </a:p>
          <a:p>
            <a:pPr lvl="1"/>
            <a:r>
              <a:rPr lang="uk-UA" dirty="0"/>
              <a:t>Неструктуровані: фото, відео, текстові повідомлення, аудіо, соціальні мережі.</a:t>
            </a:r>
          </a:p>
          <a:p>
            <a:r>
              <a:rPr lang="uk-UA" b="1" dirty="0"/>
              <a:t>Складність:</a:t>
            </a:r>
            <a:r>
              <a:rPr lang="uk-UA" dirty="0"/>
              <a:t> потрібно інтегрувати різні типи даних у єдину систему для аналізу.</a:t>
            </a:r>
          </a:p>
          <a:p>
            <a:r>
              <a:rPr lang="uk-UA" b="1" dirty="0"/>
              <a:t>Важливість для бізнесу:</a:t>
            </a:r>
            <a:r>
              <a:rPr lang="uk-UA" dirty="0"/>
              <a:t> аналіз усіх типів даних дає більш повну картину (наприклад, текстові відгуки + оцінки клієнтів).</a:t>
            </a:r>
          </a:p>
        </p:txBody>
      </p:sp>
      <p:sp>
        <p:nvSpPr>
          <p:cNvPr id="4" name="Місце для номера слайда 3">
            <a:extLst>
              <a:ext uri="{FF2B5EF4-FFF2-40B4-BE49-F238E27FC236}">
                <a16:creationId xmlns:a16="http://schemas.microsoft.com/office/drawing/2014/main" id="{C45AF133-4046-77FF-7B59-E968746942AD}"/>
              </a:ext>
            </a:extLst>
          </p:cNvPr>
          <p:cNvSpPr>
            <a:spLocks noGrp="1"/>
          </p:cNvSpPr>
          <p:nvPr>
            <p:ph type="sldNum" sz="quarter" idx="5"/>
          </p:nvPr>
        </p:nvSpPr>
        <p:spPr/>
        <p:txBody>
          <a:bodyPr/>
          <a:lstStyle/>
          <a:p>
            <a:fld id="{F6E5E92A-CF6C-41A6-814A-4DCE079F449B}" type="slidenum">
              <a:rPr lang="uk-UA" smtClean="0"/>
              <a:t>10</a:t>
            </a:fld>
            <a:endParaRPr lang="uk-UA"/>
          </a:p>
        </p:txBody>
      </p:sp>
    </p:spTree>
    <p:extLst>
      <p:ext uri="{BB962C8B-B14F-4D97-AF65-F5344CB8AC3E}">
        <p14:creationId xmlns:p14="http://schemas.microsoft.com/office/powerpoint/2010/main" val="9918511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1D3BCA8-8B03-014D-86C1-1A9AE53C64D7}"/>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57FB8955-7D5C-6343-B9DD-52454E01D9FA}"/>
              </a:ext>
            </a:extLst>
          </p:cNvPr>
          <p:cNvSpPr>
            <a:spLocks noGrp="1"/>
          </p:cNvSpPr>
          <p:nvPr>
            <p:ph type="ctrTitle"/>
          </p:nvPr>
        </p:nvSpPr>
        <p:spPr>
          <a:xfrm>
            <a:off x="5176652" y="1217366"/>
            <a:ext cx="5953496" cy="2387600"/>
          </a:xfrm>
        </p:spPr>
        <p:txBody>
          <a:bodyPr anchor="b"/>
          <a:lstStyle>
            <a:lvl1pPr algn="ctr">
              <a:defRPr sz="6000">
                <a:solidFill>
                  <a:schemeClr val="bg1"/>
                </a:solidFill>
              </a:defRPr>
            </a:lvl1pPr>
          </a:lstStyle>
          <a:p>
            <a:r>
              <a:rPr lang="en-GB" dirty="0"/>
              <a:t>Click to edit Master title style</a:t>
            </a:r>
            <a:endParaRPr lang="en-UA" dirty="0"/>
          </a:p>
        </p:txBody>
      </p:sp>
      <p:sp>
        <p:nvSpPr>
          <p:cNvPr id="3" name="Subtitle 2">
            <a:extLst>
              <a:ext uri="{FF2B5EF4-FFF2-40B4-BE49-F238E27FC236}">
                <a16:creationId xmlns:a16="http://schemas.microsoft.com/office/drawing/2014/main" id="{255BD48E-148D-B349-B026-B565BE1942C2}"/>
              </a:ext>
            </a:extLst>
          </p:cNvPr>
          <p:cNvSpPr>
            <a:spLocks noGrp="1"/>
          </p:cNvSpPr>
          <p:nvPr>
            <p:ph type="subTitle" idx="1"/>
          </p:nvPr>
        </p:nvSpPr>
        <p:spPr>
          <a:xfrm>
            <a:off x="5176652" y="3697041"/>
            <a:ext cx="5953496"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A"/>
          </a:p>
        </p:txBody>
      </p:sp>
      <p:sp>
        <p:nvSpPr>
          <p:cNvPr id="4" name="Date Placeholder 3">
            <a:extLst>
              <a:ext uri="{FF2B5EF4-FFF2-40B4-BE49-F238E27FC236}">
                <a16:creationId xmlns:a16="http://schemas.microsoft.com/office/drawing/2014/main" id="{8F6613C2-B378-C247-8F84-F5E0D65B0CF7}"/>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5" name="Footer Placeholder 4">
            <a:extLst>
              <a:ext uri="{FF2B5EF4-FFF2-40B4-BE49-F238E27FC236}">
                <a16:creationId xmlns:a16="http://schemas.microsoft.com/office/drawing/2014/main" id="{2BD12F61-EEF5-1642-A898-3D8B71204337}"/>
              </a:ext>
            </a:extLst>
          </p:cNvPr>
          <p:cNvSpPr>
            <a:spLocks noGrp="1"/>
          </p:cNvSpPr>
          <p:nvPr>
            <p:ph type="ftr" sz="quarter" idx="11"/>
          </p:nvPr>
        </p:nvSpPr>
        <p:spPr/>
        <p:txBody>
          <a:bodyPr/>
          <a:lstStyle/>
          <a:p>
            <a:endParaRPr lang="en-UA"/>
          </a:p>
        </p:txBody>
      </p:sp>
      <p:sp>
        <p:nvSpPr>
          <p:cNvPr id="6" name="Slide Number Placeholder 5">
            <a:extLst>
              <a:ext uri="{FF2B5EF4-FFF2-40B4-BE49-F238E27FC236}">
                <a16:creationId xmlns:a16="http://schemas.microsoft.com/office/drawing/2014/main" id="{37A72534-482B-1140-A1F5-75B5A080250A}"/>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882911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DCA9A-5A98-F54A-A7D9-46AA03E92A8C}"/>
              </a:ext>
            </a:extLst>
          </p:cNvPr>
          <p:cNvSpPr>
            <a:spLocks noGrp="1"/>
          </p:cNvSpPr>
          <p:nvPr>
            <p:ph type="title"/>
          </p:nvPr>
        </p:nvSpPr>
        <p:spPr/>
        <p:txBody>
          <a:bodyPr/>
          <a:lstStyle/>
          <a:p>
            <a:r>
              <a:rPr lang="en-GB"/>
              <a:t>Click to edit Master title style</a:t>
            </a:r>
            <a:endParaRPr lang="en-UA"/>
          </a:p>
        </p:txBody>
      </p:sp>
      <p:sp>
        <p:nvSpPr>
          <p:cNvPr id="3" name="Vertical Text Placeholder 2">
            <a:extLst>
              <a:ext uri="{FF2B5EF4-FFF2-40B4-BE49-F238E27FC236}">
                <a16:creationId xmlns:a16="http://schemas.microsoft.com/office/drawing/2014/main" id="{E565ED3D-C45A-8447-AB02-5FA43B90A07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A"/>
          </a:p>
        </p:txBody>
      </p:sp>
      <p:sp>
        <p:nvSpPr>
          <p:cNvPr id="4" name="Date Placeholder 3">
            <a:extLst>
              <a:ext uri="{FF2B5EF4-FFF2-40B4-BE49-F238E27FC236}">
                <a16:creationId xmlns:a16="http://schemas.microsoft.com/office/drawing/2014/main" id="{18F51753-B8B3-0343-A171-892BA70FD874}"/>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5" name="Footer Placeholder 4">
            <a:extLst>
              <a:ext uri="{FF2B5EF4-FFF2-40B4-BE49-F238E27FC236}">
                <a16:creationId xmlns:a16="http://schemas.microsoft.com/office/drawing/2014/main" id="{AF0CEED7-F20F-6D42-8FA7-3361130EC397}"/>
              </a:ext>
            </a:extLst>
          </p:cNvPr>
          <p:cNvSpPr>
            <a:spLocks noGrp="1"/>
          </p:cNvSpPr>
          <p:nvPr>
            <p:ph type="ftr" sz="quarter" idx="11"/>
          </p:nvPr>
        </p:nvSpPr>
        <p:spPr/>
        <p:txBody>
          <a:bodyPr/>
          <a:lstStyle/>
          <a:p>
            <a:endParaRPr lang="en-UA"/>
          </a:p>
        </p:txBody>
      </p:sp>
      <p:sp>
        <p:nvSpPr>
          <p:cNvPr id="6" name="Slide Number Placeholder 5">
            <a:extLst>
              <a:ext uri="{FF2B5EF4-FFF2-40B4-BE49-F238E27FC236}">
                <a16:creationId xmlns:a16="http://schemas.microsoft.com/office/drawing/2014/main" id="{828A9B7B-DB78-494B-95CD-B2C088898A11}"/>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1805209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19B66D2-1B40-8A4B-A684-21350B5274F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A"/>
          </a:p>
        </p:txBody>
      </p:sp>
      <p:sp>
        <p:nvSpPr>
          <p:cNvPr id="3" name="Vertical Text Placeholder 2">
            <a:extLst>
              <a:ext uri="{FF2B5EF4-FFF2-40B4-BE49-F238E27FC236}">
                <a16:creationId xmlns:a16="http://schemas.microsoft.com/office/drawing/2014/main" id="{CC9E6337-9F1A-6848-A52E-F0B6EE082C8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A"/>
          </a:p>
        </p:txBody>
      </p:sp>
      <p:sp>
        <p:nvSpPr>
          <p:cNvPr id="4" name="Date Placeholder 3">
            <a:extLst>
              <a:ext uri="{FF2B5EF4-FFF2-40B4-BE49-F238E27FC236}">
                <a16:creationId xmlns:a16="http://schemas.microsoft.com/office/drawing/2014/main" id="{6D7A066D-030A-F74C-BA2E-2E0867D1C646}"/>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5" name="Footer Placeholder 4">
            <a:extLst>
              <a:ext uri="{FF2B5EF4-FFF2-40B4-BE49-F238E27FC236}">
                <a16:creationId xmlns:a16="http://schemas.microsoft.com/office/drawing/2014/main" id="{50F86EB2-D913-4549-8A7F-3EA6D86D65FC}"/>
              </a:ext>
            </a:extLst>
          </p:cNvPr>
          <p:cNvSpPr>
            <a:spLocks noGrp="1"/>
          </p:cNvSpPr>
          <p:nvPr>
            <p:ph type="ftr" sz="quarter" idx="11"/>
          </p:nvPr>
        </p:nvSpPr>
        <p:spPr/>
        <p:txBody>
          <a:bodyPr/>
          <a:lstStyle/>
          <a:p>
            <a:endParaRPr lang="en-UA"/>
          </a:p>
        </p:txBody>
      </p:sp>
      <p:sp>
        <p:nvSpPr>
          <p:cNvPr id="6" name="Slide Number Placeholder 5">
            <a:extLst>
              <a:ext uri="{FF2B5EF4-FFF2-40B4-BE49-F238E27FC236}">
                <a16:creationId xmlns:a16="http://schemas.microsoft.com/office/drawing/2014/main" id="{A24CC2C4-B762-4F4B-AAA8-1D2FABD609A8}"/>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1122027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9F2AF-89A6-9B46-BB00-5810C704EDA5}"/>
              </a:ext>
            </a:extLst>
          </p:cNvPr>
          <p:cNvSpPr>
            <a:spLocks noGrp="1"/>
          </p:cNvSpPr>
          <p:nvPr>
            <p:ph type="title"/>
          </p:nvPr>
        </p:nvSpPr>
        <p:spPr/>
        <p:txBody>
          <a:bodyPr/>
          <a:lstStyle/>
          <a:p>
            <a:r>
              <a:rPr lang="en-GB"/>
              <a:t>Click to edit Master title style</a:t>
            </a:r>
            <a:endParaRPr lang="en-UA"/>
          </a:p>
        </p:txBody>
      </p:sp>
      <p:sp>
        <p:nvSpPr>
          <p:cNvPr id="3" name="Content Placeholder 2">
            <a:extLst>
              <a:ext uri="{FF2B5EF4-FFF2-40B4-BE49-F238E27FC236}">
                <a16:creationId xmlns:a16="http://schemas.microsoft.com/office/drawing/2014/main" id="{F9B68359-3E1A-B145-8C4F-1AA0C3E156E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A"/>
          </a:p>
        </p:txBody>
      </p:sp>
      <p:sp>
        <p:nvSpPr>
          <p:cNvPr id="4" name="Date Placeholder 3">
            <a:extLst>
              <a:ext uri="{FF2B5EF4-FFF2-40B4-BE49-F238E27FC236}">
                <a16:creationId xmlns:a16="http://schemas.microsoft.com/office/drawing/2014/main" id="{BCCC5B65-9BA6-0C4F-8C5A-67ABE7106974}"/>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5" name="Footer Placeholder 4">
            <a:extLst>
              <a:ext uri="{FF2B5EF4-FFF2-40B4-BE49-F238E27FC236}">
                <a16:creationId xmlns:a16="http://schemas.microsoft.com/office/drawing/2014/main" id="{2E3B8795-68C5-354B-BEF2-262D6F776101}"/>
              </a:ext>
            </a:extLst>
          </p:cNvPr>
          <p:cNvSpPr>
            <a:spLocks noGrp="1"/>
          </p:cNvSpPr>
          <p:nvPr>
            <p:ph type="ftr" sz="quarter" idx="11"/>
          </p:nvPr>
        </p:nvSpPr>
        <p:spPr/>
        <p:txBody>
          <a:bodyPr/>
          <a:lstStyle/>
          <a:p>
            <a:endParaRPr lang="en-UA"/>
          </a:p>
        </p:txBody>
      </p:sp>
      <p:sp>
        <p:nvSpPr>
          <p:cNvPr id="6" name="Slide Number Placeholder 5">
            <a:extLst>
              <a:ext uri="{FF2B5EF4-FFF2-40B4-BE49-F238E27FC236}">
                <a16:creationId xmlns:a16="http://schemas.microsoft.com/office/drawing/2014/main" id="{CBA8B7F9-0DE5-4E4E-B8B7-3EBC07C6CA55}"/>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1655659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E106E-15C0-9D40-B98A-BE2FA59E08E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A"/>
          </a:p>
        </p:txBody>
      </p:sp>
      <p:sp>
        <p:nvSpPr>
          <p:cNvPr id="3" name="Text Placeholder 2">
            <a:extLst>
              <a:ext uri="{FF2B5EF4-FFF2-40B4-BE49-F238E27FC236}">
                <a16:creationId xmlns:a16="http://schemas.microsoft.com/office/drawing/2014/main" id="{0891A047-34E4-A444-89C0-AD7568F89F1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65ABD55-41E4-504F-A820-80638A8E32B4}"/>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5" name="Footer Placeholder 4">
            <a:extLst>
              <a:ext uri="{FF2B5EF4-FFF2-40B4-BE49-F238E27FC236}">
                <a16:creationId xmlns:a16="http://schemas.microsoft.com/office/drawing/2014/main" id="{E54EFAE2-66FE-7E40-ABC1-87012AE677A3}"/>
              </a:ext>
            </a:extLst>
          </p:cNvPr>
          <p:cNvSpPr>
            <a:spLocks noGrp="1"/>
          </p:cNvSpPr>
          <p:nvPr>
            <p:ph type="ftr" sz="quarter" idx="11"/>
          </p:nvPr>
        </p:nvSpPr>
        <p:spPr/>
        <p:txBody>
          <a:bodyPr/>
          <a:lstStyle/>
          <a:p>
            <a:endParaRPr lang="en-UA"/>
          </a:p>
        </p:txBody>
      </p:sp>
      <p:sp>
        <p:nvSpPr>
          <p:cNvPr id="6" name="Slide Number Placeholder 5">
            <a:extLst>
              <a:ext uri="{FF2B5EF4-FFF2-40B4-BE49-F238E27FC236}">
                <a16:creationId xmlns:a16="http://schemas.microsoft.com/office/drawing/2014/main" id="{D421A38B-C1E7-2748-A3EE-71F952F91816}"/>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2084540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D12DA-8E5E-434D-A2D4-AA9EEEE7F27D}"/>
              </a:ext>
            </a:extLst>
          </p:cNvPr>
          <p:cNvSpPr>
            <a:spLocks noGrp="1"/>
          </p:cNvSpPr>
          <p:nvPr>
            <p:ph type="title"/>
          </p:nvPr>
        </p:nvSpPr>
        <p:spPr/>
        <p:txBody>
          <a:bodyPr/>
          <a:lstStyle/>
          <a:p>
            <a:r>
              <a:rPr lang="en-GB"/>
              <a:t>Click to edit Master title style</a:t>
            </a:r>
            <a:endParaRPr lang="en-UA"/>
          </a:p>
        </p:txBody>
      </p:sp>
      <p:sp>
        <p:nvSpPr>
          <p:cNvPr id="3" name="Content Placeholder 2">
            <a:extLst>
              <a:ext uri="{FF2B5EF4-FFF2-40B4-BE49-F238E27FC236}">
                <a16:creationId xmlns:a16="http://schemas.microsoft.com/office/drawing/2014/main" id="{495F4954-9EA4-6C4A-BAA2-E680FF792E0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A"/>
          </a:p>
        </p:txBody>
      </p:sp>
      <p:sp>
        <p:nvSpPr>
          <p:cNvPr id="4" name="Content Placeholder 3">
            <a:extLst>
              <a:ext uri="{FF2B5EF4-FFF2-40B4-BE49-F238E27FC236}">
                <a16:creationId xmlns:a16="http://schemas.microsoft.com/office/drawing/2014/main" id="{28DF5CC6-19F8-7347-87A3-FDB70DF4008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A"/>
          </a:p>
        </p:txBody>
      </p:sp>
      <p:sp>
        <p:nvSpPr>
          <p:cNvPr id="5" name="Date Placeholder 4">
            <a:extLst>
              <a:ext uri="{FF2B5EF4-FFF2-40B4-BE49-F238E27FC236}">
                <a16:creationId xmlns:a16="http://schemas.microsoft.com/office/drawing/2014/main" id="{4133058E-8D8C-B549-864B-8BE3A22455EC}"/>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6" name="Footer Placeholder 5">
            <a:extLst>
              <a:ext uri="{FF2B5EF4-FFF2-40B4-BE49-F238E27FC236}">
                <a16:creationId xmlns:a16="http://schemas.microsoft.com/office/drawing/2014/main" id="{A9961FF8-8D1C-814C-A419-0D19909ADB93}"/>
              </a:ext>
            </a:extLst>
          </p:cNvPr>
          <p:cNvSpPr>
            <a:spLocks noGrp="1"/>
          </p:cNvSpPr>
          <p:nvPr>
            <p:ph type="ftr" sz="quarter" idx="11"/>
          </p:nvPr>
        </p:nvSpPr>
        <p:spPr/>
        <p:txBody>
          <a:bodyPr/>
          <a:lstStyle/>
          <a:p>
            <a:endParaRPr lang="en-UA"/>
          </a:p>
        </p:txBody>
      </p:sp>
      <p:sp>
        <p:nvSpPr>
          <p:cNvPr id="7" name="Slide Number Placeholder 6">
            <a:extLst>
              <a:ext uri="{FF2B5EF4-FFF2-40B4-BE49-F238E27FC236}">
                <a16:creationId xmlns:a16="http://schemas.microsoft.com/office/drawing/2014/main" id="{58C2B191-38E3-6B40-A0B9-9A3EA7F7DC7D}"/>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142726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22D52-FAD1-FE4F-9877-02D98D316F51}"/>
              </a:ext>
            </a:extLst>
          </p:cNvPr>
          <p:cNvSpPr>
            <a:spLocks noGrp="1"/>
          </p:cNvSpPr>
          <p:nvPr>
            <p:ph type="title"/>
          </p:nvPr>
        </p:nvSpPr>
        <p:spPr>
          <a:xfrm>
            <a:off x="839788" y="365125"/>
            <a:ext cx="10515600" cy="1325563"/>
          </a:xfrm>
        </p:spPr>
        <p:txBody>
          <a:bodyPr/>
          <a:lstStyle/>
          <a:p>
            <a:r>
              <a:rPr lang="en-GB"/>
              <a:t>Click to edit Master title style</a:t>
            </a:r>
            <a:endParaRPr lang="en-UA"/>
          </a:p>
        </p:txBody>
      </p:sp>
      <p:sp>
        <p:nvSpPr>
          <p:cNvPr id="3" name="Text Placeholder 2">
            <a:extLst>
              <a:ext uri="{FF2B5EF4-FFF2-40B4-BE49-F238E27FC236}">
                <a16:creationId xmlns:a16="http://schemas.microsoft.com/office/drawing/2014/main" id="{11B0FC3F-E794-524A-ADD5-26D78C650B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3399F37-6B5A-FC43-A46C-8DEAFF81AA4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A"/>
          </a:p>
        </p:txBody>
      </p:sp>
      <p:sp>
        <p:nvSpPr>
          <p:cNvPr id="5" name="Text Placeholder 4">
            <a:extLst>
              <a:ext uri="{FF2B5EF4-FFF2-40B4-BE49-F238E27FC236}">
                <a16:creationId xmlns:a16="http://schemas.microsoft.com/office/drawing/2014/main" id="{226B1FD7-2305-E84D-BD48-43E0F13FC8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E4688B8-B309-2946-B130-D15984B8673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A"/>
          </a:p>
        </p:txBody>
      </p:sp>
      <p:sp>
        <p:nvSpPr>
          <p:cNvPr id="7" name="Date Placeholder 6">
            <a:extLst>
              <a:ext uri="{FF2B5EF4-FFF2-40B4-BE49-F238E27FC236}">
                <a16:creationId xmlns:a16="http://schemas.microsoft.com/office/drawing/2014/main" id="{59F969B7-EF78-B641-8F7F-897645309F86}"/>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8" name="Footer Placeholder 7">
            <a:extLst>
              <a:ext uri="{FF2B5EF4-FFF2-40B4-BE49-F238E27FC236}">
                <a16:creationId xmlns:a16="http://schemas.microsoft.com/office/drawing/2014/main" id="{878BCACF-C03D-E148-A513-A2F46CE8FB4A}"/>
              </a:ext>
            </a:extLst>
          </p:cNvPr>
          <p:cNvSpPr>
            <a:spLocks noGrp="1"/>
          </p:cNvSpPr>
          <p:nvPr>
            <p:ph type="ftr" sz="quarter" idx="11"/>
          </p:nvPr>
        </p:nvSpPr>
        <p:spPr/>
        <p:txBody>
          <a:bodyPr/>
          <a:lstStyle/>
          <a:p>
            <a:endParaRPr lang="en-UA"/>
          </a:p>
        </p:txBody>
      </p:sp>
      <p:sp>
        <p:nvSpPr>
          <p:cNvPr id="9" name="Slide Number Placeholder 8">
            <a:extLst>
              <a:ext uri="{FF2B5EF4-FFF2-40B4-BE49-F238E27FC236}">
                <a16:creationId xmlns:a16="http://schemas.microsoft.com/office/drawing/2014/main" id="{5747112C-28F3-4744-B3DC-49879DD8CD3B}"/>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3735714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E66C8-0ADA-C546-8D5E-2EB5294E32D2}"/>
              </a:ext>
            </a:extLst>
          </p:cNvPr>
          <p:cNvSpPr>
            <a:spLocks noGrp="1"/>
          </p:cNvSpPr>
          <p:nvPr>
            <p:ph type="title"/>
          </p:nvPr>
        </p:nvSpPr>
        <p:spPr/>
        <p:txBody>
          <a:bodyPr/>
          <a:lstStyle/>
          <a:p>
            <a:r>
              <a:rPr lang="en-GB"/>
              <a:t>Click to edit Master title style</a:t>
            </a:r>
            <a:endParaRPr lang="en-UA"/>
          </a:p>
        </p:txBody>
      </p:sp>
      <p:sp>
        <p:nvSpPr>
          <p:cNvPr id="3" name="Date Placeholder 2">
            <a:extLst>
              <a:ext uri="{FF2B5EF4-FFF2-40B4-BE49-F238E27FC236}">
                <a16:creationId xmlns:a16="http://schemas.microsoft.com/office/drawing/2014/main" id="{6365C44A-529A-A44E-8E8A-1FF68BB47CD0}"/>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4" name="Footer Placeholder 3">
            <a:extLst>
              <a:ext uri="{FF2B5EF4-FFF2-40B4-BE49-F238E27FC236}">
                <a16:creationId xmlns:a16="http://schemas.microsoft.com/office/drawing/2014/main" id="{E96587CE-31F5-2643-94F6-E365137FD354}"/>
              </a:ext>
            </a:extLst>
          </p:cNvPr>
          <p:cNvSpPr>
            <a:spLocks noGrp="1"/>
          </p:cNvSpPr>
          <p:nvPr>
            <p:ph type="ftr" sz="quarter" idx="11"/>
          </p:nvPr>
        </p:nvSpPr>
        <p:spPr/>
        <p:txBody>
          <a:bodyPr/>
          <a:lstStyle/>
          <a:p>
            <a:endParaRPr lang="en-UA"/>
          </a:p>
        </p:txBody>
      </p:sp>
      <p:sp>
        <p:nvSpPr>
          <p:cNvPr id="5" name="Slide Number Placeholder 4">
            <a:extLst>
              <a:ext uri="{FF2B5EF4-FFF2-40B4-BE49-F238E27FC236}">
                <a16:creationId xmlns:a16="http://schemas.microsoft.com/office/drawing/2014/main" id="{F28BEF56-2AAE-4C4A-8CD2-2CEA3CB7B2D7}"/>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1380952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998EC6A-7DE6-4649-AF38-C31707ECEC6B}"/>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3" name="Footer Placeholder 2">
            <a:extLst>
              <a:ext uri="{FF2B5EF4-FFF2-40B4-BE49-F238E27FC236}">
                <a16:creationId xmlns:a16="http://schemas.microsoft.com/office/drawing/2014/main" id="{585CE143-A886-9C47-8FE9-81F5E8FE2128}"/>
              </a:ext>
            </a:extLst>
          </p:cNvPr>
          <p:cNvSpPr>
            <a:spLocks noGrp="1"/>
          </p:cNvSpPr>
          <p:nvPr>
            <p:ph type="ftr" sz="quarter" idx="11"/>
          </p:nvPr>
        </p:nvSpPr>
        <p:spPr/>
        <p:txBody>
          <a:bodyPr/>
          <a:lstStyle/>
          <a:p>
            <a:endParaRPr lang="en-UA"/>
          </a:p>
        </p:txBody>
      </p:sp>
      <p:sp>
        <p:nvSpPr>
          <p:cNvPr id="4" name="Slide Number Placeholder 3">
            <a:extLst>
              <a:ext uri="{FF2B5EF4-FFF2-40B4-BE49-F238E27FC236}">
                <a16:creationId xmlns:a16="http://schemas.microsoft.com/office/drawing/2014/main" id="{5CD95A86-6223-FC40-90C1-5EBBE2045C5C}"/>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480729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CAF4D-D15F-A048-992F-F59972D403B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A"/>
          </a:p>
        </p:txBody>
      </p:sp>
      <p:sp>
        <p:nvSpPr>
          <p:cNvPr id="3" name="Content Placeholder 2">
            <a:extLst>
              <a:ext uri="{FF2B5EF4-FFF2-40B4-BE49-F238E27FC236}">
                <a16:creationId xmlns:a16="http://schemas.microsoft.com/office/drawing/2014/main" id="{C466878D-076E-3C47-A545-06E18F45A0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A"/>
          </a:p>
        </p:txBody>
      </p:sp>
      <p:sp>
        <p:nvSpPr>
          <p:cNvPr id="4" name="Text Placeholder 3">
            <a:extLst>
              <a:ext uri="{FF2B5EF4-FFF2-40B4-BE49-F238E27FC236}">
                <a16:creationId xmlns:a16="http://schemas.microsoft.com/office/drawing/2014/main" id="{B5C1A478-4C37-8A46-A02E-E71F919E33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2257DC0-8E1B-B54E-87D0-261E0E9A2DCE}"/>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6" name="Footer Placeholder 5">
            <a:extLst>
              <a:ext uri="{FF2B5EF4-FFF2-40B4-BE49-F238E27FC236}">
                <a16:creationId xmlns:a16="http://schemas.microsoft.com/office/drawing/2014/main" id="{6D7BFA5A-C862-8D4E-9181-D6B1E7224B3D}"/>
              </a:ext>
            </a:extLst>
          </p:cNvPr>
          <p:cNvSpPr>
            <a:spLocks noGrp="1"/>
          </p:cNvSpPr>
          <p:nvPr>
            <p:ph type="ftr" sz="quarter" idx="11"/>
          </p:nvPr>
        </p:nvSpPr>
        <p:spPr/>
        <p:txBody>
          <a:bodyPr/>
          <a:lstStyle/>
          <a:p>
            <a:endParaRPr lang="en-UA"/>
          </a:p>
        </p:txBody>
      </p:sp>
      <p:sp>
        <p:nvSpPr>
          <p:cNvPr id="7" name="Slide Number Placeholder 6">
            <a:extLst>
              <a:ext uri="{FF2B5EF4-FFF2-40B4-BE49-F238E27FC236}">
                <a16:creationId xmlns:a16="http://schemas.microsoft.com/office/drawing/2014/main" id="{D9697CBE-8E4E-E644-92B1-B4857963851B}"/>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2681140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D380A-B4AF-894F-8F51-58EE1FA5A5C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A"/>
          </a:p>
        </p:txBody>
      </p:sp>
      <p:sp>
        <p:nvSpPr>
          <p:cNvPr id="3" name="Picture Placeholder 2">
            <a:extLst>
              <a:ext uri="{FF2B5EF4-FFF2-40B4-BE49-F238E27FC236}">
                <a16:creationId xmlns:a16="http://schemas.microsoft.com/office/drawing/2014/main" id="{EC78EB75-FF87-1143-BAB3-FA6F7CF7877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A"/>
          </a:p>
        </p:txBody>
      </p:sp>
      <p:sp>
        <p:nvSpPr>
          <p:cNvPr id="4" name="Text Placeholder 3">
            <a:extLst>
              <a:ext uri="{FF2B5EF4-FFF2-40B4-BE49-F238E27FC236}">
                <a16:creationId xmlns:a16="http://schemas.microsoft.com/office/drawing/2014/main" id="{C23E1161-CF49-E244-B589-AE139EF12A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C1B59F6-CBC9-C744-8131-ED9467396C37}"/>
              </a:ext>
            </a:extLst>
          </p:cNvPr>
          <p:cNvSpPr>
            <a:spLocks noGrp="1"/>
          </p:cNvSpPr>
          <p:nvPr>
            <p:ph type="dt" sz="half" idx="10"/>
          </p:nvPr>
        </p:nvSpPr>
        <p:spPr/>
        <p:txBody>
          <a:bodyPr/>
          <a:lstStyle/>
          <a:p>
            <a:fld id="{27EE90F2-10B1-1C43-B201-DF7CE5BC670D}" type="datetimeFigureOut">
              <a:rPr lang="en-UA" smtClean="0"/>
              <a:t>09/14/2025</a:t>
            </a:fld>
            <a:endParaRPr lang="en-UA"/>
          </a:p>
        </p:txBody>
      </p:sp>
      <p:sp>
        <p:nvSpPr>
          <p:cNvPr id="6" name="Footer Placeholder 5">
            <a:extLst>
              <a:ext uri="{FF2B5EF4-FFF2-40B4-BE49-F238E27FC236}">
                <a16:creationId xmlns:a16="http://schemas.microsoft.com/office/drawing/2014/main" id="{346EFEFE-BE90-B74C-AAEA-3B591EE85647}"/>
              </a:ext>
            </a:extLst>
          </p:cNvPr>
          <p:cNvSpPr>
            <a:spLocks noGrp="1"/>
          </p:cNvSpPr>
          <p:nvPr>
            <p:ph type="ftr" sz="quarter" idx="11"/>
          </p:nvPr>
        </p:nvSpPr>
        <p:spPr/>
        <p:txBody>
          <a:bodyPr/>
          <a:lstStyle/>
          <a:p>
            <a:endParaRPr lang="en-UA"/>
          </a:p>
        </p:txBody>
      </p:sp>
      <p:sp>
        <p:nvSpPr>
          <p:cNvPr id="7" name="Slide Number Placeholder 6">
            <a:extLst>
              <a:ext uri="{FF2B5EF4-FFF2-40B4-BE49-F238E27FC236}">
                <a16:creationId xmlns:a16="http://schemas.microsoft.com/office/drawing/2014/main" id="{0DB30093-014F-E94F-B470-FF280CE7727F}"/>
              </a:ext>
            </a:extLst>
          </p:cNvPr>
          <p:cNvSpPr>
            <a:spLocks noGrp="1"/>
          </p:cNvSpPr>
          <p:nvPr>
            <p:ph type="sldNum" sz="quarter" idx="12"/>
          </p:nvPr>
        </p:nvSpPr>
        <p:spPr/>
        <p:txBody>
          <a:bodyPr/>
          <a:lstStyle/>
          <a:p>
            <a:fld id="{9DDCC143-2022-734C-81D9-E011CD04A4B7}" type="slidenum">
              <a:rPr lang="en-UA" smtClean="0"/>
              <a:t>‹№›</a:t>
            </a:fld>
            <a:endParaRPr lang="en-UA"/>
          </a:p>
        </p:txBody>
      </p:sp>
    </p:spTree>
    <p:extLst>
      <p:ext uri="{BB962C8B-B14F-4D97-AF65-F5344CB8AC3E}">
        <p14:creationId xmlns:p14="http://schemas.microsoft.com/office/powerpoint/2010/main" val="880601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A3FBA01-2945-A04E-8B27-3D06615808EB}"/>
              </a:ext>
            </a:extLst>
          </p:cNvPr>
          <p:cNvPicPr>
            <a:picLocks noChangeAspect="1"/>
          </p:cNvPicPr>
          <p:nvPr userDrawn="1"/>
        </p:nvPicPr>
        <p:blipFill rotWithShape="1">
          <a:blip r:embed="rId13"/>
          <a:srcRect l="24286"/>
          <a:stretch/>
        </p:blipFill>
        <p:spPr>
          <a:xfrm>
            <a:off x="0" y="0"/>
            <a:ext cx="9231086" cy="6858000"/>
          </a:xfrm>
          <a:prstGeom prst="rect">
            <a:avLst/>
          </a:prstGeom>
        </p:spPr>
      </p:pic>
      <p:pic>
        <p:nvPicPr>
          <p:cNvPr id="8" name="Picture 7">
            <a:extLst>
              <a:ext uri="{FF2B5EF4-FFF2-40B4-BE49-F238E27FC236}">
                <a16:creationId xmlns:a16="http://schemas.microsoft.com/office/drawing/2014/main" id="{42A5EF85-CEBF-774F-A0BB-96C2E93F4363}"/>
              </a:ext>
            </a:extLst>
          </p:cNvPr>
          <p:cNvPicPr>
            <a:picLocks noChangeAspect="1"/>
          </p:cNvPicPr>
          <p:nvPr userDrawn="1"/>
        </p:nvPicPr>
        <p:blipFill rotWithShape="1">
          <a:blip r:embed="rId13"/>
          <a:srcRect l="76072"/>
          <a:stretch/>
        </p:blipFill>
        <p:spPr>
          <a:xfrm>
            <a:off x="6313714" y="0"/>
            <a:ext cx="5878286" cy="6858000"/>
          </a:xfrm>
          <a:prstGeom prst="rect">
            <a:avLst/>
          </a:prstGeom>
        </p:spPr>
      </p:pic>
      <p:sp>
        <p:nvSpPr>
          <p:cNvPr id="2" name="Title Placeholder 1">
            <a:extLst>
              <a:ext uri="{FF2B5EF4-FFF2-40B4-BE49-F238E27FC236}">
                <a16:creationId xmlns:a16="http://schemas.microsoft.com/office/drawing/2014/main" id="{35D92448-A3C7-6247-81FF-829F34E7F150}"/>
              </a:ext>
            </a:extLst>
          </p:cNvPr>
          <p:cNvSpPr>
            <a:spLocks noGrp="1"/>
          </p:cNvSpPr>
          <p:nvPr>
            <p:ph type="title"/>
          </p:nvPr>
        </p:nvSpPr>
        <p:spPr>
          <a:xfrm>
            <a:off x="1262742" y="365125"/>
            <a:ext cx="10091057" cy="941161"/>
          </a:xfrm>
          <a:prstGeom prst="rect">
            <a:avLst/>
          </a:prstGeom>
        </p:spPr>
        <p:txBody>
          <a:bodyPr vert="horz" lIns="91440" tIns="45720" rIns="91440" bIns="45720" rtlCol="0" anchor="ctr">
            <a:normAutofit/>
          </a:bodyPr>
          <a:lstStyle/>
          <a:p>
            <a:r>
              <a:rPr lang="en-GB" dirty="0"/>
              <a:t>Click to edit Master title style</a:t>
            </a:r>
            <a:endParaRPr lang="en-UA" dirty="0"/>
          </a:p>
        </p:txBody>
      </p:sp>
      <p:sp>
        <p:nvSpPr>
          <p:cNvPr id="3" name="Text Placeholder 2">
            <a:extLst>
              <a:ext uri="{FF2B5EF4-FFF2-40B4-BE49-F238E27FC236}">
                <a16:creationId xmlns:a16="http://schemas.microsoft.com/office/drawing/2014/main" id="{FF1FF660-2539-2841-9B34-CE3E5F220972}"/>
              </a:ext>
            </a:extLst>
          </p:cNvPr>
          <p:cNvSpPr>
            <a:spLocks noGrp="1"/>
          </p:cNvSpPr>
          <p:nvPr>
            <p:ph type="body" idx="1"/>
          </p:nvPr>
        </p:nvSpPr>
        <p:spPr>
          <a:xfrm>
            <a:off x="1262742" y="1825625"/>
            <a:ext cx="10091057"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A"/>
          </a:p>
        </p:txBody>
      </p:sp>
      <p:sp>
        <p:nvSpPr>
          <p:cNvPr id="4" name="Date Placeholder 3">
            <a:extLst>
              <a:ext uri="{FF2B5EF4-FFF2-40B4-BE49-F238E27FC236}">
                <a16:creationId xmlns:a16="http://schemas.microsoft.com/office/drawing/2014/main" id="{7C527AD0-B9A9-214B-AE54-69F6A9A72A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EE90F2-10B1-1C43-B201-DF7CE5BC670D}" type="datetimeFigureOut">
              <a:rPr lang="en-UA" smtClean="0"/>
              <a:t>09/14/2025</a:t>
            </a:fld>
            <a:endParaRPr lang="en-UA"/>
          </a:p>
        </p:txBody>
      </p:sp>
      <p:sp>
        <p:nvSpPr>
          <p:cNvPr id="5" name="Footer Placeholder 4">
            <a:extLst>
              <a:ext uri="{FF2B5EF4-FFF2-40B4-BE49-F238E27FC236}">
                <a16:creationId xmlns:a16="http://schemas.microsoft.com/office/drawing/2014/main" id="{0633C08F-A93B-F945-920B-401FF93C24B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A"/>
          </a:p>
        </p:txBody>
      </p:sp>
      <p:sp>
        <p:nvSpPr>
          <p:cNvPr id="6" name="Slide Number Placeholder 5">
            <a:extLst>
              <a:ext uri="{FF2B5EF4-FFF2-40B4-BE49-F238E27FC236}">
                <a16:creationId xmlns:a16="http://schemas.microsoft.com/office/drawing/2014/main" id="{A2EFA4EA-B8FC-794A-9513-6E90424577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DCC143-2022-734C-81D9-E011CD04A4B7}" type="slidenum">
              <a:rPr lang="en-UA" smtClean="0"/>
              <a:t>‹№›</a:t>
            </a:fld>
            <a:endParaRPr lang="en-UA"/>
          </a:p>
        </p:txBody>
      </p:sp>
    </p:spTree>
    <p:extLst>
      <p:ext uri="{BB962C8B-B14F-4D97-AF65-F5344CB8AC3E}">
        <p14:creationId xmlns:p14="http://schemas.microsoft.com/office/powerpoint/2010/main" val="17452100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39088-72A5-4A49-BCD5-7B0441795A9E}"/>
              </a:ext>
            </a:extLst>
          </p:cNvPr>
          <p:cNvSpPr>
            <a:spLocks noGrp="1"/>
          </p:cNvSpPr>
          <p:nvPr>
            <p:ph type="ctrTitle"/>
          </p:nvPr>
        </p:nvSpPr>
        <p:spPr>
          <a:xfrm>
            <a:off x="4337222" y="1270403"/>
            <a:ext cx="7241060" cy="1624280"/>
          </a:xfrm>
        </p:spPr>
        <p:txBody>
          <a:bodyPr>
            <a:noAutofit/>
          </a:bodyPr>
          <a:lstStyle/>
          <a:p>
            <a:r>
              <a:rPr lang="uk-UA" sz="4800" b="1" noProof="0" dirty="0">
                <a:solidFill>
                  <a:srgbClr val="88FAFF"/>
                </a:solidFill>
                <a:latin typeface="Seravek" panose="020B0503040000020004" pitchFamily="34" charset="0"/>
              </a:rPr>
              <a:t>Вступ до бізнес-аналітики, </a:t>
            </a:r>
            <a:r>
              <a:rPr lang="uk-UA" sz="4800" b="1" noProof="0" dirty="0" err="1">
                <a:solidFill>
                  <a:srgbClr val="88FAFF"/>
                </a:solidFill>
                <a:latin typeface="Seravek" panose="020B0503040000020004" pitchFamily="34" charset="0"/>
              </a:rPr>
              <a:t>Big</a:t>
            </a:r>
            <a:r>
              <a:rPr lang="uk-UA" sz="4800" b="1" noProof="0" dirty="0">
                <a:solidFill>
                  <a:srgbClr val="88FAFF"/>
                </a:solidFill>
                <a:latin typeface="Seravek" panose="020B0503040000020004" pitchFamily="34" charset="0"/>
              </a:rPr>
              <a:t> </a:t>
            </a:r>
            <a:r>
              <a:rPr lang="uk-UA" sz="4800" b="1" noProof="0" dirty="0" err="1">
                <a:solidFill>
                  <a:srgbClr val="88FAFF"/>
                </a:solidFill>
                <a:latin typeface="Seravek" panose="020B0503040000020004" pitchFamily="34" charset="0"/>
              </a:rPr>
              <a:t>Data</a:t>
            </a:r>
            <a:r>
              <a:rPr lang="uk-UA" sz="4800" b="1" noProof="0" dirty="0">
                <a:solidFill>
                  <a:srgbClr val="88FAFF"/>
                </a:solidFill>
                <a:latin typeface="Seravek" panose="020B0503040000020004" pitchFamily="34" charset="0"/>
              </a:rPr>
              <a:t> та AI</a:t>
            </a:r>
          </a:p>
        </p:txBody>
      </p:sp>
      <p:sp>
        <p:nvSpPr>
          <p:cNvPr id="6" name="Подзаголовок 2">
            <a:extLst>
              <a:ext uri="{FF2B5EF4-FFF2-40B4-BE49-F238E27FC236}">
                <a16:creationId xmlns:a16="http://schemas.microsoft.com/office/drawing/2014/main" id="{F5C6AC40-CC2E-DB20-B944-BB695A27587B}"/>
              </a:ext>
            </a:extLst>
          </p:cNvPr>
          <p:cNvSpPr>
            <a:spLocks noGrp="1"/>
          </p:cNvSpPr>
          <p:nvPr>
            <p:ph type="subTitle" idx="1"/>
          </p:nvPr>
        </p:nvSpPr>
        <p:spPr>
          <a:xfrm>
            <a:off x="4144459" y="3429000"/>
            <a:ext cx="6438412" cy="1023246"/>
          </a:xfrm>
        </p:spPr>
        <p:txBody>
          <a:bodyPr/>
          <a:lstStyle/>
          <a:p>
            <a:pPr algn="l"/>
            <a:r>
              <a:rPr lang="uk-UA" dirty="0"/>
              <a:t>Дисципліна:</a:t>
            </a:r>
          </a:p>
          <a:p>
            <a:pPr algn="l"/>
            <a:r>
              <a:rPr lang="uk-UA" dirty="0"/>
              <a:t>«Бізнес-аналітика </a:t>
            </a:r>
            <a:r>
              <a:rPr lang="uk-UA"/>
              <a:t>в умовах </a:t>
            </a:r>
            <a:r>
              <a:rPr lang="en-US"/>
              <a:t>Big </a:t>
            </a:r>
            <a:r>
              <a:rPr lang="en-US" dirty="0"/>
              <a:t>Data </a:t>
            </a:r>
            <a:r>
              <a:rPr lang="uk-UA" dirty="0"/>
              <a:t>та </a:t>
            </a:r>
            <a:r>
              <a:rPr lang="en-US" dirty="0"/>
              <a:t>AI</a:t>
            </a:r>
            <a:r>
              <a:rPr lang="uk-UA" dirty="0"/>
              <a:t>»</a:t>
            </a:r>
            <a:endParaRPr lang="ru-UA" dirty="0"/>
          </a:p>
        </p:txBody>
      </p:sp>
      <p:sp>
        <p:nvSpPr>
          <p:cNvPr id="7" name="Подзаголовок 2">
            <a:extLst>
              <a:ext uri="{FF2B5EF4-FFF2-40B4-BE49-F238E27FC236}">
                <a16:creationId xmlns:a16="http://schemas.microsoft.com/office/drawing/2014/main" id="{BCB1A6E7-3B2B-E479-6D90-AEA852E497F9}"/>
              </a:ext>
            </a:extLst>
          </p:cNvPr>
          <p:cNvSpPr txBox="1">
            <a:spLocks/>
          </p:cNvSpPr>
          <p:nvPr/>
        </p:nvSpPr>
        <p:spPr>
          <a:xfrm>
            <a:off x="9794290" y="535745"/>
            <a:ext cx="1783991" cy="46023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bg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bg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bg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bg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uk-UA" dirty="0"/>
              <a:t>Лекція 1</a:t>
            </a:r>
            <a:endParaRPr lang="ru-UA" dirty="0"/>
          </a:p>
        </p:txBody>
      </p:sp>
      <p:sp>
        <p:nvSpPr>
          <p:cNvPr id="8" name="Подзаголовок 2">
            <a:extLst>
              <a:ext uri="{FF2B5EF4-FFF2-40B4-BE49-F238E27FC236}">
                <a16:creationId xmlns:a16="http://schemas.microsoft.com/office/drawing/2014/main" id="{C6426E2F-E9F8-3F2C-31A3-F9AC38BFC424}"/>
              </a:ext>
            </a:extLst>
          </p:cNvPr>
          <p:cNvSpPr txBox="1">
            <a:spLocks/>
          </p:cNvSpPr>
          <p:nvPr/>
        </p:nvSpPr>
        <p:spPr>
          <a:xfrm>
            <a:off x="5769851" y="4991724"/>
            <a:ext cx="6040915" cy="1624280"/>
          </a:xfrm>
          <a:prstGeom prst="rect">
            <a:avLst/>
          </a:prstGeom>
        </p:spPr>
        <p:txBody>
          <a:bodyPr vert="horz" lIns="91440" tIns="45720" rIns="91440" bIns="45720" rtlCol="0">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bg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bg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bg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bg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uk-UA" b="0" dirty="0"/>
              <a:t>Викладач:</a:t>
            </a:r>
          </a:p>
          <a:p>
            <a:pPr algn="r"/>
            <a:r>
              <a:rPr lang="uk-UA" b="0" dirty="0" err="1"/>
              <a:t>к.т.н</a:t>
            </a:r>
            <a:r>
              <a:rPr lang="uk-UA" b="0" dirty="0"/>
              <a:t>., доцент кафедри менеджменту, маркетингу та інформаційних технологій</a:t>
            </a:r>
          </a:p>
          <a:p>
            <a:pPr algn="r"/>
            <a:r>
              <a:rPr lang="uk-UA" b="0" dirty="0"/>
              <a:t>Ганна ДИМОВА </a:t>
            </a:r>
            <a:endParaRPr lang="ru-UA" b="0" dirty="0"/>
          </a:p>
        </p:txBody>
      </p:sp>
    </p:spTree>
    <p:extLst>
      <p:ext uri="{BB962C8B-B14F-4D97-AF65-F5344CB8AC3E}">
        <p14:creationId xmlns:p14="http://schemas.microsoft.com/office/powerpoint/2010/main" val="40676104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27632E-C334-612D-E956-42B988BBB330}"/>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AE31A137-D342-E3E9-79A0-37701017DBD1}"/>
              </a:ext>
            </a:extLst>
          </p:cNvPr>
          <p:cNvSpPr txBox="1">
            <a:spLocks noChangeArrowheads="1"/>
          </p:cNvSpPr>
          <p:nvPr/>
        </p:nvSpPr>
        <p:spPr>
          <a:xfrm>
            <a:off x="1085524" y="1266570"/>
            <a:ext cx="10785097" cy="50943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uk-UA" sz="2100" b="1" i="1" noProof="0" dirty="0" err="1">
                <a:latin typeface="+mj-lt"/>
              </a:rPr>
              <a:t>Variety</a:t>
            </a:r>
            <a:r>
              <a:rPr lang="uk-UA" sz="2100" b="1" i="1" noProof="0" dirty="0">
                <a:latin typeface="+mj-lt"/>
              </a:rPr>
              <a:t> (Різноманітність)</a:t>
            </a:r>
          </a:p>
          <a:p>
            <a:pPr marL="0" indent="0" algn="just">
              <a:lnSpc>
                <a:spcPct val="120000"/>
              </a:lnSpc>
              <a:spcBef>
                <a:spcPts val="0"/>
              </a:spcBef>
              <a:buNone/>
            </a:pPr>
            <a:r>
              <a:rPr lang="uk-UA" sz="2100" b="1" noProof="0" dirty="0">
                <a:latin typeface="+mj-lt"/>
              </a:rPr>
              <a:t>Що це</a:t>
            </a:r>
            <a:r>
              <a:rPr lang="uk-UA" sz="2100" noProof="0" dirty="0">
                <a:latin typeface="+mj-lt"/>
              </a:rPr>
              <a:t>: дані надходять у різних форматах та структурах.</a:t>
            </a:r>
          </a:p>
          <a:p>
            <a:pPr marL="0" indent="0" algn="just">
              <a:lnSpc>
                <a:spcPct val="120000"/>
              </a:lnSpc>
              <a:spcBef>
                <a:spcPts val="0"/>
              </a:spcBef>
              <a:buNone/>
            </a:pPr>
            <a:r>
              <a:rPr lang="uk-UA" sz="2100" b="1" noProof="0" dirty="0">
                <a:latin typeface="+mj-lt"/>
              </a:rPr>
              <a:t>Складність</a:t>
            </a:r>
            <a:r>
              <a:rPr lang="uk-UA" sz="2100" noProof="0" dirty="0">
                <a:latin typeface="+mj-lt"/>
              </a:rPr>
              <a:t>: потрібно інтегрувати різні типи даних у єдину систему для аналізу.</a:t>
            </a:r>
          </a:p>
          <a:p>
            <a:pPr marL="0" indent="0" algn="just">
              <a:lnSpc>
                <a:spcPct val="120000"/>
              </a:lnSpc>
              <a:spcBef>
                <a:spcPts val="0"/>
              </a:spcBef>
              <a:buNone/>
            </a:pPr>
            <a:r>
              <a:rPr lang="uk-UA" sz="2100" b="1" noProof="0" dirty="0">
                <a:latin typeface="+mj-lt"/>
              </a:rPr>
              <a:t>Важливість для бізнесу</a:t>
            </a:r>
            <a:r>
              <a:rPr lang="uk-UA" sz="2100" noProof="0" dirty="0">
                <a:latin typeface="+mj-lt"/>
              </a:rPr>
              <a:t>: аналіз усіх типів даних дає більш повну картину (наприклад, текстові відгуки + оцінки клієнтів).</a:t>
            </a:r>
          </a:p>
        </p:txBody>
      </p:sp>
      <p:pic>
        <p:nvPicPr>
          <p:cNvPr id="6146" name="Picture 2" descr="різноманітність">
            <a:extLst>
              <a:ext uri="{FF2B5EF4-FFF2-40B4-BE49-F238E27FC236}">
                <a16:creationId xmlns:a16="http://schemas.microsoft.com/office/drawing/2014/main" id="{92626513-A81E-2300-E85F-876193CD31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8413" y="2964261"/>
            <a:ext cx="5553883" cy="358417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DA9721FE-CBA1-C60D-8458-358BDCE1C00A}"/>
              </a:ext>
            </a:extLst>
          </p:cNvPr>
          <p:cNvSpPr>
            <a:spLocks noGrp="1"/>
          </p:cNvSpPr>
          <p:nvPr>
            <p:ph type="title"/>
          </p:nvPr>
        </p:nvSpPr>
        <p:spPr>
          <a:xfrm>
            <a:off x="1262742" y="365125"/>
            <a:ext cx="10785096" cy="941161"/>
          </a:xfrm>
        </p:spPr>
        <p:txBody>
          <a:bodyPr>
            <a:normAutofit fontScale="90000"/>
          </a:bodyPr>
          <a:lstStyle/>
          <a:p>
            <a:r>
              <a:rPr lang="uk-UA" b="1" noProof="0" dirty="0" err="1">
                <a:solidFill>
                  <a:srgbClr val="88FAFF"/>
                </a:solidFill>
              </a:rPr>
              <a:t>Big</a:t>
            </a:r>
            <a:r>
              <a:rPr lang="uk-UA" b="1" noProof="0" dirty="0">
                <a:solidFill>
                  <a:srgbClr val="88FAFF"/>
                </a:solidFill>
              </a:rPr>
              <a:t> </a:t>
            </a:r>
            <a:r>
              <a:rPr lang="uk-UA" b="1" noProof="0" dirty="0" err="1">
                <a:solidFill>
                  <a:srgbClr val="88FAFF"/>
                </a:solidFill>
              </a:rPr>
              <a:t>Data</a:t>
            </a:r>
            <a:r>
              <a:rPr lang="uk-UA" b="1" noProof="0" dirty="0">
                <a:solidFill>
                  <a:srgbClr val="88FAFF"/>
                </a:solidFill>
              </a:rPr>
              <a:t> — поняття, джерела, характеристики (5V)</a:t>
            </a:r>
          </a:p>
        </p:txBody>
      </p:sp>
    </p:spTree>
    <p:extLst>
      <p:ext uri="{BB962C8B-B14F-4D97-AF65-F5344CB8AC3E}">
        <p14:creationId xmlns:p14="http://schemas.microsoft.com/office/powerpoint/2010/main" val="647999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6AD7AB-51CD-823C-1D99-DB49FB139188}"/>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047878D3-350F-5961-4D8E-C5B753F74EDA}"/>
              </a:ext>
            </a:extLst>
          </p:cNvPr>
          <p:cNvSpPr txBox="1">
            <a:spLocks noChangeArrowheads="1"/>
          </p:cNvSpPr>
          <p:nvPr/>
        </p:nvSpPr>
        <p:spPr>
          <a:xfrm>
            <a:off x="7248869" y="1625639"/>
            <a:ext cx="4559968" cy="412025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uk-UA" sz="2100" b="1" i="1" dirty="0" err="1">
                <a:latin typeface="+mj-lt"/>
              </a:rPr>
              <a:t>Veracity</a:t>
            </a:r>
            <a:r>
              <a:rPr lang="uk-UA" sz="2100" b="1" i="1" dirty="0">
                <a:latin typeface="+mj-lt"/>
              </a:rPr>
              <a:t> (Достовірність)</a:t>
            </a:r>
          </a:p>
          <a:p>
            <a:pPr marL="0" indent="0" algn="just">
              <a:lnSpc>
                <a:spcPct val="120000"/>
              </a:lnSpc>
              <a:spcBef>
                <a:spcPts val="0"/>
              </a:spcBef>
              <a:buNone/>
            </a:pPr>
            <a:r>
              <a:rPr lang="uk-UA" sz="2100" b="1" noProof="0" dirty="0">
                <a:latin typeface="+mj-lt"/>
              </a:rPr>
              <a:t>Що це</a:t>
            </a:r>
            <a:r>
              <a:rPr lang="uk-UA" sz="2100" noProof="0" dirty="0">
                <a:latin typeface="+mj-lt"/>
              </a:rPr>
              <a:t>: дані можуть бути неточними, неповними, суперечливими або фальшивими.</a:t>
            </a:r>
          </a:p>
          <a:p>
            <a:pPr marL="0" indent="0" algn="just">
              <a:lnSpc>
                <a:spcPct val="120000"/>
              </a:lnSpc>
              <a:spcBef>
                <a:spcPts val="0"/>
              </a:spcBef>
              <a:buNone/>
            </a:pPr>
            <a:r>
              <a:rPr lang="uk-UA" sz="2100" b="1" noProof="0" dirty="0">
                <a:latin typeface="+mj-lt"/>
              </a:rPr>
              <a:t>Складність</a:t>
            </a:r>
            <a:r>
              <a:rPr lang="uk-UA" sz="2100" noProof="0" dirty="0">
                <a:latin typeface="+mj-lt"/>
              </a:rPr>
              <a:t>: неправильні дані можуть призвести до помилкових висновків і рішень.</a:t>
            </a:r>
          </a:p>
          <a:p>
            <a:pPr marL="0" indent="0" algn="just">
              <a:lnSpc>
                <a:spcPct val="120000"/>
              </a:lnSpc>
              <a:spcBef>
                <a:spcPts val="0"/>
              </a:spcBef>
              <a:buNone/>
            </a:pPr>
            <a:r>
              <a:rPr lang="uk-UA" sz="2100" b="1" noProof="0" dirty="0">
                <a:latin typeface="+mj-lt"/>
              </a:rPr>
              <a:t>Важливість для бізнесу</a:t>
            </a:r>
            <a:r>
              <a:rPr lang="uk-UA" sz="2100" noProof="0" dirty="0">
                <a:latin typeface="+mj-lt"/>
              </a:rPr>
              <a:t>: якість даних критично впливає на точність прогнозів і аналітики.</a:t>
            </a:r>
          </a:p>
        </p:txBody>
      </p:sp>
      <p:pic>
        <p:nvPicPr>
          <p:cNvPr id="7170" name="Picture 2" descr="правдивість">
            <a:extLst>
              <a:ext uri="{FF2B5EF4-FFF2-40B4-BE49-F238E27FC236}">
                <a16:creationId xmlns:a16="http://schemas.microsoft.com/office/drawing/2014/main" id="{B222AE90-78B5-258F-DB64-48DA846A10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1315" y="1569307"/>
            <a:ext cx="5823812" cy="4596067"/>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A8A1AF02-81B9-6BC4-59EA-0827610ED161}"/>
              </a:ext>
            </a:extLst>
          </p:cNvPr>
          <p:cNvSpPr>
            <a:spLocks noGrp="1"/>
          </p:cNvSpPr>
          <p:nvPr>
            <p:ph type="title"/>
          </p:nvPr>
        </p:nvSpPr>
        <p:spPr>
          <a:xfrm>
            <a:off x="1262742" y="365125"/>
            <a:ext cx="10785096" cy="941161"/>
          </a:xfrm>
        </p:spPr>
        <p:txBody>
          <a:bodyPr>
            <a:normAutofit fontScale="90000"/>
          </a:bodyPr>
          <a:lstStyle/>
          <a:p>
            <a:r>
              <a:rPr lang="uk-UA" b="1" noProof="0" dirty="0" err="1">
                <a:solidFill>
                  <a:srgbClr val="88FAFF"/>
                </a:solidFill>
              </a:rPr>
              <a:t>Big</a:t>
            </a:r>
            <a:r>
              <a:rPr lang="uk-UA" b="1" noProof="0" dirty="0">
                <a:solidFill>
                  <a:srgbClr val="88FAFF"/>
                </a:solidFill>
              </a:rPr>
              <a:t> </a:t>
            </a:r>
            <a:r>
              <a:rPr lang="uk-UA" b="1" noProof="0" dirty="0" err="1">
                <a:solidFill>
                  <a:srgbClr val="88FAFF"/>
                </a:solidFill>
              </a:rPr>
              <a:t>Data</a:t>
            </a:r>
            <a:r>
              <a:rPr lang="uk-UA" b="1" noProof="0" dirty="0">
                <a:solidFill>
                  <a:srgbClr val="88FAFF"/>
                </a:solidFill>
              </a:rPr>
              <a:t> — поняття, джерела, характеристики (5V)</a:t>
            </a:r>
          </a:p>
        </p:txBody>
      </p:sp>
    </p:spTree>
    <p:extLst>
      <p:ext uri="{BB962C8B-B14F-4D97-AF65-F5344CB8AC3E}">
        <p14:creationId xmlns:p14="http://schemas.microsoft.com/office/powerpoint/2010/main" val="3857623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2CAF4C-95AC-3DF4-4D81-CA6711CD8000}"/>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AF8E33F4-3BEC-6AB8-BDAF-C9D1EB7C7459}"/>
              </a:ext>
            </a:extLst>
          </p:cNvPr>
          <p:cNvSpPr txBox="1">
            <a:spLocks noChangeArrowheads="1"/>
          </p:cNvSpPr>
          <p:nvPr/>
        </p:nvSpPr>
        <p:spPr>
          <a:xfrm>
            <a:off x="1262741" y="1785558"/>
            <a:ext cx="6296021" cy="36019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uk-UA" sz="2100" b="1" i="1" dirty="0" err="1">
                <a:latin typeface="+mj-lt"/>
              </a:rPr>
              <a:t>Value</a:t>
            </a:r>
            <a:r>
              <a:rPr lang="uk-UA" sz="2100" b="1" i="1" dirty="0">
                <a:latin typeface="+mj-lt"/>
              </a:rPr>
              <a:t> (Цінність)</a:t>
            </a:r>
          </a:p>
          <a:p>
            <a:pPr marL="0" indent="0" algn="just">
              <a:lnSpc>
                <a:spcPct val="120000"/>
              </a:lnSpc>
              <a:spcBef>
                <a:spcPts val="0"/>
              </a:spcBef>
              <a:buNone/>
            </a:pPr>
            <a:r>
              <a:rPr lang="uk-UA" sz="2100" b="1" noProof="0" dirty="0">
                <a:latin typeface="+mj-lt"/>
              </a:rPr>
              <a:t>Що це</a:t>
            </a:r>
            <a:r>
              <a:rPr lang="uk-UA" sz="2100" noProof="0" dirty="0">
                <a:latin typeface="+mj-lt"/>
              </a:rPr>
              <a:t>: дані самі по собі малоцінні; цінність з’являється після обробки та аналізу.</a:t>
            </a:r>
          </a:p>
          <a:p>
            <a:pPr marL="0" indent="0" algn="just">
              <a:lnSpc>
                <a:spcPct val="120000"/>
              </a:lnSpc>
              <a:spcBef>
                <a:spcPts val="0"/>
              </a:spcBef>
              <a:buNone/>
            </a:pPr>
            <a:r>
              <a:rPr lang="uk-UA" sz="2100" b="1" noProof="0" dirty="0">
                <a:latin typeface="+mj-lt"/>
              </a:rPr>
              <a:t>Складність</a:t>
            </a:r>
            <a:r>
              <a:rPr lang="uk-UA" sz="2100" noProof="0" dirty="0">
                <a:latin typeface="+mj-lt"/>
              </a:rPr>
              <a:t>: велика кількість даних ≠ велика цінність; потрібні правильні алгоритми та аналітика.</a:t>
            </a:r>
          </a:p>
          <a:p>
            <a:pPr marL="0" indent="0" algn="just">
              <a:lnSpc>
                <a:spcPct val="120000"/>
              </a:lnSpc>
              <a:spcBef>
                <a:spcPts val="0"/>
              </a:spcBef>
              <a:buNone/>
            </a:pPr>
            <a:r>
              <a:rPr lang="uk-UA" sz="2100" b="1" noProof="0" dirty="0">
                <a:latin typeface="+mj-lt"/>
              </a:rPr>
              <a:t>Важливість для бізнесу</a:t>
            </a:r>
            <a:r>
              <a:rPr lang="uk-UA" sz="2100" noProof="0" dirty="0">
                <a:latin typeface="+mj-lt"/>
              </a:rPr>
              <a:t>: бізнес отримує конкретну користь, економію, додатковий прибуток, конкурентну перевагу.</a:t>
            </a:r>
          </a:p>
        </p:txBody>
      </p:sp>
      <p:pic>
        <p:nvPicPr>
          <p:cNvPr id="7172" name="Picture 4" descr="значення">
            <a:extLst>
              <a:ext uri="{FF2B5EF4-FFF2-40B4-BE49-F238E27FC236}">
                <a16:creationId xmlns:a16="http://schemas.microsoft.com/office/drawing/2014/main" id="{C35892C7-5A59-4E43-6954-A14C506992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737" y="1306286"/>
            <a:ext cx="4014744" cy="524137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B9906875-5CFA-D86D-30C3-E4CFDFA3A718}"/>
              </a:ext>
            </a:extLst>
          </p:cNvPr>
          <p:cNvSpPr>
            <a:spLocks noGrp="1"/>
          </p:cNvSpPr>
          <p:nvPr>
            <p:ph type="title"/>
          </p:nvPr>
        </p:nvSpPr>
        <p:spPr>
          <a:xfrm>
            <a:off x="1262742" y="365125"/>
            <a:ext cx="10785096" cy="941161"/>
          </a:xfrm>
        </p:spPr>
        <p:txBody>
          <a:bodyPr>
            <a:normAutofit fontScale="90000"/>
          </a:bodyPr>
          <a:lstStyle/>
          <a:p>
            <a:r>
              <a:rPr lang="uk-UA" b="1" noProof="0" dirty="0" err="1">
                <a:solidFill>
                  <a:srgbClr val="88FAFF"/>
                </a:solidFill>
              </a:rPr>
              <a:t>Big</a:t>
            </a:r>
            <a:r>
              <a:rPr lang="uk-UA" b="1" noProof="0" dirty="0">
                <a:solidFill>
                  <a:srgbClr val="88FAFF"/>
                </a:solidFill>
              </a:rPr>
              <a:t> </a:t>
            </a:r>
            <a:r>
              <a:rPr lang="uk-UA" b="1" noProof="0" dirty="0" err="1">
                <a:solidFill>
                  <a:srgbClr val="88FAFF"/>
                </a:solidFill>
              </a:rPr>
              <a:t>Data</a:t>
            </a:r>
            <a:r>
              <a:rPr lang="uk-UA" b="1" noProof="0" dirty="0">
                <a:solidFill>
                  <a:srgbClr val="88FAFF"/>
                </a:solidFill>
              </a:rPr>
              <a:t> — поняття, джерела, характеристики (5V)</a:t>
            </a:r>
          </a:p>
        </p:txBody>
      </p:sp>
    </p:spTree>
    <p:extLst>
      <p:ext uri="{BB962C8B-B14F-4D97-AF65-F5344CB8AC3E}">
        <p14:creationId xmlns:p14="http://schemas.microsoft.com/office/powerpoint/2010/main" val="1596360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88B22C-4696-232A-A9D7-546C399659E9}"/>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9E228085-E6D8-C8D5-898E-7FB26E55D607}"/>
              </a:ext>
            </a:extLst>
          </p:cNvPr>
          <p:cNvSpPr txBox="1">
            <a:spLocks noChangeArrowheads="1"/>
          </p:cNvSpPr>
          <p:nvPr/>
        </p:nvSpPr>
        <p:spPr>
          <a:xfrm>
            <a:off x="1173891" y="1390140"/>
            <a:ext cx="10412519" cy="50943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uk-UA" sz="2100" b="1" i="1" dirty="0">
                <a:latin typeface="+mj-lt"/>
              </a:rPr>
              <a:t>Додатково</a:t>
            </a:r>
          </a:p>
          <a:p>
            <a:pPr marL="0" indent="0">
              <a:buNone/>
            </a:pPr>
            <a:r>
              <a:rPr lang="uk-UA" sz="2100" noProof="0" dirty="0">
                <a:latin typeface="+mj-lt"/>
              </a:rPr>
              <a:t>Модель </a:t>
            </a:r>
            <a:r>
              <a:rPr lang="uk-UA" sz="2100" b="1" noProof="0" dirty="0">
                <a:latin typeface="+mj-lt"/>
              </a:rPr>
              <a:t>5</a:t>
            </a:r>
            <a:r>
              <a:rPr lang="sq-AL" sz="2100" b="1" noProof="0" dirty="0">
                <a:latin typeface="+mj-lt"/>
              </a:rPr>
              <a:t>V</a:t>
            </a:r>
            <a:r>
              <a:rPr lang="sq-AL" sz="2100" noProof="0" dirty="0">
                <a:latin typeface="+mj-lt"/>
              </a:rPr>
              <a:t> </a:t>
            </a:r>
            <a:r>
              <a:rPr lang="uk-UA" sz="2100" noProof="0" dirty="0">
                <a:latin typeface="+mj-lt"/>
              </a:rPr>
              <a:t>часто розширюють до </a:t>
            </a:r>
            <a:r>
              <a:rPr lang="uk-UA" sz="2100" b="1" noProof="0" dirty="0">
                <a:latin typeface="+mj-lt"/>
              </a:rPr>
              <a:t>6</a:t>
            </a:r>
            <a:r>
              <a:rPr lang="sq-AL" sz="2100" b="1" noProof="0" dirty="0">
                <a:latin typeface="+mj-lt"/>
              </a:rPr>
              <a:t>V</a:t>
            </a:r>
            <a:r>
              <a:rPr lang="sq-AL" sz="2100" noProof="0" dirty="0">
                <a:latin typeface="+mj-lt"/>
              </a:rPr>
              <a:t> </a:t>
            </a:r>
            <a:r>
              <a:rPr lang="uk-UA" sz="2100" noProof="0" dirty="0">
                <a:latin typeface="+mj-lt"/>
              </a:rPr>
              <a:t>або </a:t>
            </a:r>
            <a:r>
              <a:rPr lang="uk-UA" sz="2100" b="1" noProof="0" dirty="0">
                <a:latin typeface="+mj-lt"/>
              </a:rPr>
              <a:t>7</a:t>
            </a:r>
            <a:r>
              <a:rPr lang="sq-AL" sz="2100" b="1" noProof="0" dirty="0">
                <a:latin typeface="+mj-lt"/>
              </a:rPr>
              <a:t>V</a:t>
            </a:r>
            <a:r>
              <a:rPr lang="sq-AL" sz="2100" noProof="0" dirty="0">
                <a:latin typeface="+mj-lt"/>
              </a:rPr>
              <a:t>, </a:t>
            </a:r>
            <a:r>
              <a:rPr lang="uk-UA" sz="2100" noProof="0" dirty="0">
                <a:latin typeface="+mj-lt"/>
              </a:rPr>
              <a:t>додаючи, наприклад:</a:t>
            </a:r>
          </a:p>
          <a:p>
            <a:pPr marL="0" indent="0">
              <a:buNone/>
            </a:pPr>
            <a:r>
              <a:rPr lang="sq-AL" sz="2100" b="1" noProof="0" dirty="0">
                <a:latin typeface="+mj-lt"/>
              </a:rPr>
              <a:t>Variability</a:t>
            </a:r>
            <a:r>
              <a:rPr lang="sq-AL" sz="2100" noProof="0" dirty="0">
                <a:latin typeface="+mj-lt"/>
              </a:rPr>
              <a:t> – </a:t>
            </a:r>
            <a:r>
              <a:rPr lang="uk-UA" sz="2100" noProof="0" dirty="0">
                <a:latin typeface="+mj-lt"/>
              </a:rPr>
              <a:t>змінність даних, яка ускладнює їх аналіз.</a:t>
            </a:r>
          </a:p>
          <a:p>
            <a:pPr marL="0" indent="0">
              <a:buNone/>
            </a:pPr>
            <a:r>
              <a:rPr lang="sq-AL" sz="2100" b="1" noProof="0" dirty="0">
                <a:latin typeface="+mj-lt"/>
              </a:rPr>
              <a:t>Visualization</a:t>
            </a:r>
            <a:r>
              <a:rPr lang="sq-AL" sz="2100" noProof="0" dirty="0">
                <a:latin typeface="+mj-lt"/>
              </a:rPr>
              <a:t> – </a:t>
            </a:r>
            <a:r>
              <a:rPr lang="uk-UA" sz="2100" noProof="0" dirty="0">
                <a:latin typeface="+mj-lt"/>
              </a:rPr>
              <a:t>візуалізація даних для легкого сприйняття результатів.</a:t>
            </a:r>
          </a:p>
          <a:p>
            <a:pPr marL="0" indent="0">
              <a:buNone/>
            </a:pPr>
            <a:endParaRPr lang="uk-UA" sz="2100" dirty="0">
              <a:latin typeface="+mj-lt"/>
            </a:endParaRPr>
          </a:p>
          <a:p>
            <a:pPr marL="0" indent="0">
              <a:buNone/>
            </a:pPr>
            <a:endParaRPr lang="uk-UA" sz="2100" dirty="0">
              <a:latin typeface="+mj-lt"/>
            </a:endParaRPr>
          </a:p>
          <a:p>
            <a:pPr marL="0" indent="0">
              <a:buNone/>
            </a:pPr>
            <a:r>
              <a:rPr lang="uk-UA" sz="2100" noProof="0" dirty="0">
                <a:latin typeface="+mj-lt"/>
              </a:rPr>
              <a:t>Приклад «Компанія доставки»:</a:t>
            </a:r>
          </a:p>
          <a:p>
            <a:pPr marL="0" indent="0">
              <a:buNone/>
            </a:pPr>
            <a:r>
              <a:rPr lang="sq-AL" sz="2100" noProof="0" dirty="0">
                <a:latin typeface="+mj-lt"/>
              </a:rPr>
              <a:t>Volume: </a:t>
            </a:r>
            <a:r>
              <a:rPr lang="uk-UA" sz="2100" noProof="0" dirty="0">
                <a:latin typeface="+mj-lt"/>
              </a:rPr>
              <a:t>мільйони замовлень щомісяця.</a:t>
            </a:r>
          </a:p>
          <a:p>
            <a:pPr marL="0" indent="0">
              <a:buNone/>
            </a:pPr>
            <a:r>
              <a:rPr lang="sq-AL" sz="2100" noProof="0" dirty="0">
                <a:latin typeface="+mj-lt"/>
              </a:rPr>
              <a:t>Velocity: </a:t>
            </a:r>
            <a:r>
              <a:rPr lang="uk-UA" sz="2100" noProof="0" dirty="0">
                <a:latin typeface="+mj-lt"/>
              </a:rPr>
              <a:t>кожне замовлення обробляється за секунди.</a:t>
            </a:r>
          </a:p>
          <a:p>
            <a:pPr marL="0" indent="0">
              <a:buNone/>
            </a:pPr>
            <a:r>
              <a:rPr lang="sq-AL" sz="2100" noProof="0" dirty="0">
                <a:latin typeface="+mj-lt"/>
              </a:rPr>
              <a:t>Variety: </a:t>
            </a:r>
            <a:r>
              <a:rPr lang="uk-UA" sz="2100" noProof="0" dirty="0">
                <a:latin typeface="+mj-lt"/>
              </a:rPr>
              <a:t>адреси, телефон, </a:t>
            </a:r>
            <a:r>
              <a:rPr lang="sq-AL" sz="2100" noProof="0" dirty="0">
                <a:latin typeface="+mj-lt"/>
              </a:rPr>
              <a:t>GPS, </a:t>
            </a:r>
            <a:r>
              <a:rPr lang="uk-UA" sz="2100" noProof="0" dirty="0">
                <a:latin typeface="+mj-lt"/>
              </a:rPr>
              <a:t>фото товару, коментарі клієнтів.</a:t>
            </a:r>
          </a:p>
          <a:p>
            <a:pPr marL="0" indent="0">
              <a:buNone/>
            </a:pPr>
            <a:r>
              <a:rPr lang="sq-AL" sz="2100" noProof="0" dirty="0">
                <a:latin typeface="+mj-lt"/>
              </a:rPr>
              <a:t>Veracity: </a:t>
            </a:r>
            <a:r>
              <a:rPr lang="uk-UA" sz="2100" noProof="0" dirty="0">
                <a:latin typeface="+mj-lt"/>
              </a:rPr>
              <a:t>клієнт може вказати некоректну адресу; сенсор </a:t>
            </a:r>
            <a:r>
              <a:rPr lang="sq-AL" sz="2100" noProof="0" dirty="0">
                <a:latin typeface="+mj-lt"/>
              </a:rPr>
              <a:t>GPS </a:t>
            </a:r>
            <a:r>
              <a:rPr lang="uk-UA" sz="2100" noProof="0" dirty="0">
                <a:latin typeface="+mj-lt"/>
              </a:rPr>
              <a:t>може давати похибку.</a:t>
            </a:r>
          </a:p>
          <a:p>
            <a:pPr marL="0" indent="0">
              <a:buNone/>
            </a:pPr>
            <a:r>
              <a:rPr lang="sq-AL" sz="2100" noProof="0" dirty="0">
                <a:latin typeface="+mj-lt"/>
              </a:rPr>
              <a:t>Value: </a:t>
            </a:r>
            <a:r>
              <a:rPr lang="uk-UA" sz="2100" noProof="0" dirty="0">
                <a:latin typeface="+mj-lt"/>
              </a:rPr>
              <a:t>правильна аналітика дозволяє оптимізувати маршрути і скоротити час доставки.</a:t>
            </a:r>
          </a:p>
          <a:p>
            <a:pPr marL="0" indent="0">
              <a:buNone/>
            </a:pPr>
            <a:endParaRPr lang="uk-UA" sz="2100" noProof="0" dirty="0">
              <a:latin typeface="+mj-lt"/>
            </a:endParaRPr>
          </a:p>
        </p:txBody>
      </p:sp>
      <p:pic>
        <p:nvPicPr>
          <p:cNvPr id="4" name="Рисунок 3">
            <a:extLst>
              <a:ext uri="{FF2B5EF4-FFF2-40B4-BE49-F238E27FC236}">
                <a16:creationId xmlns:a16="http://schemas.microsoft.com/office/drawing/2014/main" id="{D20EC1B3-75C3-61D1-1160-18B4059F46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84662" y="2261286"/>
            <a:ext cx="4568405" cy="3453714"/>
          </a:xfrm>
          <a:prstGeom prst="rect">
            <a:avLst/>
          </a:prstGeom>
        </p:spPr>
      </p:pic>
      <p:sp>
        <p:nvSpPr>
          <p:cNvPr id="6" name="Title 1">
            <a:extLst>
              <a:ext uri="{FF2B5EF4-FFF2-40B4-BE49-F238E27FC236}">
                <a16:creationId xmlns:a16="http://schemas.microsoft.com/office/drawing/2014/main" id="{0B006E57-5237-4D18-0445-54289B4719EB}"/>
              </a:ext>
            </a:extLst>
          </p:cNvPr>
          <p:cNvSpPr>
            <a:spLocks noGrp="1"/>
          </p:cNvSpPr>
          <p:nvPr>
            <p:ph type="title"/>
          </p:nvPr>
        </p:nvSpPr>
        <p:spPr>
          <a:xfrm>
            <a:off x="1262742" y="365125"/>
            <a:ext cx="10785096" cy="941161"/>
          </a:xfrm>
        </p:spPr>
        <p:txBody>
          <a:bodyPr>
            <a:normAutofit fontScale="90000"/>
          </a:bodyPr>
          <a:lstStyle/>
          <a:p>
            <a:r>
              <a:rPr lang="uk-UA" b="1" noProof="0" dirty="0" err="1">
                <a:solidFill>
                  <a:srgbClr val="88FAFF"/>
                </a:solidFill>
              </a:rPr>
              <a:t>Big</a:t>
            </a:r>
            <a:r>
              <a:rPr lang="uk-UA" b="1" noProof="0" dirty="0">
                <a:solidFill>
                  <a:srgbClr val="88FAFF"/>
                </a:solidFill>
              </a:rPr>
              <a:t> </a:t>
            </a:r>
            <a:r>
              <a:rPr lang="uk-UA" b="1" noProof="0" dirty="0" err="1">
                <a:solidFill>
                  <a:srgbClr val="88FAFF"/>
                </a:solidFill>
              </a:rPr>
              <a:t>Data</a:t>
            </a:r>
            <a:r>
              <a:rPr lang="uk-UA" b="1" noProof="0" dirty="0">
                <a:solidFill>
                  <a:srgbClr val="88FAFF"/>
                </a:solidFill>
              </a:rPr>
              <a:t> — поняття, джерела, характеристики (5V)</a:t>
            </a:r>
          </a:p>
        </p:txBody>
      </p:sp>
    </p:spTree>
    <p:extLst>
      <p:ext uri="{BB962C8B-B14F-4D97-AF65-F5344CB8AC3E}">
        <p14:creationId xmlns:p14="http://schemas.microsoft.com/office/powerpoint/2010/main" val="41325752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75AB26-F1D9-BE81-82B8-00573226F714}"/>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CC0427B1-DEDF-00C4-99EE-9F8729B6C523}"/>
              </a:ext>
            </a:extLst>
          </p:cNvPr>
          <p:cNvSpPr txBox="1">
            <a:spLocks noChangeArrowheads="1"/>
          </p:cNvSpPr>
          <p:nvPr/>
        </p:nvSpPr>
        <p:spPr>
          <a:xfrm>
            <a:off x="1274007" y="5538840"/>
            <a:ext cx="10550107" cy="11825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pPr>
            <a:r>
              <a:rPr lang="uk-UA" sz="2100" b="1" i="1" dirty="0">
                <a:latin typeface="+mj-lt"/>
              </a:rPr>
              <a:t>Додатково</a:t>
            </a:r>
          </a:p>
          <a:p>
            <a:pPr marL="0" indent="0">
              <a:lnSpc>
                <a:spcPct val="120000"/>
              </a:lnSpc>
              <a:spcBef>
                <a:spcPts val="0"/>
              </a:spcBef>
              <a:buNone/>
            </a:pPr>
            <a:r>
              <a:rPr lang="sq-AL" sz="1600" b="1" dirty="0">
                <a:latin typeface="+mj-lt"/>
              </a:rPr>
              <a:t>Variability (</a:t>
            </a:r>
            <a:r>
              <a:rPr lang="uk-UA" sz="1600" b="1" dirty="0">
                <a:latin typeface="+mj-lt"/>
              </a:rPr>
              <a:t>змінність)</a:t>
            </a:r>
            <a:r>
              <a:rPr lang="uk-UA" sz="1600" dirty="0">
                <a:latin typeface="+mj-lt"/>
              </a:rPr>
              <a:t>, якщо хочете підкреслити, що дані не завжди однорідні і їх складно обробляти.</a:t>
            </a:r>
          </a:p>
          <a:p>
            <a:pPr marL="0" indent="0">
              <a:lnSpc>
                <a:spcPct val="120000"/>
              </a:lnSpc>
              <a:spcBef>
                <a:spcPts val="0"/>
              </a:spcBef>
              <a:buNone/>
            </a:pPr>
            <a:r>
              <a:rPr lang="sq-AL" sz="1600" b="1" dirty="0">
                <a:latin typeface="+mj-lt"/>
              </a:rPr>
              <a:t>Visualization (</a:t>
            </a:r>
            <a:r>
              <a:rPr lang="uk-UA" sz="1600" b="1" dirty="0">
                <a:latin typeface="+mj-lt"/>
              </a:rPr>
              <a:t>візуалізація)</a:t>
            </a:r>
            <a:r>
              <a:rPr lang="uk-UA" sz="1600" dirty="0">
                <a:latin typeface="+mj-lt"/>
              </a:rPr>
              <a:t>, щоб показати значення графіків, </a:t>
            </a:r>
            <a:r>
              <a:rPr lang="uk-UA" sz="1600" dirty="0" err="1">
                <a:latin typeface="+mj-lt"/>
              </a:rPr>
              <a:t>дашбордів</a:t>
            </a:r>
            <a:r>
              <a:rPr lang="uk-UA" sz="1600" dirty="0">
                <a:latin typeface="+mj-lt"/>
              </a:rPr>
              <a:t>, аналітичних звітів.</a:t>
            </a:r>
          </a:p>
          <a:p>
            <a:pPr marL="0" indent="0">
              <a:buNone/>
            </a:pPr>
            <a:endParaRPr lang="uk-UA" sz="2100" noProof="0" dirty="0">
              <a:latin typeface="+mj-lt"/>
            </a:endParaRPr>
          </a:p>
        </p:txBody>
      </p:sp>
      <p:graphicFrame>
        <p:nvGraphicFramePr>
          <p:cNvPr id="3" name="Таблиця 2">
            <a:extLst>
              <a:ext uri="{FF2B5EF4-FFF2-40B4-BE49-F238E27FC236}">
                <a16:creationId xmlns:a16="http://schemas.microsoft.com/office/drawing/2014/main" id="{98D6692C-1310-AAD7-5906-72179026FF4E}"/>
              </a:ext>
            </a:extLst>
          </p:cNvPr>
          <p:cNvGraphicFramePr>
            <a:graphicFrameLocks noGrp="1"/>
          </p:cNvGraphicFramePr>
          <p:nvPr>
            <p:extLst>
              <p:ext uri="{D42A27DB-BD31-4B8C-83A1-F6EECF244321}">
                <p14:modId xmlns:p14="http://schemas.microsoft.com/office/powerpoint/2010/main" val="2037970357"/>
              </p:ext>
            </p:extLst>
          </p:nvPr>
        </p:nvGraphicFramePr>
        <p:xfrm>
          <a:off x="1274007" y="1245299"/>
          <a:ext cx="10550107" cy="4237782"/>
        </p:xfrm>
        <a:graphic>
          <a:graphicData uri="http://schemas.openxmlformats.org/drawingml/2006/table">
            <a:tbl>
              <a:tblPr>
                <a:tableStyleId>{8799B23B-EC83-4686-B30A-512413B5E67A}</a:tableStyleId>
              </a:tblPr>
              <a:tblGrid>
                <a:gridCol w="2145463">
                  <a:extLst>
                    <a:ext uri="{9D8B030D-6E8A-4147-A177-3AD203B41FA5}">
                      <a16:colId xmlns:a16="http://schemas.microsoft.com/office/drawing/2014/main" val="962366408"/>
                    </a:ext>
                  </a:extLst>
                </a:gridCol>
                <a:gridCol w="2201781">
                  <a:extLst>
                    <a:ext uri="{9D8B030D-6E8A-4147-A177-3AD203B41FA5}">
                      <a16:colId xmlns:a16="http://schemas.microsoft.com/office/drawing/2014/main" val="2906073822"/>
                    </a:ext>
                  </a:extLst>
                </a:gridCol>
                <a:gridCol w="3042245">
                  <a:extLst>
                    <a:ext uri="{9D8B030D-6E8A-4147-A177-3AD203B41FA5}">
                      <a16:colId xmlns:a16="http://schemas.microsoft.com/office/drawing/2014/main" val="3213512370"/>
                    </a:ext>
                  </a:extLst>
                </a:gridCol>
                <a:gridCol w="3160618">
                  <a:extLst>
                    <a:ext uri="{9D8B030D-6E8A-4147-A177-3AD203B41FA5}">
                      <a16:colId xmlns:a16="http://schemas.microsoft.com/office/drawing/2014/main" val="1517629832"/>
                    </a:ext>
                  </a:extLst>
                </a:gridCol>
              </a:tblGrid>
              <a:tr h="489255">
                <a:tc>
                  <a:txBody>
                    <a:bodyPr/>
                    <a:lstStyle/>
                    <a:p>
                      <a:pPr algn="ctr">
                        <a:buNone/>
                      </a:pPr>
                      <a:r>
                        <a:rPr lang="uk-UA" sz="1800" b="1" dirty="0">
                          <a:solidFill>
                            <a:srgbClr val="88FAFF"/>
                          </a:solidFill>
                          <a:latin typeface="+mn-lt"/>
                        </a:rPr>
                        <a:t>Характеристика</a:t>
                      </a:r>
                      <a:endParaRPr lang="uk-UA" sz="1800" dirty="0">
                        <a:solidFill>
                          <a:srgbClr val="88FAFF"/>
                        </a:solidFill>
                        <a:latin typeface="+mn-lt"/>
                      </a:endParaRPr>
                    </a:p>
                  </a:txBody>
                  <a:tcPr marL="72522" marR="72522" marT="36261" marB="36261" anchor="ctr"/>
                </a:tc>
                <a:tc>
                  <a:txBody>
                    <a:bodyPr/>
                    <a:lstStyle/>
                    <a:p>
                      <a:pPr algn="ctr">
                        <a:buNone/>
                      </a:pPr>
                      <a:r>
                        <a:rPr lang="uk-UA" sz="1800" b="1" dirty="0">
                          <a:solidFill>
                            <a:srgbClr val="88FAFF"/>
                          </a:solidFill>
                          <a:latin typeface="+mn-lt"/>
                        </a:rPr>
                        <a:t>Що означає</a:t>
                      </a:r>
                      <a:endParaRPr lang="uk-UA" sz="1800" dirty="0">
                        <a:solidFill>
                          <a:srgbClr val="88FAFF"/>
                        </a:solidFill>
                        <a:latin typeface="+mn-lt"/>
                      </a:endParaRPr>
                    </a:p>
                  </a:txBody>
                  <a:tcPr marL="72522" marR="72522" marT="36261" marB="36261" anchor="ctr"/>
                </a:tc>
                <a:tc>
                  <a:txBody>
                    <a:bodyPr/>
                    <a:lstStyle/>
                    <a:p>
                      <a:pPr algn="ctr">
                        <a:buNone/>
                      </a:pPr>
                      <a:r>
                        <a:rPr lang="uk-UA" sz="1800" b="1" dirty="0">
                          <a:solidFill>
                            <a:srgbClr val="88FAFF"/>
                          </a:solidFill>
                          <a:latin typeface="+mn-lt"/>
                        </a:rPr>
                        <a:t>Приклад</a:t>
                      </a:r>
                      <a:endParaRPr lang="uk-UA" sz="1800" dirty="0">
                        <a:solidFill>
                          <a:srgbClr val="88FAFF"/>
                        </a:solidFill>
                        <a:latin typeface="+mn-lt"/>
                      </a:endParaRPr>
                    </a:p>
                  </a:txBody>
                  <a:tcPr marL="72522" marR="72522" marT="36261" marB="36261" anchor="ctr"/>
                </a:tc>
                <a:tc>
                  <a:txBody>
                    <a:bodyPr/>
                    <a:lstStyle/>
                    <a:p>
                      <a:pPr algn="ctr">
                        <a:buNone/>
                      </a:pPr>
                      <a:r>
                        <a:rPr lang="uk-UA" sz="1800" b="1" dirty="0">
                          <a:solidFill>
                            <a:srgbClr val="88FAFF"/>
                          </a:solidFill>
                          <a:latin typeface="+mn-lt"/>
                        </a:rPr>
                        <a:t>Важливість для бізнесу</a:t>
                      </a:r>
                      <a:endParaRPr lang="uk-UA" sz="1800" dirty="0">
                        <a:solidFill>
                          <a:srgbClr val="88FAFF"/>
                        </a:solidFill>
                        <a:latin typeface="+mn-lt"/>
                      </a:endParaRPr>
                    </a:p>
                  </a:txBody>
                  <a:tcPr marL="72522" marR="72522" marT="36261" marB="36261" anchor="ctr"/>
                </a:tc>
                <a:extLst>
                  <a:ext uri="{0D108BD9-81ED-4DB2-BD59-A6C34878D82A}">
                    <a16:rowId xmlns:a16="http://schemas.microsoft.com/office/drawing/2014/main" val="789911797"/>
                  </a:ext>
                </a:extLst>
              </a:tr>
              <a:tr h="684764">
                <a:tc>
                  <a:txBody>
                    <a:bodyPr/>
                    <a:lstStyle/>
                    <a:p>
                      <a:pPr>
                        <a:buNone/>
                      </a:pPr>
                      <a:r>
                        <a:rPr lang="uk-UA" sz="1600" b="1" noProof="0" dirty="0" err="1">
                          <a:solidFill>
                            <a:schemeClr val="bg1"/>
                          </a:solidFill>
                          <a:latin typeface="+mn-lt"/>
                        </a:rPr>
                        <a:t>Volume</a:t>
                      </a:r>
                      <a:r>
                        <a:rPr lang="uk-UA" sz="1600" b="1" noProof="0" dirty="0">
                          <a:solidFill>
                            <a:schemeClr val="bg1"/>
                          </a:solidFill>
                          <a:latin typeface="+mn-lt"/>
                        </a:rPr>
                        <a:t> (Обсяг)</a:t>
                      </a:r>
                      <a:endParaRPr lang="uk-UA" sz="1600" noProof="0" dirty="0">
                        <a:solidFill>
                          <a:schemeClr val="bg1"/>
                        </a:solidFill>
                        <a:latin typeface="+mn-lt"/>
                      </a:endParaRPr>
                    </a:p>
                  </a:txBody>
                  <a:tcPr marL="72522" marR="72522" marT="36261" marB="36261" anchor="ctr"/>
                </a:tc>
                <a:tc>
                  <a:txBody>
                    <a:bodyPr/>
                    <a:lstStyle/>
                    <a:p>
                      <a:pPr>
                        <a:buNone/>
                      </a:pPr>
                      <a:r>
                        <a:rPr lang="uk-UA" sz="1600" noProof="0" dirty="0">
                          <a:solidFill>
                            <a:schemeClr val="bg1"/>
                          </a:solidFill>
                          <a:latin typeface="+mn-lt"/>
                        </a:rPr>
                        <a:t>Велика кількість даних</a:t>
                      </a:r>
                    </a:p>
                  </a:txBody>
                  <a:tcPr marL="72522" marR="72522" marT="36261" marB="36261" anchor="ctr"/>
                </a:tc>
                <a:tc>
                  <a:txBody>
                    <a:bodyPr/>
                    <a:lstStyle/>
                    <a:p>
                      <a:pPr>
                        <a:buNone/>
                      </a:pPr>
                      <a:r>
                        <a:rPr lang="uk-UA" sz="1600" noProof="0" dirty="0">
                          <a:solidFill>
                            <a:schemeClr val="bg1"/>
                          </a:solidFill>
                          <a:latin typeface="+mn-lt"/>
                        </a:rPr>
                        <a:t>Мільйони транзакцій у банку щодня</a:t>
                      </a:r>
                    </a:p>
                  </a:txBody>
                  <a:tcPr marL="72522" marR="72522" marT="36261" marB="36261" anchor="ctr"/>
                </a:tc>
                <a:tc>
                  <a:txBody>
                    <a:bodyPr/>
                    <a:lstStyle/>
                    <a:p>
                      <a:pPr>
                        <a:buNone/>
                      </a:pPr>
                      <a:r>
                        <a:rPr lang="uk-UA" sz="1600" noProof="0" dirty="0">
                          <a:solidFill>
                            <a:schemeClr val="bg1"/>
                          </a:solidFill>
                          <a:latin typeface="+mn-lt"/>
                        </a:rPr>
                        <a:t>Дозволяє аналізувати тенденції та масштабні закономірності</a:t>
                      </a:r>
                    </a:p>
                  </a:txBody>
                  <a:tcPr marL="72522" marR="72522" marT="36261" marB="36261" anchor="ctr"/>
                </a:tc>
                <a:extLst>
                  <a:ext uri="{0D108BD9-81ED-4DB2-BD59-A6C34878D82A}">
                    <a16:rowId xmlns:a16="http://schemas.microsoft.com/office/drawing/2014/main" val="4111107794"/>
                  </a:ext>
                </a:extLst>
              </a:tr>
              <a:tr h="684764">
                <a:tc>
                  <a:txBody>
                    <a:bodyPr/>
                    <a:lstStyle/>
                    <a:p>
                      <a:pPr>
                        <a:buNone/>
                      </a:pPr>
                      <a:r>
                        <a:rPr lang="uk-UA" sz="1600" b="1" noProof="0" dirty="0" err="1">
                          <a:solidFill>
                            <a:schemeClr val="bg1"/>
                          </a:solidFill>
                          <a:latin typeface="+mn-lt"/>
                        </a:rPr>
                        <a:t>Velocity</a:t>
                      </a:r>
                      <a:r>
                        <a:rPr lang="uk-UA" sz="1600" b="1" noProof="0" dirty="0">
                          <a:solidFill>
                            <a:schemeClr val="bg1"/>
                          </a:solidFill>
                          <a:latin typeface="+mn-lt"/>
                        </a:rPr>
                        <a:t> (Швидкість)</a:t>
                      </a:r>
                      <a:endParaRPr lang="uk-UA" sz="1600" noProof="0" dirty="0">
                        <a:solidFill>
                          <a:schemeClr val="bg1"/>
                        </a:solidFill>
                        <a:latin typeface="+mn-lt"/>
                      </a:endParaRPr>
                    </a:p>
                  </a:txBody>
                  <a:tcPr marL="72522" marR="72522" marT="36261" marB="36261" anchor="ctr"/>
                </a:tc>
                <a:tc>
                  <a:txBody>
                    <a:bodyPr/>
                    <a:lstStyle/>
                    <a:p>
                      <a:pPr>
                        <a:buNone/>
                      </a:pPr>
                      <a:r>
                        <a:rPr lang="uk-UA" sz="1600" noProof="0" dirty="0">
                          <a:solidFill>
                            <a:schemeClr val="bg1"/>
                          </a:solidFill>
                          <a:latin typeface="+mn-lt"/>
                        </a:rPr>
                        <a:t>Дані надходять і змінюються швидко</a:t>
                      </a:r>
                    </a:p>
                  </a:txBody>
                  <a:tcPr marL="72522" marR="72522" marT="36261" marB="36261" anchor="ctr"/>
                </a:tc>
                <a:tc>
                  <a:txBody>
                    <a:bodyPr/>
                    <a:lstStyle/>
                    <a:p>
                      <a:pPr>
                        <a:buNone/>
                      </a:pPr>
                      <a:r>
                        <a:rPr lang="uk-UA" sz="1600" noProof="0" dirty="0">
                          <a:solidFill>
                            <a:schemeClr val="bg1"/>
                          </a:solidFill>
                          <a:latin typeface="+mn-lt"/>
                        </a:rPr>
                        <a:t>Онлайн-замовлення на </a:t>
                      </a:r>
                      <a:r>
                        <a:rPr lang="uk-UA" sz="1600" noProof="0" dirty="0" err="1">
                          <a:solidFill>
                            <a:schemeClr val="bg1"/>
                          </a:solidFill>
                          <a:latin typeface="+mn-lt"/>
                        </a:rPr>
                        <a:t>маркетплейсі</a:t>
                      </a:r>
                      <a:r>
                        <a:rPr lang="uk-UA" sz="1600" noProof="0" dirty="0">
                          <a:solidFill>
                            <a:schemeClr val="bg1"/>
                          </a:solidFill>
                          <a:latin typeface="+mn-lt"/>
                        </a:rPr>
                        <a:t> в реальному часі</a:t>
                      </a:r>
                    </a:p>
                  </a:txBody>
                  <a:tcPr marL="72522" marR="72522" marT="36261" marB="36261" anchor="ctr"/>
                </a:tc>
                <a:tc>
                  <a:txBody>
                    <a:bodyPr/>
                    <a:lstStyle/>
                    <a:p>
                      <a:pPr>
                        <a:buNone/>
                      </a:pPr>
                      <a:r>
                        <a:rPr lang="uk-UA" sz="1600" noProof="0" dirty="0">
                          <a:solidFill>
                            <a:schemeClr val="bg1"/>
                          </a:solidFill>
                          <a:latin typeface="+mn-lt"/>
                        </a:rPr>
                        <a:t>Дозволяє приймати рішення в режимі реального часу</a:t>
                      </a:r>
                    </a:p>
                  </a:txBody>
                  <a:tcPr marL="72522" marR="72522" marT="36261" marB="36261" anchor="ctr"/>
                </a:tc>
                <a:extLst>
                  <a:ext uri="{0D108BD9-81ED-4DB2-BD59-A6C34878D82A}">
                    <a16:rowId xmlns:a16="http://schemas.microsoft.com/office/drawing/2014/main" val="3911962710"/>
                  </a:ext>
                </a:extLst>
              </a:tr>
              <a:tr h="684764">
                <a:tc>
                  <a:txBody>
                    <a:bodyPr/>
                    <a:lstStyle/>
                    <a:p>
                      <a:pPr>
                        <a:buNone/>
                      </a:pPr>
                      <a:r>
                        <a:rPr lang="uk-UA" sz="1600" b="1" noProof="0" dirty="0" err="1">
                          <a:solidFill>
                            <a:schemeClr val="bg1"/>
                          </a:solidFill>
                          <a:latin typeface="+mn-lt"/>
                        </a:rPr>
                        <a:t>Variety</a:t>
                      </a:r>
                      <a:r>
                        <a:rPr lang="uk-UA" sz="1600" b="1" noProof="0" dirty="0">
                          <a:solidFill>
                            <a:schemeClr val="bg1"/>
                          </a:solidFill>
                          <a:latin typeface="+mn-lt"/>
                        </a:rPr>
                        <a:t> (Різноманітність)</a:t>
                      </a:r>
                      <a:endParaRPr lang="uk-UA" sz="1600" noProof="0" dirty="0">
                        <a:solidFill>
                          <a:schemeClr val="bg1"/>
                        </a:solidFill>
                        <a:latin typeface="+mn-lt"/>
                      </a:endParaRPr>
                    </a:p>
                  </a:txBody>
                  <a:tcPr marL="72522" marR="72522" marT="36261" marB="36261" anchor="ctr"/>
                </a:tc>
                <a:tc>
                  <a:txBody>
                    <a:bodyPr/>
                    <a:lstStyle/>
                    <a:p>
                      <a:pPr>
                        <a:buNone/>
                      </a:pPr>
                      <a:r>
                        <a:rPr lang="uk-UA" sz="1600" noProof="0" dirty="0">
                          <a:solidFill>
                            <a:schemeClr val="bg1"/>
                          </a:solidFill>
                          <a:latin typeface="+mn-lt"/>
                        </a:rPr>
                        <a:t>Дані різних типів та форматів</a:t>
                      </a:r>
                    </a:p>
                  </a:txBody>
                  <a:tcPr marL="72522" marR="72522" marT="36261" marB="36261" anchor="ctr"/>
                </a:tc>
                <a:tc>
                  <a:txBody>
                    <a:bodyPr/>
                    <a:lstStyle/>
                    <a:p>
                      <a:pPr>
                        <a:buNone/>
                      </a:pPr>
                      <a:r>
                        <a:rPr lang="uk-UA" sz="1600" noProof="0" dirty="0">
                          <a:solidFill>
                            <a:schemeClr val="bg1"/>
                          </a:solidFill>
                          <a:latin typeface="+mn-lt"/>
                        </a:rPr>
                        <a:t>Таблиці, JSON, відео, фото, текстові відгуки</a:t>
                      </a:r>
                    </a:p>
                  </a:txBody>
                  <a:tcPr marL="72522" marR="72522" marT="36261" marB="36261" anchor="ctr"/>
                </a:tc>
                <a:tc>
                  <a:txBody>
                    <a:bodyPr/>
                    <a:lstStyle/>
                    <a:p>
                      <a:pPr>
                        <a:buNone/>
                      </a:pPr>
                      <a:r>
                        <a:rPr lang="uk-UA" sz="1600" noProof="0" dirty="0">
                          <a:solidFill>
                            <a:schemeClr val="bg1"/>
                          </a:solidFill>
                          <a:latin typeface="+mn-lt"/>
                        </a:rPr>
                        <a:t>Комплексний аналіз дає повну картину поведінки клієнтів</a:t>
                      </a:r>
                    </a:p>
                  </a:txBody>
                  <a:tcPr marL="72522" marR="72522" marT="36261" marB="36261" anchor="ctr"/>
                </a:tc>
                <a:extLst>
                  <a:ext uri="{0D108BD9-81ED-4DB2-BD59-A6C34878D82A}">
                    <a16:rowId xmlns:a16="http://schemas.microsoft.com/office/drawing/2014/main" val="2889486638"/>
                  </a:ext>
                </a:extLst>
              </a:tr>
              <a:tr h="723875">
                <a:tc>
                  <a:txBody>
                    <a:bodyPr/>
                    <a:lstStyle/>
                    <a:p>
                      <a:pPr>
                        <a:buNone/>
                      </a:pPr>
                      <a:r>
                        <a:rPr lang="uk-UA" sz="1600" b="1" noProof="0" dirty="0" err="1">
                          <a:solidFill>
                            <a:schemeClr val="bg1"/>
                          </a:solidFill>
                          <a:latin typeface="+mn-lt"/>
                        </a:rPr>
                        <a:t>Veracity</a:t>
                      </a:r>
                      <a:r>
                        <a:rPr lang="uk-UA" sz="1600" b="1" noProof="0" dirty="0">
                          <a:solidFill>
                            <a:schemeClr val="bg1"/>
                          </a:solidFill>
                          <a:latin typeface="+mn-lt"/>
                        </a:rPr>
                        <a:t> (Достовірність)</a:t>
                      </a:r>
                      <a:endParaRPr lang="uk-UA" sz="1600" noProof="0" dirty="0">
                        <a:solidFill>
                          <a:schemeClr val="bg1"/>
                        </a:solidFill>
                        <a:latin typeface="+mn-lt"/>
                      </a:endParaRPr>
                    </a:p>
                  </a:txBody>
                  <a:tcPr marL="72522" marR="72522" marT="36261" marB="36261" anchor="ctr"/>
                </a:tc>
                <a:tc>
                  <a:txBody>
                    <a:bodyPr/>
                    <a:lstStyle/>
                    <a:p>
                      <a:pPr>
                        <a:buNone/>
                      </a:pPr>
                      <a:r>
                        <a:rPr lang="uk-UA" sz="1600" noProof="0" dirty="0">
                          <a:solidFill>
                            <a:schemeClr val="bg1"/>
                          </a:solidFill>
                          <a:latin typeface="+mn-lt"/>
                        </a:rPr>
                        <a:t>Якість і точність даних</a:t>
                      </a:r>
                    </a:p>
                  </a:txBody>
                  <a:tcPr marL="72522" marR="72522" marT="36261" marB="36261" anchor="ctr"/>
                </a:tc>
                <a:tc>
                  <a:txBody>
                    <a:bodyPr/>
                    <a:lstStyle/>
                    <a:p>
                      <a:pPr>
                        <a:buNone/>
                      </a:pPr>
                      <a:r>
                        <a:rPr lang="uk-UA" sz="1600" noProof="0" dirty="0">
                          <a:solidFill>
                            <a:schemeClr val="bg1"/>
                          </a:solidFill>
                          <a:latin typeface="+mn-lt"/>
                        </a:rPr>
                        <a:t>Повторні записи клієнтів, фейкові акаунти, помилки сенсорів</a:t>
                      </a:r>
                    </a:p>
                  </a:txBody>
                  <a:tcPr marL="72522" marR="72522" marT="36261" marB="36261" anchor="ctr"/>
                </a:tc>
                <a:tc>
                  <a:txBody>
                    <a:bodyPr/>
                    <a:lstStyle/>
                    <a:p>
                      <a:pPr>
                        <a:buNone/>
                      </a:pPr>
                      <a:r>
                        <a:rPr lang="uk-UA" sz="1600" noProof="0" dirty="0">
                          <a:solidFill>
                            <a:schemeClr val="bg1"/>
                          </a:solidFill>
                          <a:latin typeface="+mn-lt"/>
                        </a:rPr>
                        <a:t>Від правильності даних залежить точність прогнозів і рішень</a:t>
                      </a:r>
                    </a:p>
                  </a:txBody>
                  <a:tcPr marL="72522" marR="72522" marT="36261" marB="36261" anchor="ctr"/>
                </a:tc>
                <a:extLst>
                  <a:ext uri="{0D108BD9-81ED-4DB2-BD59-A6C34878D82A}">
                    <a16:rowId xmlns:a16="http://schemas.microsoft.com/office/drawing/2014/main" val="712313841"/>
                  </a:ext>
                </a:extLst>
              </a:tr>
              <a:tr h="890193">
                <a:tc>
                  <a:txBody>
                    <a:bodyPr/>
                    <a:lstStyle/>
                    <a:p>
                      <a:pPr>
                        <a:buNone/>
                      </a:pPr>
                      <a:r>
                        <a:rPr lang="uk-UA" sz="1600" b="1" noProof="0" dirty="0" err="1">
                          <a:solidFill>
                            <a:schemeClr val="bg1"/>
                          </a:solidFill>
                          <a:latin typeface="+mn-lt"/>
                        </a:rPr>
                        <a:t>Value</a:t>
                      </a:r>
                      <a:r>
                        <a:rPr lang="uk-UA" sz="1600" b="1" noProof="0" dirty="0">
                          <a:solidFill>
                            <a:schemeClr val="bg1"/>
                          </a:solidFill>
                          <a:latin typeface="+mn-lt"/>
                        </a:rPr>
                        <a:t> (Цінність)</a:t>
                      </a:r>
                      <a:endParaRPr lang="uk-UA" sz="1600" noProof="0" dirty="0">
                        <a:solidFill>
                          <a:schemeClr val="bg1"/>
                        </a:solidFill>
                        <a:latin typeface="+mn-lt"/>
                      </a:endParaRPr>
                    </a:p>
                  </a:txBody>
                  <a:tcPr marL="72522" marR="72522" marT="36261" marB="36261" anchor="ctr"/>
                </a:tc>
                <a:tc>
                  <a:txBody>
                    <a:bodyPr/>
                    <a:lstStyle/>
                    <a:p>
                      <a:pPr>
                        <a:buNone/>
                      </a:pPr>
                      <a:r>
                        <a:rPr lang="uk-UA" sz="1600" noProof="0" dirty="0">
                          <a:solidFill>
                            <a:schemeClr val="bg1"/>
                          </a:solidFill>
                          <a:latin typeface="+mn-lt"/>
                        </a:rPr>
                        <a:t>Дані набувають сенсу після аналізу</a:t>
                      </a:r>
                    </a:p>
                  </a:txBody>
                  <a:tcPr marL="72522" marR="72522" marT="36261" marB="36261" anchor="ctr"/>
                </a:tc>
                <a:tc>
                  <a:txBody>
                    <a:bodyPr/>
                    <a:lstStyle/>
                    <a:p>
                      <a:pPr>
                        <a:buNone/>
                      </a:pPr>
                      <a:r>
                        <a:rPr lang="uk-UA" sz="1600" noProof="0" dirty="0">
                          <a:solidFill>
                            <a:schemeClr val="bg1"/>
                          </a:solidFill>
                          <a:latin typeface="+mn-lt"/>
                        </a:rPr>
                        <a:t>Прогноз попиту на товари або виявлення шахрайства</a:t>
                      </a:r>
                    </a:p>
                  </a:txBody>
                  <a:tcPr marL="72522" marR="72522" marT="36261" marB="36261" anchor="ctr"/>
                </a:tc>
                <a:tc>
                  <a:txBody>
                    <a:bodyPr/>
                    <a:lstStyle/>
                    <a:p>
                      <a:pPr>
                        <a:buNone/>
                      </a:pPr>
                      <a:r>
                        <a:rPr lang="uk-UA" sz="1600" noProof="0" dirty="0">
                          <a:solidFill>
                            <a:schemeClr val="bg1"/>
                          </a:solidFill>
                          <a:latin typeface="+mn-lt"/>
                        </a:rPr>
                        <a:t>Дозволяє отримати конкретну бізнес-користь і конкурентну перевагу</a:t>
                      </a:r>
                    </a:p>
                  </a:txBody>
                  <a:tcPr marL="72522" marR="72522" marT="36261" marB="36261" anchor="ctr"/>
                </a:tc>
                <a:extLst>
                  <a:ext uri="{0D108BD9-81ED-4DB2-BD59-A6C34878D82A}">
                    <a16:rowId xmlns:a16="http://schemas.microsoft.com/office/drawing/2014/main" val="2764547508"/>
                  </a:ext>
                </a:extLst>
              </a:tr>
            </a:tbl>
          </a:graphicData>
        </a:graphic>
      </p:graphicFrame>
      <p:sp>
        <p:nvSpPr>
          <p:cNvPr id="6" name="Title 1">
            <a:extLst>
              <a:ext uri="{FF2B5EF4-FFF2-40B4-BE49-F238E27FC236}">
                <a16:creationId xmlns:a16="http://schemas.microsoft.com/office/drawing/2014/main" id="{504445B7-CA8F-12C0-412E-1936296675EB}"/>
              </a:ext>
            </a:extLst>
          </p:cNvPr>
          <p:cNvSpPr>
            <a:spLocks noGrp="1"/>
          </p:cNvSpPr>
          <p:nvPr>
            <p:ph type="title"/>
          </p:nvPr>
        </p:nvSpPr>
        <p:spPr>
          <a:xfrm>
            <a:off x="1262742" y="365125"/>
            <a:ext cx="10785096" cy="941161"/>
          </a:xfrm>
        </p:spPr>
        <p:txBody>
          <a:bodyPr>
            <a:normAutofit fontScale="90000"/>
          </a:bodyPr>
          <a:lstStyle/>
          <a:p>
            <a:r>
              <a:rPr lang="uk-UA" b="1" noProof="0" dirty="0" err="1">
                <a:solidFill>
                  <a:srgbClr val="88FAFF"/>
                </a:solidFill>
              </a:rPr>
              <a:t>Big</a:t>
            </a:r>
            <a:r>
              <a:rPr lang="uk-UA" b="1" noProof="0" dirty="0">
                <a:solidFill>
                  <a:srgbClr val="88FAFF"/>
                </a:solidFill>
              </a:rPr>
              <a:t> </a:t>
            </a:r>
            <a:r>
              <a:rPr lang="uk-UA" b="1" noProof="0" dirty="0" err="1">
                <a:solidFill>
                  <a:srgbClr val="88FAFF"/>
                </a:solidFill>
              </a:rPr>
              <a:t>Data</a:t>
            </a:r>
            <a:r>
              <a:rPr lang="uk-UA" b="1" noProof="0" dirty="0">
                <a:solidFill>
                  <a:srgbClr val="88FAFF"/>
                </a:solidFill>
              </a:rPr>
              <a:t> — поняття, джерела, характеристики (5V)</a:t>
            </a:r>
          </a:p>
        </p:txBody>
      </p:sp>
    </p:spTree>
    <p:extLst>
      <p:ext uri="{BB962C8B-B14F-4D97-AF65-F5344CB8AC3E}">
        <p14:creationId xmlns:p14="http://schemas.microsoft.com/office/powerpoint/2010/main" val="17961722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0C4837-07E5-1D5C-A568-D9069C82EEE6}"/>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B2C65554-8C42-3451-E99B-E8E8B4216D8E}"/>
              </a:ext>
            </a:extLst>
          </p:cNvPr>
          <p:cNvSpPr txBox="1">
            <a:spLocks noChangeArrowheads="1"/>
          </p:cNvSpPr>
          <p:nvPr/>
        </p:nvSpPr>
        <p:spPr>
          <a:xfrm>
            <a:off x="1062685" y="1969608"/>
            <a:ext cx="5428739" cy="4357051"/>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Font typeface="Arial" panose="020B0604020202020204" pitchFamily="34" charset="0"/>
              <a:buNone/>
            </a:pPr>
            <a:r>
              <a:rPr lang="uk-UA" sz="2100" b="1" dirty="0">
                <a:latin typeface="+mj-lt"/>
              </a:rPr>
              <a:t>Структуровані дані</a:t>
            </a:r>
          </a:p>
          <a:p>
            <a:pPr marL="540000" indent="0" algn="just">
              <a:lnSpc>
                <a:spcPct val="120000"/>
              </a:lnSpc>
              <a:spcBef>
                <a:spcPts val="0"/>
              </a:spcBef>
              <a:buFont typeface="Arial" panose="020B0604020202020204" pitchFamily="34" charset="0"/>
              <a:buNone/>
            </a:pPr>
            <a:r>
              <a:rPr lang="uk-UA" sz="2100" dirty="0">
                <a:latin typeface="+mj-lt"/>
              </a:rPr>
              <a:t>Організовані в таблицях (</a:t>
            </a:r>
            <a:r>
              <a:rPr lang="sq-AL" sz="2100" dirty="0">
                <a:latin typeface="+mj-lt"/>
              </a:rPr>
              <a:t>SQL-</a:t>
            </a:r>
            <a:r>
              <a:rPr lang="uk-UA" sz="2100" dirty="0">
                <a:latin typeface="+mj-lt"/>
              </a:rPr>
              <a:t>бази даних).</a:t>
            </a:r>
          </a:p>
          <a:p>
            <a:pPr marL="540000" indent="0">
              <a:lnSpc>
                <a:spcPct val="120000"/>
              </a:lnSpc>
              <a:spcBef>
                <a:spcPts val="0"/>
              </a:spcBef>
              <a:buFont typeface="Arial" panose="020B0604020202020204" pitchFamily="34" charset="0"/>
              <a:buNone/>
            </a:pPr>
            <a:r>
              <a:rPr lang="uk-UA" sz="2100" dirty="0">
                <a:latin typeface="+mj-lt"/>
              </a:rPr>
              <a:t>Чітко визначені поля: дати, суми, номери.</a:t>
            </a:r>
          </a:p>
          <a:p>
            <a:pPr marL="0" indent="0">
              <a:lnSpc>
                <a:spcPct val="120000"/>
              </a:lnSpc>
              <a:spcBef>
                <a:spcPts val="0"/>
              </a:spcBef>
              <a:buFont typeface="Arial" panose="020B0604020202020204" pitchFamily="34" charset="0"/>
              <a:buNone/>
            </a:pPr>
            <a:br>
              <a:rPr lang="uk-UA" sz="1000" dirty="0">
                <a:latin typeface="+mj-lt"/>
              </a:rPr>
            </a:br>
            <a:r>
              <a:rPr lang="uk-UA" sz="2100" b="1" dirty="0" err="1">
                <a:latin typeface="+mj-lt"/>
              </a:rPr>
              <a:t>Напівструктуровані</a:t>
            </a:r>
            <a:r>
              <a:rPr lang="uk-UA" sz="2100" b="1" dirty="0">
                <a:latin typeface="+mj-lt"/>
              </a:rPr>
              <a:t> дані</a:t>
            </a:r>
          </a:p>
          <a:p>
            <a:pPr marL="540000" indent="0" algn="just">
              <a:lnSpc>
                <a:spcPct val="120000"/>
              </a:lnSpc>
              <a:spcBef>
                <a:spcPts val="0"/>
              </a:spcBef>
              <a:buFont typeface="Arial" panose="020B0604020202020204" pitchFamily="34" charset="0"/>
              <a:buNone/>
            </a:pPr>
            <a:r>
              <a:rPr lang="uk-UA" sz="2100" dirty="0">
                <a:latin typeface="+mj-lt"/>
              </a:rPr>
              <a:t>Не мають жорсткої структури, але містять мітки/теги.</a:t>
            </a:r>
          </a:p>
          <a:p>
            <a:pPr marL="540000" indent="0">
              <a:lnSpc>
                <a:spcPct val="120000"/>
              </a:lnSpc>
              <a:spcBef>
                <a:spcPts val="0"/>
              </a:spcBef>
              <a:buFont typeface="Arial" panose="020B0604020202020204" pitchFamily="34" charset="0"/>
              <a:buNone/>
            </a:pPr>
            <a:r>
              <a:rPr lang="uk-UA" sz="2100" dirty="0">
                <a:latin typeface="+mj-lt"/>
              </a:rPr>
              <a:t>Формати: </a:t>
            </a:r>
            <a:r>
              <a:rPr lang="sq-AL" sz="2100" dirty="0">
                <a:latin typeface="+mj-lt"/>
              </a:rPr>
              <a:t>XML, JSON, HTML, </a:t>
            </a:r>
            <a:r>
              <a:rPr lang="uk-UA" sz="2100" dirty="0">
                <a:latin typeface="+mj-lt"/>
              </a:rPr>
              <a:t>журнали </a:t>
            </a:r>
            <a:r>
              <a:rPr lang="uk-UA" sz="2100" dirty="0" err="1">
                <a:latin typeface="+mj-lt"/>
              </a:rPr>
              <a:t>вебсерверів</a:t>
            </a:r>
            <a:r>
              <a:rPr lang="uk-UA" sz="2100" dirty="0">
                <a:latin typeface="+mj-lt"/>
              </a:rPr>
              <a:t>.</a:t>
            </a:r>
          </a:p>
          <a:p>
            <a:pPr marL="540000" indent="0">
              <a:lnSpc>
                <a:spcPct val="120000"/>
              </a:lnSpc>
              <a:spcBef>
                <a:spcPts val="0"/>
              </a:spcBef>
              <a:buFont typeface="Arial" panose="020B0604020202020204" pitchFamily="34" charset="0"/>
              <a:buNone/>
            </a:pPr>
            <a:endParaRPr lang="sq-AL" sz="1000" dirty="0">
              <a:latin typeface="+mj-lt"/>
            </a:endParaRPr>
          </a:p>
          <a:p>
            <a:pPr marL="0" indent="0" algn="just">
              <a:lnSpc>
                <a:spcPct val="120000"/>
              </a:lnSpc>
              <a:spcBef>
                <a:spcPts val="0"/>
              </a:spcBef>
              <a:buFont typeface="Arial" panose="020B0604020202020204" pitchFamily="34" charset="0"/>
              <a:buNone/>
            </a:pPr>
            <a:r>
              <a:rPr lang="uk-UA" sz="2100" b="1" dirty="0">
                <a:latin typeface="+mj-lt"/>
              </a:rPr>
              <a:t>Неструктуровані дані</a:t>
            </a:r>
          </a:p>
          <a:p>
            <a:pPr marL="540000" indent="0" algn="just">
              <a:lnSpc>
                <a:spcPct val="120000"/>
              </a:lnSpc>
              <a:spcBef>
                <a:spcPts val="0"/>
              </a:spcBef>
              <a:buFont typeface="Arial" panose="020B0604020202020204" pitchFamily="34" charset="0"/>
              <a:buNone/>
            </a:pPr>
            <a:r>
              <a:rPr lang="uk-UA" sz="2100" dirty="0">
                <a:latin typeface="+mj-lt"/>
              </a:rPr>
              <a:t>Відео, аудіо, тексти, фото, </a:t>
            </a:r>
            <a:r>
              <a:rPr lang="uk-UA" sz="2100" dirty="0" err="1">
                <a:latin typeface="+mj-lt"/>
              </a:rPr>
              <a:t>скани</a:t>
            </a:r>
            <a:r>
              <a:rPr lang="uk-UA" sz="2100" dirty="0">
                <a:latin typeface="+mj-lt"/>
              </a:rPr>
              <a:t>.</a:t>
            </a:r>
          </a:p>
          <a:p>
            <a:pPr marL="540000" indent="0" algn="just">
              <a:lnSpc>
                <a:spcPct val="120000"/>
              </a:lnSpc>
              <a:spcBef>
                <a:spcPts val="0"/>
              </a:spcBef>
              <a:buFont typeface="Arial" panose="020B0604020202020204" pitchFamily="34" charset="0"/>
              <a:buNone/>
            </a:pPr>
            <a:r>
              <a:rPr lang="uk-UA" sz="2100" dirty="0">
                <a:latin typeface="+mj-lt"/>
              </a:rPr>
              <a:t>Основна маса </a:t>
            </a:r>
            <a:r>
              <a:rPr lang="sq-AL" sz="2100" dirty="0">
                <a:latin typeface="+mj-lt"/>
              </a:rPr>
              <a:t>Big Data (</a:t>
            </a:r>
            <a:r>
              <a:rPr lang="uk-UA" sz="2100" dirty="0">
                <a:latin typeface="+mj-lt"/>
              </a:rPr>
              <a:t>до 80%).</a:t>
            </a:r>
          </a:p>
        </p:txBody>
      </p:sp>
      <p:pic>
        <p:nvPicPr>
          <p:cNvPr id="8194" name="Picture 2" descr="типи великих даних">
            <a:extLst>
              <a:ext uri="{FF2B5EF4-FFF2-40B4-BE49-F238E27FC236}">
                <a16:creationId xmlns:a16="http://schemas.microsoft.com/office/drawing/2014/main" id="{25753055-8027-D253-15DE-3447FDA479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7990" y="2520778"/>
            <a:ext cx="5194205" cy="2622747"/>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a:extLst>
              <a:ext uri="{FF2B5EF4-FFF2-40B4-BE49-F238E27FC236}">
                <a16:creationId xmlns:a16="http://schemas.microsoft.com/office/drawing/2014/main" id="{42AF8374-5A29-166D-F694-C6C2BA68C9BE}"/>
              </a:ext>
            </a:extLst>
          </p:cNvPr>
          <p:cNvSpPr txBox="1">
            <a:spLocks/>
          </p:cNvSpPr>
          <p:nvPr/>
        </p:nvSpPr>
        <p:spPr>
          <a:xfrm>
            <a:off x="1262741" y="1357286"/>
            <a:ext cx="10205643" cy="42920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uk-UA" sz="2800" i="1" dirty="0">
                <a:solidFill>
                  <a:srgbClr val="88FAFF"/>
                </a:solidFill>
              </a:rPr>
              <a:t>4 Типи </a:t>
            </a:r>
            <a:r>
              <a:rPr lang="sq-AL" sz="2800" i="1" dirty="0">
                <a:solidFill>
                  <a:srgbClr val="88FAFF"/>
                </a:solidFill>
              </a:rPr>
              <a:t>Big Data</a:t>
            </a:r>
          </a:p>
        </p:txBody>
      </p:sp>
      <p:sp>
        <p:nvSpPr>
          <p:cNvPr id="6" name="Title 1">
            <a:extLst>
              <a:ext uri="{FF2B5EF4-FFF2-40B4-BE49-F238E27FC236}">
                <a16:creationId xmlns:a16="http://schemas.microsoft.com/office/drawing/2014/main" id="{422416CF-A90F-8A68-743F-A7F51BF61D06}"/>
              </a:ext>
            </a:extLst>
          </p:cNvPr>
          <p:cNvSpPr>
            <a:spLocks noGrp="1"/>
          </p:cNvSpPr>
          <p:nvPr>
            <p:ph type="title"/>
          </p:nvPr>
        </p:nvSpPr>
        <p:spPr>
          <a:xfrm>
            <a:off x="1262742" y="365125"/>
            <a:ext cx="10785096" cy="941161"/>
          </a:xfrm>
        </p:spPr>
        <p:txBody>
          <a:bodyPr>
            <a:normAutofit fontScale="90000"/>
          </a:bodyPr>
          <a:lstStyle/>
          <a:p>
            <a:r>
              <a:rPr lang="uk-UA" b="1" noProof="0" dirty="0" err="1">
                <a:solidFill>
                  <a:srgbClr val="88FAFF"/>
                </a:solidFill>
              </a:rPr>
              <a:t>Big</a:t>
            </a:r>
            <a:r>
              <a:rPr lang="uk-UA" b="1" noProof="0" dirty="0">
                <a:solidFill>
                  <a:srgbClr val="88FAFF"/>
                </a:solidFill>
              </a:rPr>
              <a:t> </a:t>
            </a:r>
            <a:r>
              <a:rPr lang="uk-UA" b="1" noProof="0" dirty="0" err="1">
                <a:solidFill>
                  <a:srgbClr val="88FAFF"/>
                </a:solidFill>
              </a:rPr>
              <a:t>Data</a:t>
            </a:r>
            <a:r>
              <a:rPr lang="uk-UA" b="1" noProof="0" dirty="0">
                <a:solidFill>
                  <a:srgbClr val="88FAFF"/>
                </a:solidFill>
              </a:rPr>
              <a:t> — поняття, джерела, характеристики (5V)</a:t>
            </a:r>
          </a:p>
        </p:txBody>
      </p:sp>
    </p:spTree>
    <p:extLst>
      <p:ext uri="{BB962C8B-B14F-4D97-AF65-F5344CB8AC3E}">
        <p14:creationId xmlns:p14="http://schemas.microsoft.com/office/powerpoint/2010/main" val="151969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C039C1-5279-4524-8FD8-2914957E5F51}"/>
            </a:ext>
          </a:extLst>
        </p:cNvPr>
        <p:cNvGrpSpPr/>
        <p:nvPr/>
      </p:nvGrpSpPr>
      <p:grpSpPr>
        <a:xfrm>
          <a:off x="0" y="0"/>
          <a:ext cx="0" cy="0"/>
          <a:chOff x="0" y="0"/>
          <a:chExt cx="0" cy="0"/>
        </a:xfrm>
      </p:grpSpPr>
      <p:sp>
        <p:nvSpPr>
          <p:cNvPr id="60" name="Title 1">
            <a:extLst>
              <a:ext uri="{FF2B5EF4-FFF2-40B4-BE49-F238E27FC236}">
                <a16:creationId xmlns:a16="http://schemas.microsoft.com/office/drawing/2014/main" id="{158B2F79-1B0E-C258-6A9A-16CE4322B985}"/>
              </a:ext>
            </a:extLst>
          </p:cNvPr>
          <p:cNvSpPr txBox="1">
            <a:spLocks/>
          </p:cNvSpPr>
          <p:nvPr/>
        </p:nvSpPr>
        <p:spPr>
          <a:xfrm>
            <a:off x="1262742" y="1328997"/>
            <a:ext cx="10242714" cy="42920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uk-UA" sz="2800" i="1" dirty="0">
                <a:solidFill>
                  <a:srgbClr val="88FAFF"/>
                </a:solidFill>
              </a:rPr>
              <a:t>Структуровані дані</a:t>
            </a:r>
          </a:p>
        </p:txBody>
      </p:sp>
      <p:sp>
        <p:nvSpPr>
          <p:cNvPr id="68" name="Rectangle 3">
            <a:extLst>
              <a:ext uri="{FF2B5EF4-FFF2-40B4-BE49-F238E27FC236}">
                <a16:creationId xmlns:a16="http://schemas.microsoft.com/office/drawing/2014/main" id="{D4D41EF7-E335-5C5F-47A4-29B651D8D809}"/>
              </a:ext>
            </a:extLst>
          </p:cNvPr>
          <p:cNvSpPr txBox="1">
            <a:spLocks noChangeArrowheads="1"/>
          </p:cNvSpPr>
          <p:nvPr/>
        </p:nvSpPr>
        <p:spPr>
          <a:xfrm>
            <a:off x="1097986" y="1869125"/>
            <a:ext cx="10723207" cy="452882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Font typeface="Arial" panose="020B0604020202020204" pitchFamily="34" charset="0"/>
              <a:buNone/>
            </a:pPr>
            <a:r>
              <a:rPr lang="uk-UA" sz="2100" dirty="0">
                <a:latin typeface="+mj-lt"/>
              </a:rPr>
              <a:t>Тип даних, який можна зберігати та обробляти у фіксованому форматі (табличний формат), називається структурованими даними. У традиційних системах керування базами даних (</a:t>
            </a:r>
            <a:r>
              <a:rPr lang="sq-AL" sz="2100" dirty="0">
                <a:latin typeface="+mj-lt"/>
              </a:rPr>
              <a:t>Oracle, MS SQL </a:t>
            </a:r>
            <a:r>
              <a:rPr lang="uk-UA" sz="2100" dirty="0">
                <a:latin typeface="+mj-lt"/>
              </a:rPr>
              <a:t>тощо) дані зберігаються у фіксованому форматі та можуть бути легко оброблені за допомогою мови </a:t>
            </a:r>
            <a:r>
              <a:rPr lang="sq-AL" sz="2100" dirty="0">
                <a:latin typeface="+mj-lt"/>
              </a:rPr>
              <a:t>SQL (Structured Query Language). </a:t>
            </a:r>
            <a:r>
              <a:rPr lang="uk-UA" sz="2100" dirty="0">
                <a:latin typeface="+mj-lt"/>
              </a:rPr>
              <a:t>У структурованому форматі даних спочатку нам потрібно визначити модель даних, яка проілюструє, як дані організовані, доступні та обробляються, наприклад, ми можемо визначити стовпці, їх типи даних тощо.</a:t>
            </a:r>
          </a:p>
        </p:txBody>
      </p:sp>
      <p:pic>
        <p:nvPicPr>
          <p:cNvPr id="9218" name="Picture 2" descr="структурований">
            <a:extLst>
              <a:ext uri="{FF2B5EF4-FFF2-40B4-BE49-F238E27FC236}">
                <a16:creationId xmlns:a16="http://schemas.microsoft.com/office/drawing/2014/main" id="{49163F4B-2F6B-3E2E-A908-18C6FDBFFA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8933" y="4511189"/>
            <a:ext cx="7641017" cy="133909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A5CEAACD-1FFC-4559-2ADD-25A298E81B93}"/>
              </a:ext>
            </a:extLst>
          </p:cNvPr>
          <p:cNvSpPr>
            <a:spLocks noGrp="1"/>
          </p:cNvSpPr>
          <p:nvPr>
            <p:ph type="title"/>
          </p:nvPr>
        </p:nvSpPr>
        <p:spPr>
          <a:xfrm>
            <a:off x="1262742" y="365125"/>
            <a:ext cx="10785096" cy="941161"/>
          </a:xfrm>
        </p:spPr>
        <p:txBody>
          <a:bodyPr>
            <a:normAutofit fontScale="90000"/>
          </a:bodyPr>
          <a:lstStyle/>
          <a:p>
            <a:r>
              <a:rPr lang="uk-UA" b="1" noProof="0" dirty="0" err="1">
                <a:solidFill>
                  <a:srgbClr val="88FAFF"/>
                </a:solidFill>
              </a:rPr>
              <a:t>Big</a:t>
            </a:r>
            <a:r>
              <a:rPr lang="uk-UA" b="1" noProof="0" dirty="0">
                <a:solidFill>
                  <a:srgbClr val="88FAFF"/>
                </a:solidFill>
              </a:rPr>
              <a:t> </a:t>
            </a:r>
            <a:r>
              <a:rPr lang="uk-UA" b="1" noProof="0" dirty="0" err="1">
                <a:solidFill>
                  <a:srgbClr val="88FAFF"/>
                </a:solidFill>
              </a:rPr>
              <a:t>Data</a:t>
            </a:r>
            <a:r>
              <a:rPr lang="uk-UA" b="1" noProof="0" dirty="0">
                <a:solidFill>
                  <a:srgbClr val="88FAFF"/>
                </a:solidFill>
              </a:rPr>
              <a:t> — поняття, джерела, характеристики (5V)</a:t>
            </a:r>
          </a:p>
        </p:txBody>
      </p:sp>
    </p:spTree>
    <p:extLst>
      <p:ext uri="{BB962C8B-B14F-4D97-AF65-F5344CB8AC3E}">
        <p14:creationId xmlns:p14="http://schemas.microsoft.com/office/powerpoint/2010/main" val="29959384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445815-A548-0F0A-3B86-10C7AD017685}"/>
            </a:ext>
          </a:extLst>
        </p:cNvPr>
        <p:cNvGrpSpPr/>
        <p:nvPr/>
      </p:nvGrpSpPr>
      <p:grpSpPr>
        <a:xfrm>
          <a:off x="0" y="0"/>
          <a:ext cx="0" cy="0"/>
          <a:chOff x="0" y="0"/>
          <a:chExt cx="0" cy="0"/>
        </a:xfrm>
      </p:grpSpPr>
      <p:sp>
        <p:nvSpPr>
          <p:cNvPr id="60" name="Title 1">
            <a:extLst>
              <a:ext uri="{FF2B5EF4-FFF2-40B4-BE49-F238E27FC236}">
                <a16:creationId xmlns:a16="http://schemas.microsoft.com/office/drawing/2014/main" id="{66D8128A-70C1-06F8-1532-15AF32DF31CF}"/>
              </a:ext>
            </a:extLst>
          </p:cNvPr>
          <p:cNvSpPr txBox="1">
            <a:spLocks/>
          </p:cNvSpPr>
          <p:nvPr/>
        </p:nvSpPr>
        <p:spPr>
          <a:xfrm>
            <a:off x="1262741" y="1267212"/>
            <a:ext cx="10230357" cy="42920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uk-UA" sz="2800" i="1" dirty="0" err="1">
                <a:solidFill>
                  <a:srgbClr val="88FAFF"/>
                </a:solidFill>
              </a:rPr>
              <a:t>Напівструктуровані</a:t>
            </a:r>
            <a:r>
              <a:rPr lang="uk-UA" sz="2800" i="1" dirty="0">
                <a:solidFill>
                  <a:srgbClr val="88FAFF"/>
                </a:solidFill>
              </a:rPr>
              <a:t> дані</a:t>
            </a:r>
          </a:p>
        </p:txBody>
      </p:sp>
      <p:sp>
        <p:nvSpPr>
          <p:cNvPr id="68" name="Rectangle 3">
            <a:extLst>
              <a:ext uri="{FF2B5EF4-FFF2-40B4-BE49-F238E27FC236}">
                <a16:creationId xmlns:a16="http://schemas.microsoft.com/office/drawing/2014/main" id="{DBFEE8E5-72E5-7C1F-286D-338BE56536E5}"/>
              </a:ext>
            </a:extLst>
          </p:cNvPr>
          <p:cNvSpPr txBox="1">
            <a:spLocks noChangeArrowheads="1"/>
          </p:cNvSpPr>
          <p:nvPr/>
        </p:nvSpPr>
        <p:spPr>
          <a:xfrm>
            <a:off x="6096000" y="2239829"/>
            <a:ext cx="5712837" cy="27152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Font typeface="Arial" panose="020B0604020202020204" pitchFamily="34" charset="0"/>
              <a:buNone/>
            </a:pPr>
            <a:r>
              <a:rPr lang="uk-UA" sz="2100" dirty="0" err="1">
                <a:latin typeface="+mj-lt"/>
              </a:rPr>
              <a:t>Напівструктурований</a:t>
            </a:r>
            <a:r>
              <a:rPr lang="uk-UA" sz="2100" dirty="0">
                <a:latin typeface="+mj-lt"/>
              </a:rPr>
              <a:t> тип даних — це тип даних, який не має фіксованого формату та не може знаходитися у фіксованих полях чи форматі, але має деякі організаційні властивості, такі як теги та інші індикатори для розділення елементів.</a:t>
            </a:r>
          </a:p>
        </p:txBody>
      </p:sp>
      <p:pic>
        <p:nvPicPr>
          <p:cNvPr id="10242" name="Picture 2" descr="напівструктурований">
            <a:extLst>
              <a:ext uri="{FF2B5EF4-FFF2-40B4-BE49-F238E27FC236}">
                <a16:creationId xmlns:a16="http://schemas.microsoft.com/office/drawing/2014/main" id="{17F00C02-7373-9AE0-D773-73D1FA826A6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46609"/>
          <a:stretch>
            <a:fillRect/>
          </a:stretch>
        </p:blipFill>
        <p:spPr bwMode="auto">
          <a:xfrm>
            <a:off x="1570623" y="1799916"/>
            <a:ext cx="4231104" cy="4692959"/>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CBB7C2D5-2247-BCC5-0EF0-4E5EC2F82036}"/>
              </a:ext>
            </a:extLst>
          </p:cNvPr>
          <p:cNvSpPr>
            <a:spLocks noGrp="1"/>
          </p:cNvSpPr>
          <p:nvPr>
            <p:ph type="title"/>
          </p:nvPr>
        </p:nvSpPr>
        <p:spPr>
          <a:xfrm>
            <a:off x="1262742" y="365125"/>
            <a:ext cx="10785096" cy="941161"/>
          </a:xfrm>
        </p:spPr>
        <p:txBody>
          <a:bodyPr>
            <a:normAutofit fontScale="90000"/>
          </a:bodyPr>
          <a:lstStyle/>
          <a:p>
            <a:r>
              <a:rPr lang="uk-UA" b="1" noProof="0" dirty="0" err="1">
                <a:solidFill>
                  <a:srgbClr val="88FAFF"/>
                </a:solidFill>
              </a:rPr>
              <a:t>Big</a:t>
            </a:r>
            <a:r>
              <a:rPr lang="uk-UA" b="1" noProof="0" dirty="0">
                <a:solidFill>
                  <a:srgbClr val="88FAFF"/>
                </a:solidFill>
              </a:rPr>
              <a:t> </a:t>
            </a:r>
            <a:r>
              <a:rPr lang="uk-UA" b="1" noProof="0" dirty="0" err="1">
                <a:solidFill>
                  <a:srgbClr val="88FAFF"/>
                </a:solidFill>
              </a:rPr>
              <a:t>Data</a:t>
            </a:r>
            <a:r>
              <a:rPr lang="uk-UA" b="1" noProof="0" dirty="0">
                <a:solidFill>
                  <a:srgbClr val="88FAFF"/>
                </a:solidFill>
              </a:rPr>
              <a:t> — поняття, джерела, характеристики (5V)</a:t>
            </a:r>
          </a:p>
        </p:txBody>
      </p:sp>
    </p:spTree>
    <p:extLst>
      <p:ext uri="{BB962C8B-B14F-4D97-AF65-F5344CB8AC3E}">
        <p14:creationId xmlns:p14="http://schemas.microsoft.com/office/powerpoint/2010/main" val="4739163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F17D79-F114-CA86-215F-2E7CEEB197E6}"/>
            </a:ext>
          </a:extLst>
        </p:cNvPr>
        <p:cNvGrpSpPr/>
        <p:nvPr/>
      </p:nvGrpSpPr>
      <p:grpSpPr>
        <a:xfrm>
          <a:off x="0" y="0"/>
          <a:ext cx="0" cy="0"/>
          <a:chOff x="0" y="0"/>
          <a:chExt cx="0" cy="0"/>
        </a:xfrm>
      </p:grpSpPr>
      <p:sp>
        <p:nvSpPr>
          <p:cNvPr id="60" name="Title 1">
            <a:extLst>
              <a:ext uri="{FF2B5EF4-FFF2-40B4-BE49-F238E27FC236}">
                <a16:creationId xmlns:a16="http://schemas.microsoft.com/office/drawing/2014/main" id="{39A5FB1A-4079-A55D-0431-267E4B72DB33}"/>
              </a:ext>
            </a:extLst>
          </p:cNvPr>
          <p:cNvSpPr txBox="1">
            <a:spLocks/>
          </p:cNvSpPr>
          <p:nvPr/>
        </p:nvSpPr>
        <p:spPr>
          <a:xfrm>
            <a:off x="1262742" y="1291921"/>
            <a:ext cx="10292142" cy="42920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uk-UA" sz="2800" i="1" dirty="0">
                <a:solidFill>
                  <a:srgbClr val="88FAFF"/>
                </a:solidFill>
              </a:rPr>
              <a:t>Неструктуровані дані</a:t>
            </a:r>
          </a:p>
        </p:txBody>
      </p:sp>
      <p:sp>
        <p:nvSpPr>
          <p:cNvPr id="68" name="Rectangle 3">
            <a:extLst>
              <a:ext uri="{FF2B5EF4-FFF2-40B4-BE49-F238E27FC236}">
                <a16:creationId xmlns:a16="http://schemas.microsoft.com/office/drawing/2014/main" id="{5B596082-AF56-D84A-C5A9-37D3DD23A7DA}"/>
              </a:ext>
            </a:extLst>
          </p:cNvPr>
          <p:cNvSpPr txBox="1">
            <a:spLocks noChangeArrowheads="1"/>
          </p:cNvSpPr>
          <p:nvPr/>
        </p:nvSpPr>
        <p:spPr>
          <a:xfrm>
            <a:off x="1262742" y="1832049"/>
            <a:ext cx="10607880" cy="452882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Font typeface="Arial" panose="020B0604020202020204" pitchFamily="34" charset="0"/>
              <a:buNone/>
            </a:pPr>
            <a:r>
              <a:rPr lang="uk-UA" sz="2100" noProof="0" dirty="0">
                <a:latin typeface="+mj-lt"/>
              </a:rPr>
              <a:t>Тип даних, який має невідомий формат і який не можна зберігати в реляційній СУБД (системі управління базами даних) і не можна аналізувати, доки він не буде перетворений у структурований формат, називається неструктурованими даними. Кількість неструктурованих даних швидко зростає, оскільки, за словами експертів, 80% даних в організації є неструктурованими.</a:t>
            </a:r>
          </a:p>
        </p:txBody>
      </p:sp>
      <p:pic>
        <p:nvPicPr>
          <p:cNvPr id="11266" name="Picture 2" descr="неструктурований">
            <a:extLst>
              <a:ext uri="{FF2B5EF4-FFF2-40B4-BE49-F238E27FC236}">
                <a16:creationId xmlns:a16="http://schemas.microsoft.com/office/drawing/2014/main" id="{57789101-1FE9-1A86-0815-2E9CB6036D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0863" y="4220030"/>
            <a:ext cx="9468853" cy="1446219"/>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3EEA535A-3EAA-0263-44A7-4876B4D7BDEC}"/>
              </a:ext>
            </a:extLst>
          </p:cNvPr>
          <p:cNvSpPr>
            <a:spLocks noGrp="1"/>
          </p:cNvSpPr>
          <p:nvPr>
            <p:ph type="title"/>
          </p:nvPr>
        </p:nvSpPr>
        <p:spPr>
          <a:xfrm>
            <a:off x="1262742" y="365125"/>
            <a:ext cx="10785096" cy="941161"/>
          </a:xfrm>
        </p:spPr>
        <p:txBody>
          <a:bodyPr>
            <a:normAutofit fontScale="90000"/>
          </a:bodyPr>
          <a:lstStyle/>
          <a:p>
            <a:r>
              <a:rPr lang="uk-UA" b="1" noProof="0" dirty="0" err="1">
                <a:solidFill>
                  <a:srgbClr val="88FAFF"/>
                </a:solidFill>
              </a:rPr>
              <a:t>Big</a:t>
            </a:r>
            <a:r>
              <a:rPr lang="uk-UA" b="1" noProof="0" dirty="0">
                <a:solidFill>
                  <a:srgbClr val="88FAFF"/>
                </a:solidFill>
              </a:rPr>
              <a:t> </a:t>
            </a:r>
            <a:r>
              <a:rPr lang="uk-UA" b="1" noProof="0" dirty="0" err="1">
                <a:solidFill>
                  <a:srgbClr val="88FAFF"/>
                </a:solidFill>
              </a:rPr>
              <a:t>Data</a:t>
            </a:r>
            <a:r>
              <a:rPr lang="uk-UA" b="1" noProof="0" dirty="0">
                <a:solidFill>
                  <a:srgbClr val="88FAFF"/>
                </a:solidFill>
              </a:rPr>
              <a:t> — поняття, джерела, характеристики (5V)</a:t>
            </a:r>
          </a:p>
        </p:txBody>
      </p:sp>
    </p:spTree>
    <p:extLst>
      <p:ext uri="{BB962C8B-B14F-4D97-AF65-F5344CB8AC3E}">
        <p14:creationId xmlns:p14="http://schemas.microsoft.com/office/powerpoint/2010/main" val="7488376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E704CD-C33B-7430-EF83-AD426FF4DA0F}"/>
            </a:ext>
          </a:extLst>
        </p:cNvPr>
        <p:cNvGrpSpPr/>
        <p:nvPr/>
      </p:nvGrpSpPr>
      <p:grpSpPr>
        <a:xfrm>
          <a:off x="0" y="0"/>
          <a:ext cx="0" cy="0"/>
          <a:chOff x="0" y="0"/>
          <a:chExt cx="0" cy="0"/>
        </a:xfrm>
      </p:grpSpPr>
      <p:graphicFrame>
        <p:nvGraphicFramePr>
          <p:cNvPr id="3" name="Таблиця 2">
            <a:extLst>
              <a:ext uri="{FF2B5EF4-FFF2-40B4-BE49-F238E27FC236}">
                <a16:creationId xmlns:a16="http://schemas.microsoft.com/office/drawing/2014/main" id="{B6BCF1CF-5ECB-D9E8-F337-4260C92FA06E}"/>
              </a:ext>
            </a:extLst>
          </p:cNvPr>
          <p:cNvGraphicFramePr>
            <a:graphicFrameLocks noGrp="1"/>
          </p:cNvGraphicFramePr>
          <p:nvPr>
            <p:extLst>
              <p:ext uri="{D42A27DB-BD31-4B8C-83A1-F6EECF244321}">
                <p14:modId xmlns:p14="http://schemas.microsoft.com/office/powerpoint/2010/main" val="1756363129"/>
              </p:ext>
            </p:extLst>
          </p:nvPr>
        </p:nvGraphicFramePr>
        <p:xfrm>
          <a:off x="1262742" y="1371679"/>
          <a:ext cx="10525278" cy="4899188"/>
        </p:xfrm>
        <a:graphic>
          <a:graphicData uri="http://schemas.openxmlformats.org/drawingml/2006/table">
            <a:tbl>
              <a:tblPr>
                <a:tableStyleId>{8799B23B-EC83-4686-B30A-512413B5E67A}</a:tableStyleId>
              </a:tblPr>
              <a:tblGrid>
                <a:gridCol w="3237801">
                  <a:extLst>
                    <a:ext uri="{9D8B030D-6E8A-4147-A177-3AD203B41FA5}">
                      <a16:colId xmlns:a16="http://schemas.microsoft.com/office/drawing/2014/main" val="3120432645"/>
                    </a:ext>
                  </a:extLst>
                </a:gridCol>
                <a:gridCol w="3400823">
                  <a:extLst>
                    <a:ext uri="{9D8B030D-6E8A-4147-A177-3AD203B41FA5}">
                      <a16:colId xmlns:a16="http://schemas.microsoft.com/office/drawing/2014/main" val="2745148191"/>
                    </a:ext>
                  </a:extLst>
                </a:gridCol>
                <a:gridCol w="3886654">
                  <a:extLst>
                    <a:ext uri="{9D8B030D-6E8A-4147-A177-3AD203B41FA5}">
                      <a16:colId xmlns:a16="http://schemas.microsoft.com/office/drawing/2014/main" val="2755669684"/>
                    </a:ext>
                  </a:extLst>
                </a:gridCol>
              </a:tblGrid>
              <a:tr h="556628">
                <a:tc>
                  <a:txBody>
                    <a:bodyPr/>
                    <a:lstStyle/>
                    <a:p>
                      <a:pPr algn="ctr">
                        <a:buNone/>
                      </a:pPr>
                      <a:r>
                        <a:rPr lang="uk-UA" sz="2000" b="1" dirty="0">
                          <a:solidFill>
                            <a:srgbClr val="88FAFF"/>
                          </a:solidFill>
                        </a:rPr>
                        <a:t>Джерело</a:t>
                      </a:r>
                      <a:endParaRPr lang="uk-UA" sz="2000" dirty="0">
                        <a:solidFill>
                          <a:srgbClr val="88FAFF"/>
                        </a:solidFill>
                      </a:endParaRPr>
                    </a:p>
                  </a:txBody>
                  <a:tcPr marL="83680" marR="83680" marT="41840" marB="41840" anchor="ctr"/>
                </a:tc>
                <a:tc>
                  <a:txBody>
                    <a:bodyPr/>
                    <a:lstStyle/>
                    <a:p>
                      <a:pPr algn="ctr">
                        <a:buNone/>
                      </a:pPr>
                      <a:r>
                        <a:rPr lang="uk-UA" sz="2000" b="1" dirty="0">
                          <a:solidFill>
                            <a:srgbClr val="88FAFF"/>
                          </a:solidFill>
                        </a:rPr>
                        <a:t>Тип даних</a:t>
                      </a:r>
                      <a:endParaRPr lang="uk-UA" sz="2000" dirty="0">
                        <a:solidFill>
                          <a:srgbClr val="88FAFF"/>
                        </a:solidFill>
                      </a:endParaRPr>
                    </a:p>
                  </a:txBody>
                  <a:tcPr marL="83680" marR="83680" marT="41840" marB="41840" anchor="ctr"/>
                </a:tc>
                <a:tc>
                  <a:txBody>
                    <a:bodyPr/>
                    <a:lstStyle/>
                    <a:p>
                      <a:pPr algn="ctr">
                        <a:buNone/>
                      </a:pPr>
                      <a:r>
                        <a:rPr lang="uk-UA" sz="2000" b="1" dirty="0">
                          <a:solidFill>
                            <a:srgbClr val="88FAFF"/>
                          </a:solidFill>
                        </a:rPr>
                        <a:t>Приклад застосування</a:t>
                      </a:r>
                      <a:endParaRPr lang="uk-UA" sz="2000" dirty="0">
                        <a:solidFill>
                          <a:srgbClr val="88FAFF"/>
                        </a:solidFill>
                      </a:endParaRPr>
                    </a:p>
                  </a:txBody>
                  <a:tcPr marL="83680" marR="83680" marT="41840" marB="41840" anchor="ctr"/>
                </a:tc>
                <a:extLst>
                  <a:ext uri="{0D108BD9-81ED-4DB2-BD59-A6C34878D82A}">
                    <a16:rowId xmlns:a16="http://schemas.microsoft.com/office/drawing/2014/main" val="2681680198"/>
                  </a:ext>
                </a:extLst>
              </a:tr>
              <a:tr h="585757">
                <a:tc>
                  <a:txBody>
                    <a:bodyPr/>
                    <a:lstStyle/>
                    <a:p>
                      <a:pPr>
                        <a:buNone/>
                      </a:pPr>
                      <a:r>
                        <a:rPr lang="uk-UA" sz="1800" noProof="0" dirty="0">
                          <a:solidFill>
                            <a:schemeClr val="bg1"/>
                          </a:solidFill>
                        </a:rPr>
                        <a:t>Соціальні мережі (</a:t>
                      </a:r>
                      <a:r>
                        <a:rPr lang="uk-UA" sz="1800" noProof="0" dirty="0" err="1">
                          <a:solidFill>
                            <a:schemeClr val="bg1"/>
                          </a:solidFill>
                        </a:rPr>
                        <a:t>Facebook</a:t>
                      </a:r>
                      <a:r>
                        <a:rPr lang="uk-UA" sz="1800" noProof="0" dirty="0">
                          <a:solidFill>
                            <a:schemeClr val="bg1"/>
                          </a:solidFill>
                        </a:rPr>
                        <a:t>, </a:t>
                      </a:r>
                      <a:r>
                        <a:rPr lang="uk-UA" sz="1800" noProof="0" dirty="0" err="1">
                          <a:solidFill>
                            <a:schemeClr val="bg1"/>
                          </a:solidFill>
                        </a:rPr>
                        <a:t>Instagram</a:t>
                      </a:r>
                      <a:r>
                        <a:rPr lang="uk-UA" sz="1800" noProof="0" dirty="0">
                          <a:solidFill>
                            <a:schemeClr val="bg1"/>
                          </a:solidFill>
                        </a:rPr>
                        <a:t>, </a:t>
                      </a:r>
                      <a:r>
                        <a:rPr lang="uk-UA" sz="1800" noProof="0" dirty="0" err="1">
                          <a:solidFill>
                            <a:schemeClr val="bg1"/>
                          </a:solidFill>
                        </a:rPr>
                        <a:t>TikTok</a:t>
                      </a:r>
                      <a:r>
                        <a:rPr lang="uk-UA" sz="1800" noProof="0" dirty="0">
                          <a:solidFill>
                            <a:schemeClr val="bg1"/>
                          </a:solidFill>
                        </a:rPr>
                        <a:t>)</a:t>
                      </a:r>
                    </a:p>
                  </a:txBody>
                  <a:tcPr marL="83680" marR="83680" marT="41840" marB="41840" anchor="ctr"/>
                </a:tc>
                <a:tc>
                  <a:txBody>
                    <a:bodyPr/>
                    <a:lstStyle/>
                    <a:p>
                      <a:pPr>
                        <a:buNone/>
                      </a:pPr>
                      <a:r>
                        <a:rPr lang="uk-UA" sz="1800" noProof="0" dirty="0">
                          <a:solidFill>
                            <a:schemeClr val="bg1"/>
                          </a:solidFill>
                        </a:rPr>
                        <a:t>Неструктуровані (тексти, фото, відео)</a:t>
                      </a:r>
                    </a:p>
                  </a:txBody>
                  <a:tcPr marL="83680" marR="83680" marT="41840" marB="41840" anchor="ctr"/>
                </a:tc>
                <a:tc>
                  <a:txBody>
                    <a:bodyPr/>
                    <a:lstStyle/>
                    <a:p>
                      <a:pPr>
                        <a:buNone/>
                      </a:pPr>
                      <a:r>
                        <a:rPr lang="uk-UA" sz="1800" noProof="0" dirty="0">
                          <a:solidFill>
                            <a:schemeClr val="bg1"/>
                          </a:solidFill>
                        </a:rPr>
                        <a:t>Аналіз настроїв користувачів для маркетингових кампаній</a:t>
                      </a:r>
                    </a:p>
                  </a:txBody>
                  <a:tcPr marL="83680" marR="83680" marT="41840" marB="41840" anchor="ctr"/>
                </a:tc>
                <a:extLst>
                  <a:ext uri="{0D108BD9-81ED-4DB2-BD59-A6C34878D82A}">
                    <a16:rowId xmlns:a16="http://schemas.microsoft.com/office/drawing/2014/main" val="2224423627"/>
                  </a:ext>
                </a:extLst>
              </a:tr>
              <a:tr h="836796">
                <a:tc>
                  <a:txBody>
                    <a:bodyPr/>
                    <a:lstStyle/>
                    <a:p>
                      <a:pPr>
                        <a:buNone/>
                      </a:pPr>
                      <a:r>
                        <a:rPr lang="uk-UA" sz="1800" noProof="0" dirty="0">
                          <a:solidFill>
                            <a:schemeClr val="bg1"/>
                          </a:solidFill>
                        </a:rPr>
                        <a:t>Банківські транзакції</a:t>
                      </a:r>
                    </a:p>
                  </a:txBody>
                  <a:tcPr marL="83680" marR="83680" marT="41840" marB="41840" anchor="ctr"/>
                </a:tc>
                <a:tc>
                  <a:txBody>
                    <a:bodyPr/>
                    <a:lstStyle/>
                    <a:p>
                      <a:pPr>
                        <a:buNone/>
                      </a:pPr>
                      <a:r>
                        <a:rPr lang="uk-UA" sz="1800" noProof="0" dirty="0">
                          <a:solidFill>
                            <a:schemeClr val="bg1"/>
                          </a:solidFill>
                        </a:rPr>
                        <a:t>Структуровані (числові, табличні дані)</a:t>
                      </a:r>
                    </a:p>
                  </a:txBody>
                  <a:tcPr marL="83680" marR="83680" marT="41840" marB="41840" anchor="ctr"/>
                </a:tc>
                <a:tc>
                  <a:txBody>
                    <a:bodyPr/>
                    <a:lstStyle/>
                    <a:p>
                      <a:pPr>
                        <a:buNone/>
                      </a:pPr>
                      <a:r>
                        <a:rPr lang="uk-UA" sz="1800" noProof="0" dirty="0">
                          <a:solidFill>
                            <a:schemeClr val="bg1"/>
                          </a:solidFill>
                        </a:rPr>
                        <a:t>Виявлення шахрайських операцій та формування персональних фінансових пропозицій</a:t>
                      </a:r>
                    </a:p>
                  </a:txBody>
                  <a:tcPr marL="83680" marR="83680" marT="41840" marB="41840" anchor="ctr"/>
                </a:tc>
                <a:extLst>
                  <a:ext uri="{0D108BD9-81ED-4DB2-BD59-A6C34878D82A}">
                    <a16:rowId xmlns:a16="http://schemas.microsoft.com/office/drawing/2014/main" val="2912215678"/>
                  </a:ext>
                </a:extLst>
              </a:tr>
              <a:tr h="585757">
                <a:tc>
                  <a:txBody>
                    <a:bodyPr/>
                    <a:lstStyle/>
                    <a:p>
                      <a:pPr>
                        <a:buNone/>
                      </a:pPr>
                      <a:r>
                        <a:rPr lang="uk-UA" sz="1800" noProof="0" dirty="0">
                          <a:solidFill>
                            <a:schemeClr val="bg1"/>
                          </a:solidFill>
                        </a:rPr>
                        <a:t>Датчики </a:t>
                      </a:r>
                      <a:r>
                        <a:rPr lang="uk-UA" sz="1800" noProof="0" dirty="0" err="1">
                          <a:solidFill>
                            <a:schemeClr val="bg1"/>
                          </a:solidFill>
                        </a:rPr>
                        <a:t>IoT</a:t>
                      </a:r>
                      <a:r>
                        <a:rPr lang="uk-UA" sz="1800" noProof="0" dirty="0">
                          <a:solidFill>
                            <a:schemeClr val="bg1"/>
                          </a:solidFill>
                        </a:rPr>
                        <a:t> (розумні будинки, промислові сенсори)</a:t>
                      </a:r>
                    </a:p>
                  </a:txBody>
                  <a:tcPr marL="83680" marR="83680" marT="41840" marB="41840" anchor="ctr"/>
                </a:tc>
                <a:tc>
                  <a:txBody>
                    <a:bodyPr/>
                    <a:lstStyle/>
                    <a:p>
                      <a:pPr>
                        <a:buNone/>
                      </a:pPr>
                      <a:r>
                        <a:rPr lang="uk-UA" sz="1800" noProof="0" dirty="0">
                          <a:solidFill>
                            <a:schemeClr val="bg1"/>
                          </a:solidFill>
                        </a:rPr>
                        <a:t>Потокові (</a:t>
                      </a:r>
                      <a:r>
                        <a:rPr lang="uk-UA" sz="1800" noProof="0" dirty="0" err="1">
                          <a:solidFill>
                            <a:schemeClr val="bg1"/>
                          </a:solidFill>
                        </a:rPr>
                        <a:t>real-time</a:t>
                      </a:r>
                      <a:r>
                        <a:rPr lang="uk-UA" sz="1800" noProof="0" dirty="0">
                          <a:solidFill>
                            <a:schemeClr val="bg1"/>
                          </a:solidFill>
                        </a:rPr>
                        <a:t>), </a:t>
                      </a:r>
                      <a:r>
                        <a:rPr lang="uk-UA" sz="1800" noProof="0" dirty="0" err="1">
                          <a:solidFill>
                            <a:schemeClr val="bg1"/>
                          </a:solidFill>
                        </a:rPr>
                        <a:t>напівструктуровані</a:t>
                      </a:r>
                      <a:endParaRPr lang="uk-UA" sz="1800" noProof="0" dirty="0">
                        <a:solidFill>
                          <a:schemeClr val="bg1"/>
                        </a:solidFill>
                      </a:endParaRPr>
                    </a:p>
                  </a:txBody>
                  <a:tcPr marL="83680" marR="83680" marT="41840" marB="41840" anchor="ctr"/>
                </a:tc>
                <a:tc>
                  <a:txBody>
                    <a:bodyPr/>
                    <a:lstStyle/>
                    <a:p>
                      <a:pPr>
                        <a:buNone/>
                      </a:pPr>
                      <a:r>
                        <a:rPr lang="uk-UA" sz="1800" noProof="0" dirty="0">
                          <a:solidFill>
                            <a:schemeClr val="bg1"/>
                          </a:solidFill>
                        </a:rPr>
                        <a:t>Моніторинг стану обладнання та прогнозування поломок</a:t>
                      </a:r>
                    </a:p>
                  </a:txBody>
                  <a:tcPr marL="83680" marR="83680" marT="41840" marB="41840" anchor="ctr"/>
                </a:tc>
                <a:extLst>
                  <a:ext uri="{0D108BD9-81ED-4DB2-BD59-A6C34878D82A}">
                    <a16:rowId xmlns:a16="http://schemas.microsoft.com/office/drawing/2014/main" val="2295298093"/>
                  </a:ext>
                </a:extLst>
              </a:tr>
              <a:tr h="585757">
                <a:tc>
                  <a:txBody>
                    <a:bodyPr/>
                    <a:lstStyle/>
                    <a:p>
                      <a:pPr>
                        <a:buNone/>
                      </a:pPr>
                      <a:r>
                        <a:rPr lang="uk-UA" sz="1800" noProof="0" dirty="0">
                          <a:solidFill>
                            <a:schemeClr val="bg1"/>
                          </a:solidFill>
                        </a:rPr>
                        <a:t>Державні реєстри та відкриті дані</a:t>
                      </a:r>
                    </a:p>
                  </a:txBody>
                  <a:tcPr marL="83680" marR="83680" marT="41840" marB="41840" anchor="ctr"/>
                </a:tc>
                <a:tc>
                  <a:txBody>
                    <a:bodyPr/>
                    <a:lstStyle/>
                    <a:p>
                      <a:pPr>
                        <a:buNone/>
                      </a:pPr>
                      <a:r>
                        <a:rPr lang="uk-UA" sz="1800" noProof="0" dirty="0">
                          <a:solidFill>
                            <a:schemeClr val="bg1"/>
                          </a:solidFill>
                        </a:rPr>
                        <a:t>Структуровані (таблиці, звіти)</a:t>
                      </a:r>
                    </a:p>
                  </a:txBody>
                  <a:tcPr marL="83680" marR="83680" marT="41840" marB="41840" anchor="ctr"/>
                </a:tc>
                <a:tc>
                  <a:txBody>
                    <a:bodyPr/>
                    <a:lstStyle/>
                    <a:p>
                      <a:pPr>
                        <a:buNone/>
                      </a:pPr>
                      <a:r>
                        <a:rPr lang="uk-UA" sz="1800" noProof="0" dirty="0">
                          <a:solidFill>
                            <a:schemeClr val="bg1"/>
                          </a:solidFill>
                        </a:rPr>
                        <a:t>Урбаністичне планування, контроль екологічних показників</a:t>
                      </a:r>
                    </a:p>
                  </a:txBody>
                  <a:tcPr marL="83680" marR="83680" marT="41840" marB="41840" anchor="ctr"/>
                </a:tc>
                <a:extLst>
                  <a:ext uri="{0D108BD9-81ED-4DB2-BD59-A6C34878D82A}">
                    <a16:rowId xmlns:a16="http://schemas.microsoft.com/office/drawing/2014/main" val="3315511207"/>
                  </a:ext>
                </a:extLst>
              </a:tr>
              <a:tr h="585757">
                <a:tc>
                  <a:txBody>
                    <a:bodyPr/>
                    <a:lstStyle/>
                    <a:p>
                      <a:pPr>
                        <a:buNone/>
                      </a:pPr>
                      <a:r>
                        <a:rPr lang="uk-UA" sz="1800" noProof="0" dirty="0">
                          <a:solidFill>
                            <a:schemeClr val="bg1"/>
                          </a:solidFill>
                        </a:rPr>
                        <a:t>Лог-файли </a:t>
                      </a:r>
                      <a:r>
                        <a:rPr lang="uk-UA" sz="1800" noProof="0" dirty="0" err="1">
                          <a:solidFill>
                            <a:schemeClr val="bg1"/>
                          </a:solidFill>
                        </a:rPr>
                        <a:t>вебсайтів</a:t>
                      </a:r>
                      <a:r>
                        <a:rPr lang="uk-UA" sz="1800" noProof="0" dirty="0">
                          <a:solidFill>
                            <a:schemeClr val="bg1"/>
                          </a:solidFill>
                        </a:rPr>
                        <a:t> та мобільних застосунків</a:t>
                      </a:r>
                    </a:p>
                  </a:txBody>
                  <a:tcPr marL="83680" marR="83680" marT="41840" marB="41840" anchor="ctr"/>
                </a:tc>
                <a:tc>
                  <a:txBody>
                    <a:bodyPr/>
                    <a:lstStyle/>
                    <a:p>
                      <a:pPr>
                        <a:buNone/>
                      </a:pPr>
                      <a:r>
                        <a:rPr lang="uk-UA" sz="1800" noProof="0" dirty="0" err="1">
                          <a:solidFill>
                            <a:schemeClr val="bg1"/>
                          </a:solidFill>
                        </a:rPr>
                        <a:t>Напівструктуровані</a:t>
                      </a:r>
                      <a:r>
                        <a:rPr lang="uk-UA" sz="1800" noProof="0" dirty="0">
                          <a:solidFill>
                            <a:schemeClr val="bg1"/>
                          </a:solidFill>
                        </a:rPr>
                        <a:t> (JSON, XML)</a:t>
                      </a:r>
                    </a:p>
                  </a:txBody>
                  <a:tcPr marL="83680" marR="83680" marT="41840" marB="41840" anchor="ctr"/>
                </a:tc>
                <a:tc>
                  <a:txBody>
                    <a:bodyPr/>
                    <a:lstStyle/>
                    <a:p>
                      <a:pPr>
                        <a:buNone/>
                      </a:pPr>
                      <a:r>
                        <a:rPr lang="uk-UA" sz="1800" noProof="0" dirty="0">
                          <a:solidFill>
                            <a:schemeClr val="bg1"/>
                          </a:solidFill>
                        </a:rPr>
                        <a:t>Персоналізація контенту та рекомендацій у маркетингу</a:t>
                      </a:r>
                    </a:p>
                  </a:txBody>
                  <a:tcPr marL="83680" marR="83680" marT="41840" marB="41840" anchor="ctr"/>
                </a:tc>
                <a:extLst>
                  <a:ext uri="{0D108BD9-81ED-4DB2-BD59-A6C34878D82A}">
                    <a16:rowId xmlns:a16="http://schemas.microsoft.com/office/drawing/2014/main" val="389041611"/>
                  </a:ext>
                </a:extLst>
              </a:tr>
              <a:tr h="836796">
                <a:tc>
                  <a:txBody>
                    <a:bodyPr/>
                    <a:lstStyle/>
                    <a:p>
                      <a:pPr>
                        <a:buNone/>
                      </a:pPr>
                      <a:r>
                        <a:rPr lang="uk-UA" sz="1800" noProof="0" dirty="0">
                          <a:solidFill>
                            <a:schemeClr val="bg1"/>
                          </a:solidFill>
                        </a:rPr>
                        <a:t>Медичні зображення (рентген, МРТ)</a:t>
                      </a:r>
                    </a:p>
                  </a:txBody>
                  <a:tcPr marL="83680" marR="83680" marT="41840" marB="41840" anchor="ctr"/>
                </a:tc>
                <a:tc>
                  <a:txBody>
                    <a:bodyPr/>
                    <a:lstStyle/>
                    <a:p>
                      <a:pPr>
                        <a:buNone/>
                      </a:pPr>
                      <a:r>
                        <a:rPr lang="uk-UA" sz="1800" noProof="0" dirty="0">
                          <a:solidFill>
                            <a:schemeClr val="bg1"/>
                          </a:solidFill>
                        </a:rPr>
                        <a:t>Неструктуровані (зображення)</a:t>
                      </a:r>
                    </a:p>
                  </a:txBody>
                  <a:tcPr marL="83680" marR="83680" marT="41840" marB="41840" anchor="ctr"/>
                </a:tc>
                <a:tc>
                  <a:txBody>
                    <a:bodyPr/>
                    <a:lstStyle/>
                    <a:p>
                      <a:pPr>
                        <a:buNone/>
                      </a:pPr>
                      <a:r>
                        <a:rPr lang="uk-UA" sz="1800" noProof="0" dirty="0">
                          <a:solidFill>
                            <a:schemeClr val="bg1"/>
                          </a:solidFill>
                        </a:rPr>
                        <a:t>Діагностика захворювань за допомогою алгоритмів комп’ютерного зору</a:t>
                      </a:r>
                    </a:p>
                  </a:txBody>
                  <a:tcPr marL="83680" marR="83680" marT="41840" marB="41840" anchor="ctr"/>
                </a:tc>
                <a:extLst>
                  <a:ext uri="{0D108BD9-81ED-4DB2-BD59-A6C34878D82A}">
                    <a16:rowId xmlns:a16="http://schemas.microsoft.com/office/drawing/2014/main" val="4241954702"/>
                  </a:ext>
                </a:extLst>
              </a:tr>
            </a:tbl>
          </a:graphicData>
        </a:graphic>
      </p:graphicFrame>
      <p:sp>
        <p:nvSpPr>
          <p:cNvPr id="6" name="Title 1">
            <a:extLst>
              <a:ext uri="{FF2B5EF4-FFF2-40B4-BE49-F238E27FC236}">
                <a16:creationId xmlns:a16="http://schemas.microsoft.com/office/drawing/2014/main" id="{2969BD6F-C285-6202-05BE-61505C82821E}"/>
              </a:ext>
            </a:extLst>
          </p:cNvPr>
          <p:cNvSpPr>
            <a:spLocks noGrp="1"/>
          </p:cNvSpPr>
          <p:nvPr>
            <p:ph type="title"/>
          </p:nvPr>
        </p:nvSpPr>
        <p:spPr>
          <a:xfrm>
            <a:off x="1262742" y="365125"/>
            <a:ext cx="10785096" cy="941161"/>
          </a:xfrm>
        </p:spPr>
        <p:txBody>
          <a:bodyPr>
            <a:normAutofit fontScale="90000"/>
          </a:bodyPr>
          <a:lstStyle/>
          <a:p>
            <a:r>
              <a:rPr lang="uk-UA" b="1" noProof="0" dirty="0" err="1">
                <a:solidFill>
                  <a:srgbClr val="88FAFF"/>
                </a:solidFill>
              </a:rPr>
              <a:t>Big</a:t>
            </a:r>
            <a:r>
              <a:rPr lang="uk-UA" b="1" noProof="0" dirty="0">
                <a:solidFill>
                  <a:srgbClr val="88FAFF"/>
                </a:solidFill>
              </a:rPr>
              <a:t> </a:t>
            </a:r>
            <a:r>
              <a:rPr lang="uk-UA" b="1" noProof="0" dirty="0" err="1">
                <a:solidFill>
                  <a:srgbClr val="88FAFF"/>
                </a:solidFill>
              </a:rPr>
              <a:t>Data</a:t>
            </a:r>
            <a:r>
              <a:rPr lang="uk-UA" b="1" noProof="0" dirty="0">
                <a:solidFill>
                  <a:srgbClr val="88FAFF"/>
                </a:solidFill>
              </a:rPr>
              <a:t> — поняття, джерела, характеристики (5V)</a:t>
            </a:r>
          </a:p>
        </p:txBody>
      </p:sp>
    </p:spTree>
    <p:extLst>
      <p:ext uri="{BB962C8B-B14F-4D97-AF65-F5344CB8AC3E}">
        <p14:creationId xmlns:p14="http://schemas.microsoft.com/office/powerpoint/2010/main" val="724929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97F865-1938-07FA-8E32-EC401566ED8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CE16AB-CDD9-EB27-F648-9D73F71F2896}"/>
              </a:ext>
            </a:extLst>
          </p:cNvPr>
          <p:cNvSpPr>
            <a:spLocks noGrp="1"/>
          </p:cNvSpPr>
          <p:nvPr>
            <p:ph type="title"/>
          </p:nvPr>
        </p:nvSpPr>
        <p:spPr/>
        <p:txBody>
          <a:bodyPr>
            <a:normAutofit fontScale="90000"/>
          </a:bodyPr>
          <a:lstStyle/>
          <a:p>
            <a:r>
              <a:rPr lang="uk-UA" b="1" noProof="0" dirty="0">
                <a:solidFill>
                  <a:srgbClr val="88FAFF"/>
                </a:solidFill>
              </a:rPr>
              <a:t>Роль бізнес-аналітики у цифровій економіці</a:t>
            </a:r>
          </a:p>
        </p:txBody>
      </p:sp>
      <p:sp>
        <p:nvSpPr>
          <p:cNvPr id="3" name="Місце для вмісту 2">
            <a:extLst>
              <a:ext uri="{FF2B5EF4-FFF2-40B4-BE49-F238E27FC236}">
                <a16:creationId xmlns:a16="http://schemas.microsoft.com/office/drawing/2014/main" id="{9BD89477-7836-F1C6-0202-D76059467158}"/>
              </a:ext>
            </a:extLst>
          </p:cNvPr>
          <p:cNvSpPr>
            <a:spLocks noGrp="1"/>
          </p:cNvSpPr>
          <p:nvPr>
            <p:ph idx="1"/>
          </p:nvPr>
        </p:nvSpPr>
        <p:spPr>
          <a:xfrm>
            <a:off x="1087395" y="1495169"/>
            <a:ext cx="10540313" cy="4681794"/>
          </a:xfrm>
        </p:spPr>
        <p:txBody>
          <a:bodyPr>
            <a:normAutofit/>
          </a:bodyPr>
          <a:lstStyle/>
          <a:p>
            <a:pPr marL="0" indent="0" algn="just">
              <a:buNone/>
            </a:pPr>
            <a:r>
              <a:rPr lang="uk-UA" sz="2100" dirty="0"/>
              <a:t>Сучасна економіка все частіше називається </a:t>
            </a:r>
            <a:r>
              <a:rPr lang="uk-UA" sz="2100" b="1" i="1" dirty="0"/>
              <a:t>цифровою</a:t>
            </a:r>
            <a:r>
              <a:rPr lang="uk-UA" sz="2100" dirty="0"/>
              <a:t>, адже більшість бізнес-процесів відбувається у віртуальному середовищі. У цьому середовищі виникають </a:t>
            </a:r>
            <a:r>
              <a:rPr lang="uk-UA" sz="2100" b="1" i="1" dirty="0"/>
              <a:t>масиви даних</a:t>
            </a:r>
            <a:r>
              <a:rPr lang="uk-UA" sz="2100" dirty="0"/>
              <a:t> – від поведінки користувачів у соцмережах до транзакцій у банківських додатках.</a:t>
            </a:r>
          </a:p>
          <a:p>
            <a:pPr marL="0" indent="0" algn="just">
              <a:buNone/>
            </a:pPr>
            <a:r>
              <a:rPr lang="uk-UA" sz="2100" dirty="0"/>
              <a:t>👉 Саме тут ключову роль починає відігравати </a:t>
            </a:r>
            <a:r>
              <a:rPr lang="uk-UA" sz="2100" b="1" i="1" dirty="0"/>
              <a:t>бізнес-аналітика (</a:t>
            </a:r>
            <a:r>
              <a:rPr lang="sq-AL" sz="2100" b="1" i="1" dirty="0"/>
              <a:t>Business Analytics, BA).</a:t>
            </a:r>
            <a:br>
              <a:rPr lang="sq-AL" sz="2100" dirty="0"/>
            </a:br>
            <a:r>
              <a:rPr lang="uk-UA" sz="2100" dirty="0"/>
              <a:t>Вона є не просто збором даних, а системним процесом їх перетворення на знання, що дають змогу ухвалювати ефективні управлінські рішення.</a:t>
            </a:r>
          </a:p>
          <a:p>
            <a:pPr marL="0" indent="0">
              <a:buNone/>
            </a:pPr>
            <a:r>
              <a:rPr lang="uk-UA" sz="2100" b="1" dirty="0"/>
              <a:t>Чому бізнес-аналітика важлива?</a:t>
            </a:r>
          </a:p>
          <a:p>
            <a:pPr algn="just"/>
            <a:r>
              <a:rPr lang="uk-UA" sz="2100" dirty="0"/>
              <a:t>Бізнес працює в умовах високої конкуренції, і рішення на інтуїції вже не дають переваги.</a:t>
            </a:r>
          </a:p>
          <a:p>
            <a:pPr algn="just"/>
            <a:r>
              <a:rPr lang="uk-UA" sz="2100" dirty="0"/>
              <a:t>Дані стають новою «нафтою» — цінним ресурсом, з якого можна добути знання.</a:t>
            </a:r>
          </a:p>
          <a:p>
            <a:pPr algn="just"/>
            <a:r>
              <a:rPr lang="uk-UA" sz="2100" dirty="0"/>
              <a:t>Керівник або маркетолог отримує можливість не тільки оцінювати минулі події (дескриптивна аналітика), а й прогнозувати майбутнє (прогнозна аналітика) і навіть знаходити найкращі варіанти дій (</a:t>
            </a:r>
            <a:r>
              <a:rPr lang="uk-UA" sz="2100" dirty="0" err="1"/>
              <a:t>прескриптивна</a:t>
            </a:r>
            <a:r>
              <a:rPr lang="uk-UA" sz="2100" dirty="0"/>
              <a:t> аналітика).</a:t>
            </a:r>
          </a:p>
          <a:p>
            <a:pPr marL="0" indent="0">
              <a:buNone/>
            </a:pPr>
            <a:endParaRPr lang="uk-UA" sz="2100" dirty="0"/>
          </a:p>
        </p:txBody>
      </p:sp>
    </p:spTree>
    <p:extLst>
      <p:ext uri="{BB962C8B-B14F-4D97-AF65-F5344CB8AC3E}">
        <p14:creationId xmlns:p14="http://schemas.microsoft.com/office/powerpoint/2010/main" val="2624856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FBCB6B-E01E-C03F-870F-173823A43B6D}"/>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BE683370-4FF9-7571-8E67-F9F2EF0A5A7D}"/>
              </a:ext>
            </a:extLst>
          </p:cNvPr>
          <p:cNvSpPr txBox="1">
            <a:spLocks noChangeArrowheads="1"/>
          </p:cNvSpPr>
          <p:nvPr/>
        </p:nvSpPr>
        <p:spPr>
          <a:xfrm>
            <a:off x="1173891" y="1878226"/>
            <a:ext cx="10412519" cy="46062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sq-AL" sz="2100" noProof="0" dirty="0">
                <a:latin typeface="+mj-lt"/>
              </a:rPr>
              <a:t>Big Data — </a:t>
            </a:r>
            <a:r>
              <a:rPr lang="uk-UA" sz="2100" noProof="0" dirty="0">
                <a:latin typeface="+mj-lt"/>
              </a:rPr>
              <a:t>це нове «паливо» цифрової економіки.</a:t>
            </a:r>
          </a:p>
          <a:p>
            <a:pPr marL="0" indent="0" algn="just">
              <a:lnSpc>
                <a:spcPct val="120000"/>
              </a:lnSpc>
              <a:buNone/>
            </a:pPr>
            <a:r>
              <a:rPr lang="uk-UA" sz="2100" noProof="0" dirty="0">
                <a:latin typeface="+mj-lt"/>
              </a:rPr>
              <a:t>Компанії, які вміють ефективно працювати з цими даними (отримувати їх, очищати, аналізувати й застосовувати), отримують суттєву конкурентну перевагу:</a:t>
            </a:r>
          </a:p>
          <a:p>
            <a:pPr>
              <a:lnSpc>
                <a:spcPct val="120000"/>
              </a:lnSpc>
              <a:spcBef>
                <a:spcPts val="0"/>
              </a:spcBef>
            </a:pPr>
            <a:r>
              <a:rPr lang="uk-UA" sz="2100" noProof="0" dirty="0">
                <a:latin typeface="+mj-lt"/>
              </a:rPr>
              <a:t>розуміють клієнтів краще, ніж конкуренти;</a:t>
            </a:r>
          </a:p>
          <a:p>
            <a:pPr>
              <a:lnSpc>
                <a:spcPct val="120000"/>
              </a:lnSpc>
              <a:spcBef>
                <a:spcPts val="0"/>
              </a:spcBef>
            </a:pPr>
            <a:r>
              <a:rPr lang="uk-UA" sz="2100" noProof="0" dirty="0">
                <a:latin typeface="+mj-lt"/>
              </a:rPr>
              <a:t>приймають швидші та точніші рішення;</a:t>
            </a:r>
          </a:p>
          <a:p>
            <a:pPr>
              <a:lnSpc>
                <a:spcPct val="120000"/>
              </a:lnSpc>
              <a:spcBef>
                <a:spcPts val="0"/>
              </a:spcBef>
            </a:pPr>
            <a:r>
              <a:rPr lang="uk-UA" sz="2100" noProof="0" dirty="0">
                <a:latin typeface="+mj-lt"/>
              </a:rPr>
              <a:t>створюють інноваційні бізнес-моделі</a:t>
            </a:r>
            <a:r>
              <a:rPr lang="sq-AL" sz="2100" noProof="0" dirty="0">
                <a:latin typeface="+mj-lt"/>
              </a:rPr>
              <a:t>.</a:t>
            </a:r>
          </a:p>
        </p:txBody>
      </p:sp>
      <p:sp>
        <p:nvSpPr>
          <p:cNvPr id="6" name="Title 1">
            <a:extLst>
              <a:ext uri="{FF2B5EF4-FFF2-40B4-BE49-F238E27FC236}">
                <a16:creationId xmlns:a16="http://schemas.microsoft.com/office/drawing/2014/main" id="{BF85A078-C3AF-E7E1-53E0-A75C5A54C9B9}"/>
              </a:ext>
            </a:extLst>
          </p:cNvPr>
          <p:cNvSpPr>
            <a:spLocks noGrp="1"/>
          </p:cNvSpPr>
          <p:nvPr>
            <p:ph type="title"/>
          </p:nvPr>
        </p:nvSpPr>
        <p:spPr>
          <a:xfrm>
            <a:off x="1262742" y="365125"/>
            <a:ext cx="10785096" cy="941161"/>
          </a:xfrm>
        </p:spPr>
        <p:txBody>
          <a:bodyPr>
            <a:normAutofit fontScale="90000"/>
          </a:bodyPr>
          <a:lstStyle/>
          <a:p>
            <a:r>
              <a:rPr lang="uk-UA" b="1" noProof="0" dirty="0" err="1">
                <a:solidFill>
                  <a:srgbClr val="88FAFF"/>
                </a:solidFill>
              </a:rPr>
              <a:t>Big</a:t>
            </a:r>
            <a:r>
              <a:rPr lang="uk-UA" b="1" noProof="0" dirty="0">
                <a:solidFill>
                  <a:srgbClr val="88FAFF"/>
                </a:solidFill>
              </a:rPr>
              <a:t> </a:t>
            </a:r>
            <a:r>
              <a:rPr lang="uk-UA" b="1" noProof="0" dirty="0" err="1">
                <a:solidFill>
                  <a:srgbClr val="88FAFF"/>
                </a:solidFill>
              </a:rPr>
              <a:t>Data</a:t>
            </a:r>
            <a:r>
              <a:rPr lang="uk-UA" b="1" noProof="0" dirty="0">
                <a:solidFill>
                  <a:srgbClr val="88FAFF"/>
                </a:solidFill>
              </a:rPr>
              <a:t> — поняття, джерела, характеристики (5V)</a:t>
            </a:r>
          </a:p>
        </p:txBody>
      </p:sp>
      <p:sp>
        <p:nvSpPr>
          <p:cNvPr id="2" name="Title 1">
            <a:extLst>
              <a:ext uri="{FF2B5EF4-FFF2-40B4-BE49-F238E27FC236}">
                <a16:creationId xmlns:a16="http://schemas.microsoft.com/office/drawing/2014/main" id="{9C2BCA4F-3BA0-9E29-7F2C-C3126ED0C5CF}"/>
              </a:ext>
            </a:extLst>
          </p:cNvPr>
          <p:cNvSpPr txBox="1">
            <a:spLocks/>
          </p:cNvSpPr>
          <p:nvPr/>
        </p:nvSpPr>
        <p:spPr>
          <a:xfrm>
            <a:off x="1236992" y="1304283"/>
            <a:ext cx="10515600" cy="42920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uk-UA" sz="2800" i="1" dirty="0">
                <a:solidFill>
                  <a:srgbClr val="88FAFF"/>
                </a:solidFill>
              </a:rPr>
              <a:t>Висновок</a:t>
            </a:r>
            <a:endParaRPr lang="uk-UA" sz="2800" b="1" i="1" dirty="0">
              <a:solidFill>
                <a:srgbClr val="88FAFF"/>
              </a:solidFill>
            </a:endParaRPr>
          </a:p>
        </p:txBody>
      </p:sp>
      <p:pic>
        <p:nvPicPr>
          <p:cNvPr id="3" name="Рисунок 2">
            <a:extLst>
              <a:ext uri="{FF2B5EF4-FFF2-40B4-BE49-F238E27FC236}">
                <a16:creationId xmlns:a16="http://schemas.microsoft.com/office/drawing/2014/main" id="{16C3B1B3-9CD8-D164-E293-6C14B64B65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5494" y="3265881"/>
            <a:ext cx="2472935" cy="3218570"/>
          </a:xfrm>
          <a:prstGeom prst="rect">
            <a:avLst/>
          </a:prstGeom>
        </p:spPr>
      </p:pic>
    </p:spTree>
    <p:extLst>
      <p:ext uri="{BB962C8B-B14F-4D97-AF65-F5344CB8AC3E}">
        <p14:creationId xmlns:p14="http://schemas.microsoft.com/office/powerpoint/2010/main" val="10480602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7CEDF-FE2F-3CAF-A415-8CDDD62DB468}"/>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0BAB0DD0-941E-FF5A-306D-4279EC13C132}"/>
              </a:ext>
            </a:extLst>
          </p:cNvPr>
          <p:cNvSpPr txBox="1">
            <a:spLocks noChangeArrowheads="1"/>
          </p:cNvSpPr>
          <p:nvPr/>
        </p:nvSpPr>
        <p:spPr>
          <a:xfrm>
            <a:off x="1173891" y="2594925"/>
            <a:ext cx="5881817" cy="279262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None/>
            </a:pPr>
            <a:r>
              <a:rPr lang="sq-AL" sz="2100" b="1" i="1" noProof="0" dirty="0">
                <a:latin typeface="+mj-lt"/>
              </a:rPr>
              <a:t>Artificial Intelligence (AI) </a:t>
            </a:r>
            <a:r>
              <a:rPr lang="sq-AL" sz="2100" noProof="0" dirty="0">
                <a:latin typeface="+mj-lt"/>
              </a:rPr>
              <a:t>— </a:t>
            </a:r>
            <a:r>
              <a:rPr lang="uk-UA" sz="2100" noProof="0" dirty="0">
                <a:latin typeface="+mj-lt"/>
              </a:rPr>
              <a:t>це технології, які дозволяють комп’ютерним системам імітувати людський інтелект: аналізувати дані, робити висновки, навчатися та ухвалювати рішення.</a:t>
            </a:r>
            <a:br>
              <a:rPr lang="uk-UA" sz="2100" noProof="0" dirty="0">
                <a:latin typeface="+mj-lt"/>
              </a:rPr>
            </a:br>
            <a:r>
              <a:rPr lang="uk-UA" sz="2100" noProof="0" dirty="0">
                <a:latin typeface="+mj-lt"/>
              </a:rPr>
              <a:t>У бізнесі </a:t>
            </a:r>
            <a:r>
              <a:rPr lang="sq-AL" sz="2100" noProof="0" dirty="0">
                <a:latin typeface="+mj-lt"/>
              </a:rPr>
              <a:t>AI </a:t>
            </a:r>
            <a:r>
              <a:rPr lang="uk-UA" sz="2100" noProof="0" dirty="0">
                <a:latin typeface="+mj-lt"/>
              </a:rPr>
              <a:t>використовується як інструмент автоматизації, прогнозування та персоналізації.</a:t>
            </a:r>
          </a:p>
          <a:p>
            <a:pPr marL="0" indent="0">
              <a:lnSpc>
                <a:spcPct val="120000"/>
              </a:lnSpc>
              <a:spcBef>
                <a:spcPts val="0"/>
              </a:spcBef>
              <a:buNone/>
            </a:pPr>
            <a:endParaRPr lang="sq-AL" sz="2100" noProof="0" dirty="0">
              <a:latin typeface="+mj-lt"/>
            </a:endParaRPr>
          </a:p>
        </p:txBody>
      </p:sp>
      <p:sp>
        <p:nvSpPr>
          <p:cNvPr id="6" name="Title 1">
            <a:extLst>
              <a:ext uri="{FF2B5EF4-FFF2-40B4-BE49-F238E27FC236}">
                <a16:creationId xmlns:a16="http://schemas.microsoft.com/office/drawing/2014/main" id="{5E201B39-04A3-DBC5-5D40-30BBFB1E1808}"/>
              </a:ext>
            </a:extLst>
          </p:cNvPr>
          <p:cNvSpPr>
            <a:spLocks noGrp="1"/>
          </p:cNvSpPr>
          <p:nvPr>
            <p:ph type="title"/>
          </p:nvPr>
        </p:nvSpPr>
        <p:spPr>
          <a:xfrm>
            <a:off x="1262742" y="365125"/>
            <a:ext cx="10785096" cy="941161"/>
          </a:xfrm>
        </p:spPr>
        <p:txBody>
          <a:bodyPr>
            <a:normAutofit/>
          </a:bodyPr>
          <a:lstStyle/>
          <a:p>
            <a:r>
              <a:rPr lang="uk-UA" sz="4000" b="1" noProof="0" dirty="0">
                <a:solidFill>
                  <a:srgbClr val="88FAFF"/>
                </a:solidFill>
              </a:rPr>
              <a:t>AI у бізнесі — можливості та виклики</a:t>
            </a:r>
          </a:p>
        </p:txBody>
      </p:sp>
      <p:sp>
        <p:nvSpPr>
          <p:cNvPr id="2" name="Title 1">
            <a:extLst>
              <a:ext uri="{FF2B5EF4-FFF2-40B4-BE49-F238E27FC236}">
                <a16:creationId xmlns:a16="http://schemas.microsoft.com/office/drawing/2014/main" id="{743503A6-FECF-6AF4-AE5E-86A93E9D21AE}"/>
              </a:ext>
            </a:extLst>
          </p:cNvPr>
          <p:cNvSpPr txBox="1">
            <a:spLocks/>
          </p:cNvSpPr>
          <p:nvPr/>
        </p:nvSpPr>
        <p:spPr>
          <a:xfrm>
            <a:off x="1236992" y="1304283"/>
            <a:ext cx="10515600" cy="42920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ru-RU" sz="2800" i="1" dirty="0">
                <a:solidFill>
                  <a:srgbClr val="88FAFF"/>
                </a:solidFill>
              </a:rPr>
              <a:t>1 </a:t>
            </a:r>
            <a:r>
              <a:rPr lang="uk-UA" sz="2800" i="1" noProof="0" dirty="0">
                <a:solidFill>
                  <a:srgbClr val="88FAFF"/>
                </a:solidFill>
              </a:rPr>
              <a:t>Що таке AI у бізнес-контексті</a:t>
            </a:r>
            <a:endParaRPr lang="ru-RU" sz="2800" i="1" dirty="0">
              <a:solidFill>
                <a:srgbClr val="88FAFF"/>
              </a:solidFill>
            </a:endParaRPr>
          </a:p>
        </p:txBody>
      </p:sp>
      <p:pic>
        <p:nvPicPr>
          <p:cNvPr id="5" name="Рисунок 4">
            <a:extLst>
              <a:ext uri="{FF2B5EF4-FFF2-40B4-BE49-F238E27FC236}">
                <a16:creationId xmlns:a16="http://schemas.microsoft.com/office/drawing/2014/main" id="{AE338D00-8FED-FC73-64DF-BD9B82A2AA0E}"/>
              </a:ext>
            </a:extLst>
          </p:cNvPr>
          <p:cNvPicPr>
            <a:picLocks noChangeAspect="1"/>
          </p:cNvPicPr>
          <p:nvPr/>
        </p:nvPicPr>
        <p:blipFill>
          <a:blip r:embed="rId3"/>
          <a:stretch>
            <a:fillRect/>
          </a:stretch>
        </p:blipFill>
        <p:spPr>
          <a:xfrm>
            <a:off x="7314685" y="1878226"/>
            <a:ext cx="3967034" cy="4264561"/>
          </a:xfrm>
          <a:prstGeom prst="rect">
            <a:avLst/>
          </a:prstGeom>
        </p:spPr>
      </p:pic>
    </p:spTree>
    <p:extLst>
      <p:ext uri="{BB962C8B-B14F-4D97-AF65-F5344CB8AC3E}">
        <p14:creationId xmlns:p14="http://schemas.microsoft.com/office/powerpoint/2010/main" val="18370719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C5BD3A-0F5F-1388-54E0-CDF29DBC2F09}"/>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636472EA-D551-F355-47F4-F5CFACFF8AD1}"/>
              </a:ext>
            </a:extLst>
          </p:cNvPr>
          <p:cNvSpPr txBox="1">
            <a:spLocks noChangeArrowheads="1"/>
          </p:cNvSpPr>
          <p:nvPr/>
        </p:nvSpPr>
        <p:spPr>
          <a:xfrm>
            <a:off x="1173891" y="1878226"/>
            <a:ext cx="10578701" cy="46062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sq-AL" sz="2100" noProof="0" dirty="0">
                <a:latin typeface="+mj-lt"/>
              </a:rPr>
              <a:t>AI </a:t>
            </a:r>
            <a:r>
              <a:rPr lang="uk-UA" sz="2100" noProof="0" dirty="0">
                <a:latin typeface="+mj-lt"/>
              </a:rPr>
              <a:t>відкриває перед компаніями нові горизонти:</a:t>
            </a:r>
          </a:p>
          <a:p>
            <a:pPr algn="just">
              <a:lnSpc>
                <a:spcPct val="120000"/>
              </a:lnSpc>
              <a:spcBef>
                <a:spcPts val="0"/>
              </a:spcBef>
            </a:pPr>
            <a:r>
              <a:rPr lang="uk-UA" sz="2100" noProof="0" dirty="0">
                <a:latin typeface="+mj-lt"/>
              </a:rPr>
              <a:t>автоматизація процесів</a:t>
            </a:r>
          </a:p>
          <a:p>
            <a:pPr algn="just">
              <a:lnSpc>
                <a:spcPct val="120000"/>
              </a:lnSpc>
              <a:spcBef>
                <a:spcPts val="0"/>
              </a:spcBef>
            </a:pPr>
            <a:r>
              <a:rPr lang="uk-UA" sz="2100" noProof="0" dirty="0">
                <a:latin typeface="+mj-lt"/>
              </a:rPr>
              <a:t>персоналізація клієнтського досвіду</a:t>
            </a:r>
          </a:p>
          <a:p>
            <a:pPr algn="just">
              <a:lnSpc>
                <a:spcPct val="120000"/>
              </a:lnSpc>
              <a:spcBef>
                <a:spcPts val="0"/>
              </a:spcBef>
            </a:pPr>
            <a:r>
              <a:rPr lang="uk-UA" sz="2100" noProof="0" dirty="0">
                <a:latin typeface="+mj-lt"/>
              </a:rPr>
              <a:t>прогнозування та аналітика</a:t>
            </a:r>
          </a:p>
          <a:p>
            <a:pPr algn="just">
              <a:lnSpc>
                <a:spcPct val="120000"/>
              </a:lnSpc>
              <a:spcBef>
                <a:spcPts val="0"/>
              </a:spcBef>
            </a:pPr>
            <a:r>
              <a:rPr lang="uk-UA" sz="2100" noProof="0" dirty="0">
                <a:latin typeface="+mj-lt"/>
              </a:rPr>
              <a:t>управління ризиками та безпекою</a:t>
            </a:r>
          </a:p>
          <a:p>
            <a:pPr algn="just">
              <a:lnSpc>
                <a:spcPct val="120000"/>
              </a:lnSpc>
              <a:spcBef>
                <a:spcPts val="0"/>
              </a:spcBef>
            </a:pPr>
            <a:r>
              <a:rPr lang="uk-UA" sz="2100" noProof="0" dirty="0">
                <a:latin typeface="+mj-lt"/>
              </a:rPr>
              <a:t>маркетинг і реклама</a:t>
            </a:r>
          </a:p>
        </p:txBody>
      </p:sp>
      <p:sp>
        <p:nvSpPr>
          <p:cNvPr id="6" name="Title 1">
            <a:extLst>
              <a:ext uri="{FF2B5EF4-FFF2-40B4-BE49-F238E27FC236}">
                <a16:creationId xmlns:a16="http://schemas.microsoft.com/office/drawing/2014/main" id="{460A90E9-E018-7B34-0675-81855F50B173}"/>
              </a:ext>
            </a:extLst>
          </p:cNvPr>
          <p:cNvSpPr>
            <a:spLocks noGrp="1"/>
          </p:cNvSpPr>
          <p:nvPr>
            <p:ph type="title"/>
          </p:nvPr>
        </p:nvSpPr>
        <p:spPr>
          <a:xfrm>
            <a:off x="1262742" y="365125"/>
            <a:ext cx="10785096" cy="941161"/>
          </a:xfrm>
        </p:spPr>
        <p:txBody>
          <a:bodyPr>
            <a:normAutofit/>
          </a:bodyPr>
          <a:lstStyle/>
          <a:p>
            <a:r>
              <a:rPr lang="uk-UA" sz="4000" b="1" noProof="0" dirty="0">
                <a:solidFill>
                  <a:srgbClr val="88FAFF"/>
                </a:solidFill>
              </a:rPr>
              <a:t>AI у бізнесі — можливості та виклики</a:t>
            </a:r>
          </a:p>
        </p:txBody>
      </p:sp>
      <p:sp>
        <p:nvSpPr>
          <p:cNvPr id="2" name="Title 1">
            <a:extLst>
              <a:ext uri="{FF2B5EF4-FFF2-40B4-BE49-F238E27FC236}">
                <a16:creationId xmlns:a16="http://schemas.microsoft.com/office/drawing/2014/main" id="{CBA6F76E-3CAC-2F03-E5B4-748642DA5DE0}"/>
              </a:ext>
            </a:extLst>
          </p:cNvPr>
          <p:cNvSpPr txBox="1">
            <a:spLocks/>
          </p:cNvSpPr>
          <p:nvPr/>
        </p:nvSpPr>
        <p:spPr>
          <a:xfrm>
            <a:off x="1236992" y="1304283"/>
            <a:ext cx="10515600" cy="42920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ru-RU" sz="2800" i="1" dirty="0">
                <a:solidFill>
                  <a:srgbClr val="88FAFF"/>
                </a:solidFill>
              </a:rPr>
              <a:t>2 </a:t>
            </a:r>
            <a:r>
              <a:rPr lang="uk-UA" sz="2800" i="1" noProof="0" dirty="0">
                <a:solidFill>
                  <a:srgbClr val="88FAFF"/>
                </a:solidFill>
              </a:rPr>
              <a:t>Можливості застосування AI у бізнесі</a:t>
            </a:r>
            <a:endParaRPr lang="ru-RU" sz="2800" i="1" dirty="0">
              <a:solidFill>
                <a:srgbClr val="88FAFF"/>
              </a:solidFill>
            </a:endParaRPr>
          </a:p>
        </p:txBody>
      </p:sp>
      <p:pic>
        <p:nvPicPr>
          <p:cNvPr id="4" name="Рисунок 3">
            <a:extLst>
              <a:ext uri="{FF2B5EF4-FFF2-40B4-BE49-F238E27FC236}">
                <a16:creationId xmlns:a16="http://schemas.microsoft.com/office/drawing/2014/main" id="{23A606B8-DBAE-A916-BA50-E192AED1FE42}"/>
              </a:ext>
            </a:extLst>
          </p:cNvPr>
          <p:cNvPicPr>
            <a:picLocks noChangeAspect="1"/>
          </p:cNvPicPr>
          <p:nvPr/>
        </p:nvPicPr>
        <p:blipFill>
          <a:blip r:embed="rId3"/>
          <a:stretch>
            <a:fillRect/>
          </a:stretch>
        </p:blipFill>
        <p:spPr>
          <a:xfrm>
            <a:off x="5285470" y="2291774"/>
            <a:ext cx="6679780" cy="3800111"/>
          </a:xfrm>
          <a:prstGeom prst="rect">
            <a:avLst/>
          </a:prstGeom>
        </p:spPr>
      </p:pic>
    </p:spTree>
    <p:extLst>
      <p:ext uri="{BB962C8B-B14F-4D97-AF65-F5344CB8AC3E}">
        <p14:creationId xmlns:p14="http://schemas.microsoft.com/office/powerpoint/2010/main" val="37774416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3D6BA7-D9FD-64AC-410A-9E3345EC4CBE}"/>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158FA055-8783-511F-2CC3-6E51B2B3838C}"/>
              </a:ext>
            </a:extLst>
          </p:cNvPr>
          <p:cNvSpPr txBox="1">
            <a:spLocks noChangeArrowheads="1"/>
          </p:cNvSpPr>
          <p:nvPr/>
        </p:nvSpPr>
        <p:spPr>
          <a:xfrm>
            <a:off x="1173891" y="1878226"/>
            <a:ext cx="10578701" cy="46062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uk-UA" sz="2100" noProof="0" dirty="0">
                <a:latin typeface="+mj-lt"/>
              </a:rPr>
              <a:t>Разом із перевагами штучний інтелект має і низку проблем, які важливо враховувати:</a:t>
            </a:r>
          </a:p>
          <a:p>
            <a:pPr algn="just">
              <a:lnSpc>
                <a:spcPct val="120000"/>
              </a:lnSpc>
              <a:spcBef>
                <a:spcPts val="0"/>
              </a:spcBef>
            </a:pPr>
            <a:r>
              <a:rPr lang="uk-UA" sz="2100" noProof="0" dirty="0">
                <a:latin typeface="+mj-lt"/>
              </a:rPr>
              <a:t>етичні питання;</a:t>
            </a:r>
          </a:p>
          <a:p>
            <a:pPr algn="just">
              <a:lnSpc>
                <a:spcPct val="120000"/>
              </a:lnSpc>
              <a:spcBef>
                <a:spcPts val="0"/>
              </a:spcBef>
            </a:pPr>
            <a:r>
              <a:rPr lang="uk-UA" sz="2100" noProof="0" dirty="0">
                <a:latin typeface="+mj-lt"/>
              </a:rPr>
              <a:t>питання прозорості («чорна скринька»);</a:t>
            </a:r>
          </a:p>
          <a:p>
            <a:pPr algn="just">
              <a:lnSpc>
                <a:spcPct val="120000"/>
              </a:lnSpc>
              <a:spcBef>
                <a:spcPts val="0"/>
              </a:spcBef>
            </a:pPr>
            <a:r>
              <a:rPr lang="uk-UA" sz="2100" noProof="0" dirty="0">
                <a:latin typeface="+mj-lt"/>
              </a:rPr>
              <a:t>висока вартість впровадження;</a:t>
            </a:r>
          </a:p>
          <a:p>
            <a:pPr algn="just">
              <a:lnSpc>
                <a:spcPct val="120000"/>
              </a:lnSpc>
              <a:spcBef>
                <a:spcPts val="0"/>
              </a:spcBef>
            </a:pPr>
            <a:r>
              <a:rPr lang="uk-UA" sz="2100" noProof="0" dirty="0">
                <a:latin typeface="+mj-lt"/>
              </a:rPr>
              <a:t>захист даних та конфіденційність;</a:t>
            </a:r>
          </a:p>
          <a:p>
            <a:pPr algn="just">
              <a:lnSpc>
                <a:spcPct val="120000"/>
              </a:lnSpc>
              <a:spcBef>
                <a:spcPts val="0"/>
              </a:spcBef>
            </a:pPr>
            <a:r>
              <a:rPr lang="uk-UA" sz="2100" noProof="0" dirty="0">
                <a:latin typeface="+mj-lt"/>
              </a:rPr>
              <a:t>страх втрати робочих місць.</a:t>
            </a:r>
          </a:p>
        </p:txBody>
      </p:sp>
      <p:sp>
        <p:nvSpPr>
          <p:cNvPr id="6" name="Title 1">
            <a:extLst>
              <a:ext uri="{FF2B5EF4-FFF2-40B4-BE49-F238E27FC236}">
                <a16:creationId xmlns:a16="http://schemas.microsoft.com/office/drawing/2014/main" id="{3D9CD478-6F14-2ED7-28F6-9DF1FA938BF4}"/>
              </a:ext>
            </a:extLst>
          </p:cNvPr>
          <p:cNvSpPr>
            <a:spLocks noGrp="1"/>
          </p:cNvSpPr>
          <p:nvPr>
            <p:ph type="title"/>
          </p:nvPr>
        </p:nvSpPr>
        <p:spPr>
          <a:xfrm>
            <a:off x="1262742" y="365125"/>
            <a:ext cx="10785096" cy="941161"/>
          </a:xfrm>
        </p:spPr>
        <p:txBody>
          <a:bodyPr>
            <a:normAutofit/>
          </a:bodyPr>
          <a:lstStyle/>
          <a:p>
            <a:r>
              <a:rPr lang="uk-UA" sz="4000" b="1" noProof="0" dirty="0">
                <a:solidFill>
                  <a:srgbClr val="88FAFF"/>
                </a:solidFill>
              </a:rPr>
              <a:t>AI у бізнесі — можливості та виклики</a:t>
            </a:r>
          </a:p>
        </p:txBody>
      </p:sp>
      <p:sp>
        <p:nvSpPr>
          <p:cNvPr id="2" name="Title 1">
            <a:extLst>
              <a:ext uri="{FF2B5EF4-FFF2-40B4-BE49-F238E27FC236}">
                <a16:creationId xmlns:a16="http://schemas.microsoft.com/office/drawing/2014/main" id="{C1BD5307-F10D-B5E7-46FC-60304A8D477B}"/>
              </a:ext>
            </a:extLst>
          </p:cNvPr>
          <p:cNvSpPr txBox="1">
            <a:spLocks/>
          </p:cNvSpPr>
          <p:nvPr/>
        </p:nvSpPr>
        <p:spPr>
          <a:xfrm>
            <a:off x="1236992" y="1304283"/>
            <a:ext cx="10515600" cy="42920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uk-UA" sz="2800" i="1" dirty="0">
                <a:solidFill>
                  <a:srgbClr val="88FAFF"/>
                </a:solidFill>
              </a:rPr>
              <a:t>3 </a:t>
            </a:r>
            <a:r>
              <a:rPr lang="uk-UA" sz="2800" i="1" noProof="0" dirty="0">
                <a:solidFill>
                  <a:srgbClr val="88FAFF"/>
                </a:solidFill>
              </a:rPr>
              <a:t>Виклики та ризики використання AI у бізнесі</a:t>
            </a:r>
            <a:endParaRPr lang="uk-UA" sz="2800" i="1" dirty="0">
              <a:solidFill>
                <a:srgbClr val="88FAFF"/>
              </a:solidFill>
            </a:endParaRPr>
          </a:p>
        </p:txBody>
      </p:sp>
      <p:pic>
        <p:nvPicPr>
          <p:cNvPr id="5" name="Рисунок 4">
            <a:extLst>
              <a:ext uri="{FF2B5EF4-FFF2-40B4-BE49-F238E27FC236}">
                <a16:creationId xmlns:a16="http://schemas.microsoft.com/office/drawing/2014/main" id="{D0183AA5-FFB0-0D3B-D065-6D970B1681AE}"/>
              </a:ext>
            </a:extLst>
          </p:cNvPr>
          <p:cNvPicPr>
            <a:picLocks noChangeAspect="1"/>
          </p:cNvPicPr>
          <p:nvPr/>
        </p:nvPicPr>
        <p:blipFill>
          <a:blip r:embed="rId3"/>
          <a:srcRect r="7013" b="5609"/>
          <a:stretch>
            <a:fillRect/>
          </a:stretch>
        </p:blipFill>
        <p:spPr>
          <a:xfrm>
            <a:off x="6766503" y="1838457"/>
            <a:ext cx="4848851" cy="4922069"/>
          </a:xfrm>
          <a:prstGeom prst="rect">
            <a:avLst/>
          </a:prstGeom>
        </p:spPr>
      </p:pic>
    </p:spTree>
    <p:extLst>
      <p:ext uri="{BB962C8B-B14F-4D97-AF65-F5344CB8AC3E}">
        <p14:creationId xmlns:p14="http://schemas.microsoft.com/office/powerpoint/2010/main" val="25645636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60FB10-EE12-3168-637F-C734C57EE484}"/>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A7AB029B-A0FE-8706-B143-64C87BE90B6C}"/>
              </a:ext>
            </a:extLst>
          </p:cNvPr>
          <p:cNvSpPr txBox="1">
            <a:spLocks noChangeArrowheads="1"/>
          </p:cNvSpPr>
          <p:nvPr/>
        </p:nvSpPr>
        <p:spPr>
          <a:xfrm>
            <a:off x="1396314" y="1878226"/>
            <a:ext cx="10356278" cy="46062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gn="just">
              <a:lnSpc>
                <a:spcPct val="120000"/>
              </a:lnSpc>
              <a:spcBef>
                <a:spcPts val="0"/>
              </a:spcBef>
              <a:buFont typeface="+mj-lt"/>
              <a:buAutoNum type="arabicPeriod"/>
            </a:pPr>
            <a:r>
              <a:rPr lang="sq-AL" sz="2100" noProof="0" dirty="0">
                <a:latin typeface="+mj-lt"/>
              </a:rPr>
              <a:t>Spotify.</a:t>
            </a:r>
          </a:p>
          <a:p>
            <a:pPr marL="457200" indent="-457200" algn="just">
              <a:lnSpc>
                <a:spcPct val="120000"/>
              </a:lnSpc>
              <a:spcBef>
                <a:spcPts val="0"/>
              </a:spcBef>
              <a:buFont typeface="+mj-lt"/>
              <a:buAutoNum type="arabicPeriod"/>
            </a:pPr>
            <a:r>
              <a:rPr lang="sq-AL" sz="2100" noProof="0" dirty="0">
                <a:latin typeface="+mj-lt"/>
              </a:rPr>
              <a:t>Tesla</a:t>
            </a:r>
            <a:r>
              <a:rPr lang="uk-UA" sz="2100" noProof="0" dirty="0">
                <a:latin typeface="+mj-lt"/>
              </a:rPr>
              <a:t>.</a:t>
            </a:r>
          </a:p>
          <a:p>
            <a:pPr marL="457200" indent="-457200" algn="just">
              <a:lnSpc>
                <a:spcPct val="120000"/>
              </a:lnSpc>
              <a:spcBef>
                <a:spcPts val="0"/>
              </a:spcBef>
              <a:buFont typeface="+mj-lt"/>
              <a:buAutoNum type="arabicPeriod"/>
            </a:pPr>
            <a:r>
              <a:rPr lang="sq-AL" sz="2100" noProof="0" dirty="0">
                <a:latin typeface="+mj-lt"/>
              </a:rPr>
              <a:t>Starbucks</a:t>
            </a:r>
            <a:r>
              <a:rPr lang="uk-UA" sz="2100" noProof="0" dirty="0">
                <a:latin typeface="+mj-lt"/>
              </a:rPr>
              <a:t>.</a:t>
            </a:r>
          </a:p>
          <a:p>
            <a:pPr marL="457200" indent="-457200" algn="just">
              <a:lnSpc>
                <a:spcPct val="120000"/>
              </a:lnSpc>
              <a:spcBef>
                <a:spcPts val="0"/>
              </a:spcBef>
              <a:buFont typeface="+mj-lt"/>
              <a:buAutoNum type="arabicPeriod"/>
            </a:pPr>
            <a:r>
              <a:rPr lang="sq-AL" sz="2100" noProof="0" dirty="0">
                <a:latin typeface="+mj-lt"/>
              </a:rPr>
              <a:t>Alibaba</a:t>
            </a:r>
            <a:r>
              <a:rPr lang="ru-RU" sz="2100" noProof="0" dirty="0">
                <a:latin typeface="+mj-lt"/>
              </a:rPr>
              <a:t>.</a:t>
            </a:r>
            <a:endParaRPr lang="uk-UA" sz="2100" noProof="0" dirty="0">
              <a:latin typeface="+mj-lt"/>
            </a:endParaRPr>
          </a:p>
        </p:txBody>
      </p:sp>
      <p:sp>
        <p:nvSpPr>
          <p:cNvPr id="6" name="Title 1">
            <a:extLst>
              <a:ext uri="{FF2B5EF4-FFF2-40B4-BE49-F238E27FC236}">
                <a16:creationId xmlns:a16="http://schemas.microsoft.com/office/drawing/2014/main" id="{12F13368-B839-3B1A-D621-2807A09EC9DF}"/>
              </a:ext>
            </a:extLst>
          </p:cNvPr>
          <p:cNvSpPr>
            <a:spLocks noGrp="1"/>
          </p:cNvSpPr>
          <p:nvPr>
            <p:ph type="title"/>
          </p:nvPr>
        </p:nvSpPr>
        <p:spPr>
          <a:xfrm>
            <a:off x="1262742" y="365125"/>
            <a:ext cx="10785096" cy="941161"/>
          </a:xfrm>
        </p:spPr>
        <p:txBody>
          <a:bodyPr>
            <a:normAutofit/>
          </a:bodyPr>
          <a:lstStyle/>
          <a:p>
            <a:r>
              <a:rPr lang="uk-UA" sz="4000" b="1" noProof="0" dirty="0">
                <a:solidFill>
                  <a:srgbClr val="88FAFF"/>
                </a:solidFill>
              </a:rPr>
              <a:t>AI у бізнесі — можливості та виклики</a:t>
            </a:r>
          </a:p>
        </p:txBody>
      </p:sp>
      <p:sp>
        <p:nvSpPr>
          <p:cNvPr id="2" name="Title 1">
            <a:extLst>
              <a:ext uri="{FF2B5EF4-FFF2-40B4-BE49-F238E27FC236}">
                <a16:creationId xmlns:a16="http://schemas.microsoft.com/office/drawing/2014/main" id="{1ACB4732-A096-A6D5-7F79-0C00AECF7622}"/>
              </a:ext>
            </a:extLst>
          </p:cNvPr>
          <p:cNvSpPr txBox="1">
            <a:spLocks/>
          </p:cNvSpPr>
          <p:nvPr/>
        </p:nvSpPr>
        <p:spPr>
          <a:xfrm>
            <a:off x="1236992" y="1304283"/>
            <a:ext cx="10515600" cy="42920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uk-UA" sz="2800" i="1" noProof="0" dirty="0">
                <a:solidFill>
                  <a:srgbClr val="88FAFF"/>
                </a:solidFill>
              </a:rPr>
              <a:t>Приклади компаній, що успішно використовують AI</a:t>
            </a:r>
            <a:endParaRPr lang="uk-UA" sz="2800" i="1" dirty="0">
              <a:solidFill>
                <a:srgbClr val="88FAFF"/>
              </a:solidFill>
            </a:endParaRPr>
          </a:p>
        </p:txBody>
      </p:sp>
      <p:pic>
        <p:nvPicPr>
          <p:cNvPr id="4" name="Рисунок 3">
            <a:extLst>
              <a:ext uri="{FF2B5EF4-FFF2-40B4-BE49-F238E27FC236}">
                <a16:creationId xmlns:a16="http://schemas.microsoft.com/office/drawing/2014/main" id="{38BA2771-D5C6-A14C-4982-1F120E634945}"/>
              </a:ext>
            </a:extLst>
          </p:cNvPr>
          <p:cNvPicPr>
            <a:picLocks noChangeAspect="1"/>
          </p:cNvPicPr>
          <p:nvPr/>
        </p:nvPicPr>
        <p:blipFill>
          <a:blip r:embed="rId3"/>
          <a:stretch>
            <a:fillRect/>
          </a:stretch>
        </p:blipFill>
        <p:spPr>
          <a:xfrm>
            <a:off x="6096000" y="1232035"/>
            <a:ext cx="4362222" cy="5260840"/>
          </a:xfrm>
          <a:prstGeom prst="rect">
            <a:avLst/>
          </a:prstGeom>
        </p:spPr>
      </p:pic>
    </p:spTree>
    <p:extLst>
      <p:ext uri="{BB962C8B-B14F-4D97-AF65-F5344CB8AC3E}">
        <p14:creationId xmlns:p14="http://schemas.microsoft.com/office/powerpoint/2010/main" val="10454161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823842-AFC3-A437-FD91-D098A65182F7}"/>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4DAE3649-8339-E423-5AB6-B287C77B6AE5}"/>
              </a:ext>
            </a:extLst>
          </p:cNvPr>
          <p:cNvSpPr txBox="1">
            <a:spLocks noChangeArrowheads="1"/>
          </p:cNvSpPr>
          <p:nvPr/>
        </p:nvSpPr>
        <p:spPr>
          <a:xfrm>
            <a:off x="1396314" y="1878226"/>
            <a:ext cx="10356278" cy="46062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sq-AL" sz="2100" noProof="0" dirty="0">
                <a:latin typeface="+mj-lt"/>
              </a:rPr>
              <a:t>AI — </a:t>
            </a:r>
            <a:r>
              <a:rPr lang="uk-UA" sz="2100" noProof="0" dirty="0">
                <a:latin typeface="+mj-lt"/>
              </a:rPr>
              <a:t>це </a:t>
            </a:r>
            <a:r>
              <a:rPr lang="uk-UA" sz="2100" b="1" noProof="0" dirty="0">
                <a:latin typeface="+mj-lt"/>
              </a:rPr>
              <a:t>потужний драйвер трансформації бізнесу</a:t>
            </a:r>
            <a:r>
              <a:rPr lang="uk-UA" sz="2100" noProof="0" dirty="0">
                <a:latin typeface="+mj-lt"/>
              </a:rPr>
              <a:t>. Він дозволяє компаніям бути швидшими, точнішими та </a:t>
            </a:r>
            <a:r>
              <a:rPr lang="uk-UA" sz="2100" noProof="0" dirty="0" err="1">
                <a:latin typeface="+mj-lt"/>
              </a:rPr>
              <a:t>клієнтоорієнтованими</a:t>
            </a:r>
            <a:r>
              <a:rPr lang="uk-UA" sz="2100" noProof="0" dirty="0">
                <a:latin typeface="+mj-lt"/>
              </a:rPr>
              <a:t>.</a:t>
            </a:r>
          </a:p>
          <a:p>
            <a:pPr marL="0" indent="0" algn="just">
              <a:lnSpc>
                <a:spcPct val="120000"/>
              </a:lnSpc>
              <a:spcBef>
                <a:spcPts val="0"/>
              </a:spcBef>
              <a:buNone/>
            </a:pPr>
            <a:r>
              <a:rPr lang="uk-UA" sz="2100" noProof="0" dirty="0">
                <a:latin typeface="+mj-lt"/>
              </a:rPr>
              <a:t>Однак його впровадження пов’язане з викликами: від етичних проблем до необхідності інвестицій у технології та безпеку.</a:t>
            </a:r>
          </a:p>
          <a:p>
            <a:pPr marL="0" indent="0" algn="just">
              <a:lnSpc>
                <a:spcPct val="120000"/>
              </a:lnSpc>
              <a:spcBef>
                <a:spcPts val="0"/>
              </a:spcBef>
              <a:buNone/>
            </a:pPr>
            <a:r>
              <a:rPr lang="sq-AL" sz="2100" noProof="0" dirty="0">
                <a:latin typeface="+mj-lt"/>
              </a:rPr>
              <a:t>📌 </a:t>
            </a:r>
            <a:r>
              <a:rPr lang="uk-UA" sz="2100" noProof="0" dirty="0">
                <a:latin typeface="+mj-lt"/>
              </a:rPr>
              <a:t>Головна думка:</a:t>
            </a:r>
          </a:p>
          <a:p>
            <a:pPr marL="0" indent="0" algn="just">
              <a:lnSpc>
                <a:spcPct val="120000"/>
              </a:lnSpc>
              <a:spcBef>
                <a:spcPts val="0"/>
              </a:spcBef>
              <a:buNone/>
            </a:pPr>
            <a:r>
              <a:rPr lang="sq-AL" sz="2100" noProof="0" dirty="0">
                <a:latin typeface="+mj-lt"/>
              </a:rPr>
              <a:t>AI — </a:t>
            </a:r>
            <a:r>
              <a:rPr lang="uk-UA" sz="2100" noProof="0" dirty="0">
                <a:latin typeface="+mj-lt"/>
              </a:rPr>
              <a:t>не «мода», а інфраструктурна технологія</a:t>
            </a:r>
          </a:p>
          <a:p>
            <a:pPr marL="0" indent="0" algn="just">
              <a:lnSpc>
                <a:spcPct val="120000"/>
              </a:lnSpc>
              <a:spcBef>
                <a:spcPts val="0"/>
              </a:spcBef>
              <a:buNone/>
            </a:pPr>
            <a:r>
              <a:rPr lang="uk-UA" sz="2100" noProof="0" dirty="0">
                <a:latin typeface="+mj-lt"/>
              </a:rPr>
              <a:t>майбутнього, яку потрібно вивчати, щоб</a:t>
            </a:r>
          </a:p>
          <a:p>
            <a:pPr marL="0" indent="0" algn="just">
              <a:lnSpc>
                <a:spcPct val="120000"/>
              </a:lnSpc>
              <a:spcBef>
                <a:spcPts val="0"/>
              </a:spcBef>
              <a:buNone/>
            </a:pPr>
            <a:r>
              <a:rPr lang="uk-UA" sz="2100" noProof="0" dirty="0">
                <a:latin typeface="+mj-lt"/>
              </a:rPr>
              <a:t>ефективно працювати у сфері цифрового</a:t>
            </a:r>
          </a:p>
          <a:p>
            <a:pPr marL="0" indent="0" algn="just">
              <a:lnSpc>
                <a:spcPct val="120000"/>
              </a:lnSpc>
              <a:spcBef>
                <a:spcPts val="0"/>
              </a:spcBef>
              <a:buNone/>
            </a:pPr>
            <a:r>
              <a:rPr lang="uk-UA" sz="2100" noProof="0" dirty="0">
                <a:latin typeface="+mj-lt"/>
              </a:rPr>
              <a:t>маркетингу та менеджменту.</a:t>
            </a:r>
          </a:p>
        </p:txBody>
      </p:sp>
      <p:sp>
        <p:nvSpPr>
          <p:cNvPr id="6" name="Title 1">
            <a:extLst>
              <a:ext uri="{FF2B5EF4-FFF2-40B4-BE49-F238E27FC236}">
                <a16:creationId xmlns:a16="http://schemas.microsoft.com/office/drawing/2014/main" id="{FC6504AE-2B66-1DBA-F6CB-63CEA452C828}"/>
              </a:ext>
            </a:extLst>
          </p:cNvPr>
          <p:cNvSpPr>
            <a:spLocks noGrp="1"/>
          </p:cNvSpPr>
          <p:nvPr>
            <p:ph type="title"/>
          </p:nvPr>
        </p:nvSpPr>
        <p:spPr>
          <a:xfrm>
            <a:off x="1262742" y="365125"/>
            <a:ext cx="10785096" cy="941161"/>
          </a:xfrm>
        </p:spPr>
        <p:txBody>
          <a:bodyPr>
            <a:normAutofit/>
          </a:bodyPr>
          <a:lstStyle/>
          <a:p>
            <a:r>
              <a:rPr lang="uk-UA" sz="4000" b="1" noProof="0" dirty="0">
                <a:solidFill>
                  <a:srgbClr val="88FAFF"/>
                </a:solidFill>
              </a:rPr>
              <a:t>AI у бізнесі — можливості та виклики</a:t>
            </a:r>
          </a:p>
        </p:txBody>
      </p:sp>
      <p:sp>
        <p:nvSpPr>
          <p:cNvPr id="2" name="Title 1">
            <a:extLst>
              <a:ext uri="{FF2B5EF4-FFF2-40B4-BE49-F238E27FC236}">
                <a16:creationId xmlns:a16="http://schemas.microsoft.com/office/drawing/2014/main" id="{B50A27C7-6831-AD7C-7CDE-8F037AE6C15F}"/>
              </a:ext>
            </a:extLst>
          </p:cNvPr>
          <p:cNvSpPr txBox="1">
            <a:spLocks/>
          </p:cNvSpPr>
          <p:nvPr/>
        </p:nvSpPr>
        <p:spPr>
          <a:xfrm>
            <a:off x="1236992" y="1304283"/>
            <a:ext cx="10515600" cy="42920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uk-UA" sz="2800" i="1" noProof="0" dirty="0">
                <a:solidFill>
                  <a:srgbClr val="88FAFF"/>
                </a:solidFill>
              </a:rPr>
              <a:t>Висновок</a:t>
            </a:r>
            <a:endParaRPr lang="uk-UA" sz="2800" i="1" dirty="0">
              <a:solidFill>
                <a:srgbClr val="88FAFF"/>
              </a:solidFill>
            </a:endParaRPr>
          </a:p>
        </p:txBody>
      </p:sp>
      <p:pic>
        <p:nvPicPr>
          <p:cNvPr id="5" name="Рисунок 4">
            <a:extLst>
              <a:ext uri="{FF2B5EF4-FFF2-40B4-BE49-F238E27FC236}">
                <a16:creationId xmlns:a16="http://schemas.microsoft.com/office/drawing/2014/main" id="{62144EF8-3AD4-D233-CA92-6A4DE724A68D}"/>
              </a:ext>
            </a:extLst>
          </p:cNvPr>
          <p:cNvPicPr>
            <a:picLocks noChangeAspect="1"/>
          </p:cNvPicPr>
          <p:nvPr/>
        </p:nvPicPr>
        <p:blipFill>
          <a:blip r:embed="rId3"/>
          <a:stretch>
            <a:fillRect/>
          </a:stretch>
        </p:blipFill>
        <p:spPr>
          <a:xfrm>
            <a:off x="6117911" y="3019803"/>
            <a:ext cx="5634681" cy="3756454"/>
          </a:xfrm>
          <a:prstGeom prst="rect">
            <a:avLst/>
          </a:prstGeom>
        </p:spPr>
      </p:pic>
    </p:spTree>
    <p:extLst>
      <p:ext uri="{BB962C8B-B14F-4D97-AF65-F5344CB8AC3E}">
        <p14:creationId xmlns:p14="http://schemas.microsoft.com/office/powerpoint/2010/main" val="17314164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D84842-EFF9-E914-BB30-DB0AD2DBEE96}"/>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A19B8578-4CF3-29A0-DB2E-8498C5097372}"/>
              </a:ext>
            </a:extLst>
          </p:cNvPr>
          <p:cNvSpPr txBox="1">
            <a:spLocks noChangeArrowheads="1"/>
          </p:cNvSpPr>
          <p:nvPr/>
        </p:nvSpPr>
        <p:spPr>
          <a:xfrm>
            <a:off x="1236992" y="1556952"/>
            <a:ext cx="10515600" cy="4927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uk-UA" sz="2100" noProof="0" dirty="0">
                <a:latin typeface="+mj-lt"/>
              </a:rPr>
              <a:t>Маркетинг у цифровій економіці вже неможливо уявити без даних та штучного інтелекту.</a:t>
            </a:r>
            <a:br>
              <a:rPr lang="uk-UA" sz="2100" noProof="0" dirty="0">
                <a:latin typeface="+mj-lt"/>
              </a:rPr>
            </a:br>
            <a:r>
              <a:rPr lang="uk-UA" sz="2100" noProof="0" dirty="0" err="1">
                <a:latin typeface="+mj-lt"/>
              </a:rPr>
              <a:t>Big</a:t>
            </a:r>
            <a:r>
              <a:rPr lang="uk-UA" sz="2100" noProof="0" dirty="0">
                <a:latin typeface="+mj-lt"/>
              </a:rPr>
              <a:t> </a:t>
            </a:r>
            <a:r>
              <a:rPr lang="uk-UA" sz="2100" noProof="0" dirty="0" err="1">
                <a:latin typeface="+mj-lt"/>
              </a:rPr>
              <a:t>Data</a:t>
            </a:r>
            <a:r>
              <a:rPr lang="uk-UA" sz="2100" noProof="0" dirty="0">
                <a:latin typeface="+mj-lt"/>
              </a:rPr>
              <a:t> і AI стали основою таких стратегій, як </a:t>
            </a:r>
            <a:r>
              <a:rPr lang="uk-UA" sz="2100" noProof="0" dirty="0" err="1">
                <a:latin typeface="+mj-lt"/>
              </a:rPr>
              <a:t>data-driven</a:t>
            </a:r>
            <a:r>
              <a:rPr lang="uk-UA" sz="2100" noProof="0" dirty="0">
                <a:latin typeface="+mj-lt"/>
              </a:rPr>
              <a:t> </a:t>
            </a:r>
            <a:r>
              <a:rPr lang="uk-UA" sz="2100" noProof="0" dirty="0" err="1">
                <a:latin typeface="+mj-lt"/>
              </a:rPr>
              <a:t>marketing</a:t>
            </a:r>
            <a:r>
              <a:rPr lang="uk-UA" sz="2100" noProof="0" dirty="0">
                <a:latin typeface="+mj-lt"/>
              </a:rPr>
              <a:t> та </a:t>
            </a:r>
            <a:r>
              <a:rPr lang="uk-UA" sz="2100" noProof="0" dirty="0" err="1">
                <a:latin typeface="+mj-lt"/>
              </a:rPr>
              <a:t>predictive</a:t>
            </a:r>
            <a:r>
              <a:rPr lang="uk-UA" sz="2100" noProof="0" dirty="0">
                <a:latin typeface="+mj-lt"/>
              </a:rPr>
              <a:t> </a:t>
            </a:r>
            <a:r>
              <a:rPr lang="uk-UA" sz="2100" noProof="0" dirty="0" err="1">
                <a:latin typeface="+mj-lt"/>
              </a:rPr>
              <a:t>marketing</a:t>
            </a:r>
            <a:r>
              <a:rPr lang="uk-UA" sz="2100" noProof="0" dirty="0">
                <a:latin typeface="+mj-lt"/>
              </a:rPr>
              <a:t>.</a:t>
            </a:r>
          </a:p>
          <a:p>
            <a:pPr marL="0" indent="0" algn="just">
              <a:lnSpc>
                <a:spcPct val="120000"/>
              </a:lnSpc>
              <a:spcBef>
                <a:spcPts val="0"/>
              </a:spcBef>
              <a:buNone/>
            </a:pPr>
            <a:endParaRPr lang="uk-UA" sz="2100" dirty="0">
              <a:latin typeface="+mj-lt"/>
            </a:endParaRPr>
          </a:p>
          <a:p>
            <a:pPr marL="0" indent="0" algn="just">
              <a:lnSpc>
                <a:spcPct val="120000"/>
              </a:lnSpc>
              <a:spcBef>
                <a:spcPts val="0"/>
              </a:spcBef>
              <a:buNone/>
            </a:pPr>
            <a:r>
              <a:rPr lang="uk-UA" sz="2100" noProof="0" dirty="0">
                <a:latin typeface="+mj-lt"/>
              </a:rPr>
              <a:t>Основні тренди використання </a:t>
            </a:r>
            <a:r>
              <a:rPr lang="uk-UA" sz="2100" noProof="0" dirty="0" err="1">
                <a:latin typeface="+mj-lt"/>
              </a:rPr>
              <a:t>Big</a:t>
            </a:r>
            <a:r>
              <a:rPr lang="uk-UA" sz="2100" noProof="0" dirty="0">
                <a:latin typeface="+mj-lt"/>
              </a:rPr>
              <a:t> </a:t>
            </a:r>
            <a:r>
              <a:rPr lang="uk-UA" sz="2100" noProof="0" dirty="0" err="1">
                <a:latin typeface="+mj-lt"/>
              </a:rPr>
              <a:t>Data</a:t>
            </a:r>
            <a:r>
              <a:rPr lang="uk-UA" sz="2100" noProof="0" dirty="0">
                <a:latin typeface="+mj-lt"/>
              </a:rPr>
              <a:t> та AI у маркетингу</a:t>
            </a:r>
          </a:p>
          <a:p>
            <a:pPr marL="457200" indent="-457200" algn="just">
              <a:lnSpc>
                <a:spcPct val="120000"/>
              </a:lnSpc>
              <a:spcBef>
                <a:spcPts val="0"/>
              </a:spcBef>
              <a:buAutoNum type="arabicPeriod"/>
            </a:pPr>
            <a:r>
              <a:rPr lang="uk-UA" sz="2100" noProof="0" dirty="0" err="1">
                <a:latin typeface="+mj-lt"/>
              </a:rPr>
              <a:t>Гіперперсоналізація</a:t>
            </a:r>
            <a:endParaRPr lang="uk-UA" sz="2100" noProof="0" dirty="0">
              <a:latin typeface="+mj-lt"/>
            </a:endParaRPr>
          </a:p>
          <a:p>
            <a:pPr marL="457200" indent="-457200" algn="just">
              <a:lnSpc>
                <a:spcPct val="120000"/>
              </a:lnSpc>
              <a:spcBef>
                <a:spcPts val="0"/>
              </a:spcBef>
              <a:buAutoNum type="arabicPeriod"/>
            </a:pPr>
            <a:r>
              <a:rPr lang="uk-UA" sz="2100" noProof="0" dirty="0" err="1">
                <a:latin typeface="+mj-lt"/>
              </a:rPr>
              <a:t>Предиктивна</a:t>
            </a:r>
            <a:r>
              <a:rPr lang="uk-UA" sz="2100" noProof="0" dirty="0">
                <a:latin typeface="+mj-lt"/>
              </a:rPr>
              <a:t> аналітика (прогнозування)</a:t>
            </a:r>
          </a:p>
          <a:p>
            <a:pPr marL="457200" indent="-457200" algn="just">
              <a:lnSpc>
                <a:spcPct val="120000"/>
              </a:lnSpc>
              <a:spcBef>
                <a:spcPts val="0"/>
              </a:spcBef>
              <a:buAutoNum type="arabicPeriod"/>
            </a:pPr>
            <a:r>
              <a:rPr lang="uk-UA" sz="2100" noProof="0" dirty="0" err="1">
                <a:latin typeface="+mj-lt"/>
              </a:rPr>
              <a:t>Customer</a:t>
            </a:r>
            <a:r>
              <a:rPr lang="uk-UA" sz="2100" noProof="0" dirty="0">
                <a:latin typeface="+mj-lt"/>
              </a:rPr>
              <a:t> </a:t>
            </a:r>
            <a:r>
              <a:rPr lang="uk-UA" sz="2100" noProof="0" dirty="0" err="1">
                <a:latin typeface="+mj-lt"/>
              </a:rPr>
              <a:t>Journey</a:t>
            </a:r>
            <a:r>
              <a:rPr lang="uk-UA" sz="2100" noProof="0" dirty="0">
                <a:latin typeface="+mj-lt"/>
              </a:rPr>
              <a:t> </a:t>
            </a:r>
            <a:r>
              <a:rPr lang="uk-UA" sz="2100" noProof="0" dirty="0" err="1">
                <a:latin typeface="+mj-lt"/>
              </a:rPr>
              <a:t>Analytics</a:t>
            </a:r>
            <a:r>
              <a:rPr lang="uk-UA" sz="2100" noProof="0" dirty="0">
                <a:latin typeface="+mj-lt"/>
              </a:rPr>
              <a:t> (аналітика шляху клієнта)</a:t>
            </a:r>
          </a:p>
          <a:p>
            <a:pPr marL="457200" indent="-457200" algn="just">
              <a:lnSpc>
                <a:spcPct val="120000"/>
              </a:lnSpc>
              <a:spcBef>
                <a:spcPts val="0"/>
              </a:spcBef>
              <a:buAutoNum type="arabicPeriod"/>
            </a:pPr>
            <a:r>
              <a:rPr lang="uk-UA" sz="2100" noProof="0" dirty="0">
                <a:latin typeface="+mj-lt"/>
              </a:rPr>
              <a:t>Використання NLP (</a:t>
            </a:r>
            <a:r>
              <a:rPr lang="uk-UA" sz="2100" noProof="0" dirty="0" err="1">
                <a:latin typeface="+mj-lt"/>
              </a:rPr>
              <a:t>Natural</a:t>
            </a:r>
            <a:r>
              <a:rPr lang="uk-UA" sz="2100" noProof="0" dirty="0">
                <a:latin typeface="+mj-lt"/>
              </a:rPr>
              <a:t> </a:t>
            </a:r>
            <a:r>
              <a:rPr lang="uk-UA" sz="2100" noProof="0" dirty="0" err="1">
                <a:latin typeface="+mj-lt"/>
              </a:rPr>
              <a:t>Language</a:t>
            </a:r>
            <a:r>
              <a:rPr lang="uk-UA" sz="2100" noProof="0" dirty="0">
                <a:latin typeface="+mj-lt"/>
              </a:rPr>
              <a:t> </a:t>
            </a:r>
            <a:r>
              <a:rPr lang="uk-UA" sz="2100" noProof="0" dirty="0" err="1">
                <a:latin typeface="+mj-lt"/>
              </a:rPr>
              <a:t>Processing</a:t>
            </a:r>
            <a:r>
              <a:rPr lang="uk-UA" sz="2100" noProof="0" dirty="0">
                <a:latin typeface="+mj-lt"/>
              </a:rPr>
              <a:t>)</a:t>
            </a:r>
          </a:p>
          <a:p>
            <a:pPr marL="457200" indent="-457200" algn="just">
              <a:lnSpc>
                <a:spcPct val="120000"/>
              </a:lnSpc>
              <a:spcBef>
                <a:spcPts val="0"/>
              </a:spcBef>
              <a:buAutoNum type="arabicPeriod"/>
            </a:pPr>
            <a:r>
              <a:rPr lang="uk-UA" sz="2100" noProof="0" dirty="0">
                <a:latin typeface="+mj-lt"/>
              </a:rPr>
              <a:t>Візуальний пошук і комп’ютерний зір</a:t>
            </a:r>
          </a:p>
          <a:p>
            <a:pPr marL="457200" indent="-457200" algn="just">
              <a:lnSpc>
                <a:spcPct val="120000"/>
              </a:lnSpc>
              <a:spcBef>
                <a:spcPts val="0"/>
              </a:spcBef>
              <a:buAutoNum type="arabicPeriod"/>
            </a:pPr>
            <a:r>
              <a:rPr lang="uk-UA" sz="2100" noProof="0" dirty="0">
                <a:latin typeface="+mj-lt"/>
              </a:rPr>
              <a:t>Маркетингові </a:t>
            </a:r>
            <a:r>
              <a:rPr lang="uk-UA" sz="2100" noProof="0" dirty="0" err="1">
                <a:latin typeface="+mj-lt"/>
              </a:rPr>
              <a:t>дашборди</a:t>
            </a:r>
            <a:r>
              <a:rPr lang="uk-UA" sz="2100" noProof="0" dirty="0">
                <a:latin typeface="+mj-lt"/>
              </a:rPr>
              <a:t> в реальному часі</a:t>
            </a:r>
          </a:p>
          <a:p>
            <a:pPr marL="457200" indent="-457200" algn="just">
              <a:lnSpc>
                <a:spcPct val="120000"/>
              </a:lnSpc>
              <a:spcBef>
                <a:spcPts val="0"/>
              </a:spcBef>
              <a:buAutoNum type="arabicPeriod"/>
            </a:pPr>
            <a:r>
              <a:rPr lang="uk-UA" sz="2100" noProof="0" dirty="0">
                <a:latin typeface="+mj-lt"/>
              </a:rPr>
              <a:t>Етичний та «прозорий» маркетинг</a:t>
            </a:r>
          </a:p>
          <a:p>
            <a:pPr marL="0" indent="0" algn="just">
              <a:lnSpc>
                <a:spcPct val="120000"/>
              </a:lnSpc>
              <a:spcBef>
                <a:spcPts val="0"/>
              </a:spcBef>
              <a:buNone/>
            </a:pPr>
            <a:endParaRPr lang="uk-UA" sz="2100" noProof="0" dirty="0">
              <a:latin typeface="+mj-lt"/>
            </a:endParaRPr>
          </a:p>
        </p:txBody>
      </p:sp>
      <p:sp>
        <p:nvSpPr>
          <p:cNvPr id="6" name="Title 1">
            <a:extLst>
              <a:ext uri="{FF2B5EF4-FFF2-40B4-BE49-F238E27FC236}">
                <a16:creationId xmlns:a16="http://schemas.microsoft.com/office/drawing/2014/main" id="{35CF18B4-B8F1-9B3B-E0AF-28E43106FDB1}"/>
              </a:ext>
            </a:extLst>
          </p:cNvPr>
          <p:cNvSpPr>
            <a:spLocks noGrp="1"/>
          </p:cNvSpPr>
          <p:nvPr>
            <p:ph type="title"/>
          </p:nvPr>
        </p:nvSpPr>
        <p:spPr>
          <a:xfrm>
            <a:off x="1262742" y="365125"/>
            <a:ext cx="10785096" cy="941161"/>
          </a:xfrm>
        </p:spPr>
        <p:txBody>
          <a:bodyPr>
            <a:normAutofit/>
          </a:bodyPr>
          <a:lstStyle/>
          <a:p>
            <a:r>
              <a:rPr lang="uk-UA" sz="4000" b="1" noProof="0" dirty="0">
                <a:solidFill>
                  <a:srgbClr val="88FAFF"/>
                </a:solidFill>
              </a:rPr>
              <a:t>Тренди застосування </a:t>
            </a:r>
            <a:r>
              <a:rPr lang="uk-UA" sz="4000" b="1" noProof="0" dirty="0" err="1">
                <a:solidFill>
                  <a:srgbClr val="88FAFF"/>
                </a:solidFill>
              </a:rPr>
              <a:t>Big</a:t>
            </a:r>
            <a:r>
              <a:rPr lang="uk-UA" sz="4000" b="1" noProof="0" dirty="0">
                <a:solidFill>
                  <a:srgbClr val="88FAFF"/>
                </a:solidFill>
              </a:rPr>
              <a:t> </a:t>
            </a:r>
            <a:r>
              <a:rPr lang="uk-UA" sz="4000" b="1" noProof="0" dirty="0" err="1">
                <a:solidFill>
                  <a:srgbClr val="88FAFF"/>
                </a:solidFill>
              </a:rPr>
              <a:t>Data</a:t>
            </a:r>
            <a:r>
              <a:rPr lang="uk-UA" sz="4000" b="1" noProof="0" dirty="0">
                <a:solidFill>
                  <a:srgbClr val="88FAFF"/>
                </a:solidFill>
              </a:rPr>
              <a:t> та AI у маркетингу</a:t>
            </a:r>
          </a:p>
        </p:txBody>
      </p:sp>
      <p:pic>
        <p:nvPicPr>
          <p:cNvPr id="3" name="Рисунок 2">
            <a:extLst>
              <a:ext uri="{FF2B5EF4-FFF2-40B4-BE49-F238E27FC236}">
                <a16:creationId xmlns:a16="http://schemas.microsoft.com/office/drawing/2014/main" id="{9CFB3266-768B-1EC7-6FF5-FE110A5CC6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14943" y="2423583"/>
            <a:ext cx="3130224" cy="4069291"/>
          </a:xfrm>
          <a:prstGeom prst="rect">
            <a:avLst/>
          </a:prstGeom>
        </p:spPr>
      </p:pic>
    </p:spTree>
    <p:extLst>
      <p:ext uri="{BB962C8B-B14F-4D97-AF65-F5344CB8AC3E}">
        <p14:creationId xmlns:p14="http://schemas.microsoft.com/office/powerpoint/2010/main" val="14715738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BF590F-7B02-0652-F3C7-CE9B1A360F9B}"/>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86572DA4-C576-F131-22DF-1EF3BBAA4710}"/>
              </a:ext>
            </a:extLst>
          </p:cNvPr>
          <p:cNvSpPr txBox="1">
            <a:spLocks noChangeArrowheads="1"/>
          </p:cNvSpPr>
          <p:nvPr/>
        </p:nvSpPr>
        <p:spPr>
          <a:xfrm>
            <a:off x="1236992" y="1668162"/>
            <a:ext cx="10515600" cy="48162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uk-UA" sz="2100" b="1" i="1" noProof="0" dirty="0">
                <a:latin typeface="+mj-lt"/>
              </a:rPr>
              <a:t>1. Що таке </a:t>
            </a:r>
            <a:r>
              <a:rPr lang="uk-UA" sz="2100" b="1" i="1" noProof="0" dirty="0" err="1">
                <a:latin typeface="+mj-lt"/>
              </a:rPr>
              <a:t>Big</a:t>
            </a:r>
            <a:r>
              <a:rPr lang="uk-UA" sz="2100" b="1" i="1" noProof="0" dirty="0">
                <a:latin typeface="+mj-lt"/>
              </a:rPr>
              <a:t> </a:t>
            </a:r>
            <a:r>
              <a:rPr lang="uk-UA" sz="2100" b="1" i="1" noProof="0" dirty="0" err="1">
                <a:latin typeface="+mj-lt"/>
              </a:rPr>
              <a:t>Data</a:t>
            </a:r>
            <a:endParaRPr lang="uk-UA" sz="2100" b="1" i="1" noProof="0" dirty="0">
              <a:latin typeface="+mj-lt"/>
            </a:endParaRPr>
          </a:p>
          <a:p>
            <a:pPr marL="0" indent="0" algn="just">
              <a:lnSpc>
                <a:spcPct val="120000"/>
              </a:lnSpc>
              <a:spcBef>
                <a:spcPts val="0"/>
              </a:spcBef>
              <a:buNone/>
            </a:pPr>
            <a:r>
              <a:rPr lang="uk-UA" sz="2100" noProof="0" dirty="0" err="1">
                <a:latin typeface="+mj-lt"/>
              </a:rPr>
              <a:t>Big</a:t>
            </a:r>
            <a:r>
              <a:rPr lang="uk-UA" sz="2100" noProof="0" dirty="0">
                <a:latin typeface="+mj-lt"/>
              </a:rPr>
              <a:t> </a:t>
            </a:r>
            <a:r>
              <a:rPr lang="uk-UA" sz="2100" noProof="0" dirty="0" err="1">
                <a:latin typeface="+mj-lt"/>
              </a:rPr>
              <a:t>Data</a:t>
            </a:r>
            <a:r>
              <a:rPr lang="uk-UA" sz="2100" noProof="0" dirty="0">
                <a:latin typeface="+mj-lt"/>
              </a:rPr>
              <a:t> – це не просто великі обсяги даних, а нова парадигма роботи з інформацією. Вона ґрунтується на концепції 5V.</a:t>
            </a:r>
          </a:p>
          <a:p>
            <a:pPr marL="0" indent="0" algn="just">
              <a:lnSpc>
                <a:spcPct val="120000"/>
              </a:lnSpc>
              <a:spcBef>
                <a:spcPts val="0"/>
              </a:spcBef>
              <a:buNone/>
            </a:pPr>
            <a:endParaRPr lang="uk-UA" sz="2100" noProof="0" dirty="0">
              <a:latin typeface="+mj-lt"/>
            </a:endParaRPr>
          </a:p>
          <a:p>
            <a:pPr marL="0" indent="0" algn="just">
              <a:lnSpc>
                <a:spcPct val="120000"/>
              </a:lnSpc>
              <a:spcBef>
                <a:spcPts val="0"/>
              </a:spcBef>
              <a:buNone/>
            </a:pPr>
            <a:r>
              <a:rPr lang="uk-UA" sz="2100" b="1" i="1" noProof="0" dirty="0">
                <a:latin typeface="+mj-lt"/>
              </a:rPr>
              <a:t>2. AI у бізнес-аналітиці</a:t>
            </a:r>
          </a:p>
          <a:p>
            <a:pPr marL="0" indent="0" algn="just">
              <a:lnSpc>
                <a:spcPct val="120000"/>
              </a:lnSpc>
              <a:spcBef>
                <a:spcPts val="0"/>
              </a:spcBef>
              <a:buNone/>
            </a:pPr>
            <a:r>
              <a:rPr lang="uk-UA" sz="2100" noProof="0" dirty="0" err="1">
                <a:latin typeface="+mj-lt"/>
              </a:rPr>
              <a:t>Artificial</a:t>
            </a:r>
            <a:r>
              <a:rPr lang="uk-UA" sz="2100" noProof="0" dirty="0">
                <a:latin typeface="+mj-lt"/>
              </a:rPr>
              <a:t> </a:t>
            </a:r>
            <a:r>
              <a:rPr lang="uk-UA" sz="2100" noProof="0" dirty="0" err="1">
                <a:latin typeface="+mj-lt"/>
              </a:rPr>
              <a:t>Intelligence</a:t>
            </a:r>
            <a:r>
              <a:rPr lang="uk-UA" sz="2100" noProof="0" dirty="0">
                <a:latin typeface="+mj-lt"/>
              </a:rPr>
              <a:t> (AI) – це здатність комп’ютерів виконувати завдання, які раніше потребували людського інтелекту: розпізнавання образів, обробка мовлення, прогнозування, прийняття рішень.</a:t>
            </a:r>
          </a:p>
          <a:p>
            <a:pPr marL="0" indent="0" algn="just">
              <a:lnSpc>
                <a:spcPct val="120000"/>
              </a:lnSpc>
              <a:spcBef>
                <a:spcPts val="0"/>
              </a:spcBef>
              <a:buNone/>
            </a:pPr>
            <a:r>
              <a:rPr lang="uk-UA" sz="2100" noProof="0" dirty="0" err="1">
                <a:latin typeface="+mj-lt"/>
              </a:rPr>
              <a:t>Machine</a:t>
            </a:r>
            <a:r>
              <a:rPr lang="uk-UA" sz="2100" noProof="0" dirty="0">
                <a:latin typeface="+mj-lt"/>
              </a:rPr>
              <a:t> </a:t>
            </a:r>
            <a:r>
              <a:rPr lang="uk-UA" sz="2100" noProof="0" dirty="0" err="1">
                <a:latin typeface="+mj-lt"/>
              </a:rPr>
              <a:t>Learning</a:t>
            </a:r>
            <a:r>
              <a:rPr lang="uk-UA" sz="2100" noProof="0" dirty="0">
                <a:latin typeface="+mj-lt"/>
              </a:rPr>
              <a:t> (ML) – підгалузь AI, яка дозволяє комп’ютеру навчатися на даних і робити прогнози без жорсткого програмування.</a:t>
            </a:r>
          </a:p>
          <a:p>
            <a:pPr marL="0" indent="0" algn="just">
              <a:lnSpc>
                <a:spcPct val="120000"/>
              </a:lnSpc>
              <a:spcBef>
                <a:spcPts val="0"/>
              </a:spcBef>
              <a:buNone/>
            </a:pPr>
            <a:r>
              <a:rPr lang="uk-UA" sz="2100" noProof="0" dirty="0" err="1">
                <a:latin typeface="+mj-lt"/>
              </a:rPr>
              <a:t>Deep</a:t>
            </a:r>
            <a:r>
              <a:rPr lang="uk-UA" sz="2100" noProof="0" dirty="0">
                <a:latin typeface="+mj-lt"/>
              </a:rPr>
              <a:t> </a:t>
            </a:r>
            <a:r>
              <a:rPr lang="uk-UA" sz="2100" noProof="0" dirty="0" err="1">
                <a:latin typeface="+mj-lt"/>
              </a:rPr>
              <a:t>Learning</a:t>
            </a:r>
            <a:r>
              <a:rPr lang="uk-UA" sz="2100" noProof="0" dirty="0">
                <a:latin typeface="+mj-lt"/>
              </a:rPr>
              <a:t> (DL) – методи на основі штучних нейронних мереж, особливо ефективні для роботи з великими обсягами неструктурованих даних (зображення, звук, відео).</a:t>
            </a:r>
          </a:p>
        </p:txBody>
      </p:sp>
      <p:sp>
        <p:nvSpPr>
          <p:cNvPr id="6" name="Title 1">
            <a:extLst>
              <a:ext uri="{FF2B5EF4-FFF2-40B4-BE49-F238E27FC236}">
                <a16:creationId xmlns:a16="http://schemas.microsoft.com/office/drawing/2014/main" id="{9E05E817-FD9E-AE20-4878-5B96726D493A}"/>
              </a:ext>
            </a:extLst>
          </p:cNvPr>
          <p:cNvSpPr>
            <a:spLocks noGrp="1"/>
          </p:cNvSpPr>
          <p:nvPr>
            <p:ph type="title"/>
          </p:nvPr>
        </p:nvSpPr>
        <p:spPr>
          <a:xfrm>
            <a:off x="1262742" y="365125"/>
            <a:ext cx="10785096" cy="941161"/>
          </a:xfrm>
        </p:spPr>
        <p:txBody>
          <a:bodyPr>
            <a:normAutofit/>
          </a:bodyPr>
          <a:lstStyle/>
          <a:p>
            <a:r>
              <a:rPr lang="uk-UA" sz="4000" b="1" noProof="0" dirty="0">
                <a:solidFill>
                  <a:srgbClr val="88FAFF"/>
                </a:solidFill>
              </a:rPr>
              <a:t>Підсумок лекції 1</a:t>
            </a:r>
          </a:p>
        </p:txBody>
      </p:sp>
      <p:pic>
        <p:nvPicPr>
          <p:cNvPr id="4" name="Рисунок 3">
            <a:extLst>
              <a:ext uri="{FF2B5EF4-FFF2-40B4-BE49-F238E27FC236}">
                <a16:creationId xmlns:a16="http://schemas.microsoft.com/office/drawing/2014/main" id="{4FD6A476-4170-8A79-AF27-BBBB8DFDFFB3}"/>
              </a:ext>
            </a:extLst>
          </p:cNvPr>
          <p:cNvPicPr>
            <a:picLocks noChangeAspect="1"/>
          </p:cNvPicPr>
          <p:nvPr/>
        </p:nvPicPr>
        <p:blipFill>
          <a:blip r:embed="rId3"/>
          <a:stretch>
            <a:fillRect/>
          </a:stretch>
        </p:blipFill>
        <p:spPr>
          <a:xfrm>
            <a:off x="9602764" y="0"/>
            <a:ext cx="1654242" cy="2102850"/>
          </a:xfrm>
          <a:prstGeom prst="rect">
            <a:avLst/>
          </a:prstGeom>
        </p:spPr>
      </p:pic>
    </p:spTree>
    <p:extLst>
      <p:ext uri="{BB962C8B-B14F-4D97-AF65-F5344CB8AC3E}">
        <p14:creationId xmlns:p14="http://schemas.microsoft.com/office/powerpoint/2010/main" val="19671242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C623EB-7A38-82EF-37B2-E53E4884F43E}"/>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86CA1ECC-CA2E-4974-AA3B-583AD61A9A00}"/>
              </a:ext>
            </a:extLst>
          </p:cNvPr>
          <p:cNvSpPr txBox="1">
            <a:spLocks noChangeArrowheads="1"/>
          </p:cNvSpPr>
          <p:nvPr/>
        </p:nvSpPr>
        <p:spPr>
          <a:xfrm>
            <a:off x="1236992" y="1668162"/>
            <a:ext cx="10515600" cy="48162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uk-UA" sz="2100" b="1" i="1" noProof="0" dirty="0">
                <a:latin typeface="+mj-lt"/>
              </a:rPr>
              <a:t>3. Бізнес-аналітика: зв’язок </a:t>
            </a:r>
            <a:r>
              <a:rPr lang="sq-AL" sz="2100" b="1" i="1" noProof="0" dirty="0">
                <a:latin typeface="+mj-lt"/>
              </a:rPr>
              <a:t>Big Data </a:t>
            </a:r>
            <a:r>
              <a:rPr lang="uk-UA" sz="2100" b="1" i="1" noProof="0" dirty="0">
                <a:latin typeface="+mj-lt"/>
              </a:rPr>
              <a:t>та </a:t>
            </a:r>
            <a:r>
              <a:rPr lang="sq-AL" sz="2100" b="1" i="1" noProof="0" dirty="0">
                <a:latin typeface="+mj-lt"/>
              </a:rPr>
              <a:t>AI</a:t>
            </a:r>
          </a:p>
          <a:p>
            <a:pPr marL="0" indent="0" algn="just">
              <a:lnSpc>
                <a:spcPct val="120000"/>
              </a:lnSpc>
              <a:spcBef>
                <a:spcPts val="0"/>
              </a:spcBef>
              <a:buNone/>
            </a:pPr>
            <a:r>
              <a:rPr lang="uk-UA" sz="2100" noProof="0" dirty="0">
                <a:latin typeface="+mj-lt"/>
              </a:rPr>
              <a:t>Бізнес-аналітика – це процес збору, аналізу та інтерпретації даних для підтримки управлінських рішень.</a:t>
            </a:r>
          </a:p>
          <a:p>
            <a:pPr marL="0" indent="0" algn="just">
              <a:lnSpc>
                <a:spcPct val="120000"/>
              </a:lnSpc>
              <a:spcBef>
                <a:spcPts val="0"/>
              </a:spcBef>
              <a:buNone/>
            </a:pPr>
            <a:endParaRPr lang="uk-UA" sz="2100" noProof="0" dirty="0">
              <a:latin typeface="+mj-lt"/>
            </a:endParaRPr>
          </a:p>
          <a:p>
            <a:pPr marL="0" indent="0" algn="just">
              <a:lnSpc>
                <a:spcPct val="120000"/>
              </a:lnSpc>
              <a:spcBef>
                <a:spcPts val="0"/>
              </a:spcBef>
              <a:buNone/>
            </a:pPr>
            <a:r>
              <a:rPr lang="uk-UA" sz="2100" b="1" i="1" noProof="0" dirty="0">
                <a:latin typeface="+mj-lt"/>
              </a:rPr>
              <a:t>4. Значення для менеджменту диджитал-маркетингу</a:t>
            </a:r>
          </a:p>
          <a:p>
            <a:pPr marL="0" indent="0" algn="just">
              <a:lnSpc>
                <a:spcPct val="120000"/>
              </a:lnSpc>
              <a:spcBef>
                <a:spcPts val="0"/>
              </a:spcBef>
              <a:buNone/>
            </a:pPr>
            <a:r>
              <a:rPr lang="uk-UA" sz="2100" noProof="0" dirty="0">
                <a:latin typeface="+mj-lt"/>
              </a:rPr>
              <a:t>Для майбутніх фахівців з </a:t>
            </a:r>
            <a:r>
              <a:rPr lang="sq-AL" sz="2100" noProof="0" dirty="0">
                <a:latin typeface="+mj-lt"/>
              </a:rPr>
              <a:t>digital-</a:t>
            </a:r>
            <a:r>
              <a:rPr lang="uk-UA" sz="2100" noProof="0" dirty="0">
                <a:latin typeface="+mj-lt"/>
              </a:rPr>
              <a:t>маркетингу </a:t>
            </a:r>
            <a:r>
              <a:rPr lang="sq-AL" sz="2100" noProof="0" dirty="0">
                <a:latin typeface="+mj-lt"/>
              </a:rPr>
              <a:t>Big Data </a:t>
            </a:r>
            <a:r>
              <a:rPr lang="uk-UA" sz="2100" noProof="0" dirty="0">
                <a:latin typeface="+mj-lt"/>
              </a:rPr>
              <a:t>та </a:t>
            </a:r>
            <a:r>
              <a:rPr lang="sq-AL" sz="2100" noProof="0" dirty="0">
                <a:latin typeface="+mj-lt"/>
              </a:rPr>
              <a:t>AI </a:t>
            </a:r>
            <a:r>
              <a:rPr lang="uk-UA" sz="2100" noProof="0" dirty="0">
                <a:latin typeface="+mj-lt"/>
              </a:rPr>
              <a:t>є інструментами:</a:t>
            </a:r>
          </a:p>
          <a:p>
            <a:pPr algn="just">
              <a:lnSpc>
                <a:spcPct val="120000"/>
              </a:lnSpc>
              <a:spcBef>
                <a:spcPts val="0"/>
              </a:spcBef>
            </a:pPr>
            <a:r>
              <a:rPr lang="uk-UA" sz="2100" noProof="0" dirty="0">
                <a:latin typeface="+mj-lt"/>
              </a:rPr>
              <a:t>персоналізації рекламних кампаній,</a:t>
            </a:r>
          </a:p>
          <a:p>
            <a:pPr algn="just">
              <a:lnSpc>
                <a:spcPct val="120000"/>
              </a:lnSpc>
              <a:spcBef>
                <a:spcPts val="0"/>
              </a:spcBef>
            </a:pPr>
            <a:r>
              <a:rPr lang="uk-UA" sz="2100" noProof="0" dirty="0">
                <a:latin typeface="+mj-lt"/>
              </a:rPr>
              <a:t>прогнозування поведінки споживачів,</a:t>
            </a:r>
          </a:p>
          <a:p>
            <a:pPr algn="just">
              <a:lnSpc>
                <a:spcPct val="120000"/>
              </a:lnSpc>
              <a:spcBef>
                <a:spcPts val="0"/>
              </a:spcBef>
            </a:pPr>
            <a:r>
              <a:rPr lang="uk-UA" sz="2100" noProof="0" dirty="0">
                <a:latin typeface="+mj-lt"/>
              </a:rPr>
              <a:t>оптимізації бюджету на рекламу,</a:t>
            </a:r>
          </a:p>
          <a:p>
            <a:pPr algn="just">
              <a:lnSpc>
                <a:spcPct val="120000"/>
              </a:lnSpc>
              <a:spcBef>
                <a:spcPts val="0"/>
              </a:spcBef>
            </a:pPr>
            <a:r>
              <a:rPr lang="uk-UA" sz="2100" noProof="0" dirty="0">
                <a:latin typeface="+mj-lt"/>
              </a:rPr>
              <a:t>аналізу ефективності каналів комунікації.</a:t>
            </a:r>
          </a:p>
        </p:txBody>
      </p:sp>
      <p:sp>
        <p:nvSpPr>
          <p:cNvPr id="6" name="Title 1">
            <a:extLst>
              <a:ext uri="{FF2B5EF4-FFF2-40B4-BE49-F238E27FC236}">
                <a16:creationId xmlns:a16="http://schemas.microsoft.com/office/drawing/2014/main" id="{CAC29D55-8879-8BD1-E52C-6E9BCFB261F5}"/>
              </a:ext>
            </a:extLst>
          </p:cNvPr>
          <p:cNvSpPr>
            <a:spLocks noGrp="1"/>
          </p:cNvSpPr>
          <p:nvPr>
            <p:ph type="title"/>
          </p:nvPr>
        </p:nvSpPr>
        <p:spPr>
          <a:xfrm>
            <a:off x="1262742" y="365125"/>
            <a:ext cx="10785096" cy="941161"/>
          </a:xfrm>
        </p:spPr>
        <p:txBody>
          <a:bodyPr>
            <a:normAutofit/>
          </a:bodyPr>
          <a:lstStyle/>
          <a:p>
            <a:r>
              <a:rPr lang="uk-UA" sz="4000" b="1" noProof="0" dirty="0">
                <a:solidFill>
                  <a:srgbClr val="88FAFF"/>
                </a:solidFill>
              </a:rPr>
              <a:t>Підсумок лекції 1</a:t>
            </a:r>
          </a:p>
        </p:txBody>
      </p:sp>
      <p:pic>
        <p:nvPicPr>
          <p:cNvPr id="2" name="Рисунок 1">
            <a:extLst>
              <a:ext uri="{FF2B5EF4-FFF2-40B4-BE49-F238E27FC236}">
                <a16:creationId xmlns:a16="http://schemas.microsoft.com/office/drawing/2014/main" id="{C0651234-9E6E-F922-5B63-4E0DE5A6531A}"/>
              </a:ext>
            </a:extLst>
          </p:cNvPr>
          <p:cNvPicPr>
            <a:picLocks noChangeAspect="1"/>
          </p:cNvPicPr>
          <p:nvPr/>
        </p:nvPicPr>
        <p:blipFill>
          <a:blip r:embed="rId3"/>
          <a:stretch>
            <a:fillRect/>
          </a:stretch>
        </p:blipFill>
        <p:spPr>
          <a:xfrm>
            <a:off x="9128492" y="3212758"/>
            <a:ext cx="3063508" cy="3063508"/>
          </a:xfrm>
          <a:prstGeom prst="rect">
            <a:avLst/>
          </a:prstGeom>
          <a:effectLst>
            <a:outerShdw blurRad="76200" dir="13500000" sy="23000" kx="1200000" algn="br" rotWithShape="0">
              <a:prstClr val="black">
                <a:alpha val="20000"/>
              </a:prstClr>
            </a:outerShdw>
          </a:effectLst>
        </p:spPr>
      </p:pic>
    </p:spTree>
    <p:extLst>
      <p:ext uri="{BB962C8B-B14F-4D97-AF65-F5344CB8AC3E}">
        <p14:creationId xmlns:p14="http://schemas.microsoft.com/office/powerpoint/2010/main" val="33505278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A51216-AE64-3741-2C4A-76D2DE1D61B1}"/>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0FC82E33-E934-8100-69B5-13EF1CB84035}"/>
              </a:ext>
            </a:extLst>
          </p:cNvPr>
          <p:cNvSpPr txBox="1">
            <a:spLocks noChangeArrowheads="1"/>
          </p:cNvSpPr>
          <p:nvPr/>
        </p:nvSpPr>
        <p:spPr>
          <a:xfrm>
            <a:off x="1236992" y="1668162"/>
            <a:ext cx="6745473" cy="48162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uk-UA" sz="2400" b="1" i="1" noProof="0" dirty="0">
                <a:solidFill>
                  <a:srgbClr val="88FAFF"/>
                </a:solidFill>
                <a:latin typeface="+mj-lt"/>
              </a:rPr>
              <a:t>Висновки</a:t>
            </a:r>
          </a:p>
          <a:p>
            <a:pPr marL="0" indent="0" algn="just">
              <a:lnSpc>
                <a:spcPct val="120000"/>
              </a:lnSpc>
              <a:spcBef>
                <a:spcPts val="0"/>
              </a:spcBef>
              <a:buNone/>
            </a:pPr>
            <a:endParaRPr lang="uk-UA" sz="2100" noProof="0" dirty="0">
              <a:latin typeface="+mj-lt"/>
            </a:endParaRPr>
          </a:p>
          <a:p>
            <a:pPr algn="just">
              <a:lnSpc>
                <a:spcPct val="120000"/>
              </a:lnSpc>
              <a:spcBef>
                <a:spcPts val="0"/>
              </a:spcBef>
              <a:buClr>
                <a:srgbClr val="88FAFF"/>
              </a:buClr>
              <a:buFont typeface="Wingdings" panose="05000000000000000000" pitchFamily="2" charset="2"/>
              <a:buChar char="ü"/>
            </a:pPr>
            <a:r>
              <a:rPr lang="sq-AL" sz="2100" noProof="0" dirty="0">
                <a:latin typeface="+mj-lt"/>
              </a:rPr>
              <a:t>Big Data – </a:t>
            </a:r>
            <a:r>
              <a:rPr lang="uk-UA" sz="2100" noProof="0" dirty="0">
                <a:latin typeface="+mj-lt"/>
              </a:rPr>
              <a:t>це стратегічний ресурс сучасного бізнесу.</a:t>
            </a:r>
          </a:p>
          <a:p>
            <a:pPr algn="just">
              <a:lnSpc>
                <a:spcPct val="120000"/>
              </a:lnSpc>
              <a:spcBef>
                <a:spcPts val="0"/>
              </a:spcBef>
              <a:buClr>
                <a:srgbClr val="88FAFF"/>
              </a:buClr>
              <a:buFont typeface="Wingdings" panose="05000000000000000000" pitchFamily="2" charset="2"/>
              <a:buChar char="ü"/>
            </a:pPr>
            <a:r>
              <a:rPr lang="sq-AL" sz="2100" noProof="0" dirty="0">
                <a:latin typeface="+mj-lt"/>
              </a:rPr>
              <a:t>AI – </a:t>
            </a:r>
            <a:r>
              <a:rPr lang="uk-UA" sz="2100" noProof="0" dirty="0">
                <a:latin typeface="+mj-lt"/>
              </a:rPr>
              <a:t>інструмент, що дозволяє перетворити хаотичні дані на прогнози та рішення.</a:t>
            </a:r>
          </a:p>
          <a:p>
            <a:pPr algn="just">
              <a:lnSpc>
                <a:spcPct val="120000"/>
              </a:lnSpc>
              <a:spcBef>
                <a:spcPts val="0"/>
              </a:spcBef>
              <a:buClr>
                <a:srgbClr val="88FAFF"/>
              </a:buClr>
              <a:buFont typeface="Wingdings" panose="05000000000000000000" pitchFamily="2" charset="2"/>
              <a:buChar char="ü"/>
            </a:pPr>
            <a:r>
              <a:rPr lang="uk-UA" sz="2100" noProof="0" dirty="0">
                <a:latin typeface="+mj-lt"/>
              </a:rPr>
              <a:t>Бізнес-аналітика – місток між даними та управлінськими діями.</a:t>
            </a:r>
          </a:p>
          <a:p>
            <a:pPr algn="just">
              <a:lnSpc>
                <a:spcPct val="120000"/>
              </a:lnSpc>
              <a:spcBef>
                <a:spcPts val="0"/>
              </a:spcBef>
              <a:buClr>
                <a:srgbClr val="88FAFF"/>
              </a:buClr>
              <a:buFont typeface="Wingdings" panose="05000000000000000000" pitchFamily="2" charset="2"/>
              <a:buChar char="ü"/>
            </a:pPr>
            <a:r>
              <a:rPr lang="uk-UA" sz="2100" noProof="0" dirty="0">
                <a:latin typeface="+mj-lt"/>
              </a:rPr>
              <a:t>Для маркетологів знання про </a:t>
            </a:r>
            <a:r>
              <a:rPr lang="sq-AL" sz="2100" noProof="0" dirty="0">
                <a:latin typeface="+mj-lt"/>
              </a:rPr>
              <a:t>Big Data </a:t>
            </a:r>
            <a:r>
              <a:rPr lang="uk-UA" sz="2100" noProof="0" dirty="0">
                <a:latin typeface="+mj-lt"/>
              </a:rPr>
              <a:t>та </a:t>
            </a:r>
            <a:r>
              <a:rPr lang="sq-AL" sz="2100" noProof="0" dirty="0">
                <a:latin typeface="+mj-lt"/>
              </a:rPr>
              <a:t>AI </a:t>
            </a:r>
            <a:r>
              <a:rPr lang="uk-UA" sz="2100" noProof="0" dirty="0">
                <a:latin typeface="+mj-lt"/>
              </a:rPr>
              <a:t>відкривають нові можливості для точнішої роботи з клієнтом.</a:t>
            </a:r>
          </a:p>
        </p:txBody>
      </p:sp>
      <p:sp>
        <p:nvSpPr>
          <p:cNvPr id="6" name="Title 1">
            <a:extLst>
              <a:ext uri="{FF2B5EF4-FFF2-40B4-BE49-F238E27FC236}">
                <a16:creationId xmlns:a16="http://schemas.microsoft.com/office/drawing/2014/main" id="{61FB7BD8-71FF-4268-1A55-03E5815C5A76}"/>
              </a:ext>
            </a:extLst>
          </p:cNvPr>
          <p:cNvSpPr>
            <a:spLocks noGrp="1"/>
          </p:cNvSpPr>
          <p:nvPr>
            <p:ph type="title"/>
          </p:nvPr>
        </p:nvSpPr>
        <p:spPr>
          <a:xfrm>
            <a:off x="1262742" y="365125"/>
            <a:ext cx="10785096" cy="941161"/>
          </a:xfrm>
        </p:spPr>
        <p:txBody>
          <a:bodyPr>
            <a:normAutofit/>
          </a:bodyPr>
          <a:lstStyle/>
          <a:p>
            <a:r>
              <a:rPr lang="uk-UA" sz="4000" b="1" noProof="0" dirty="0">
                <a:solidFill>
                  <a:srgbClr val="88FAFF"/>
                </a:solidFill>
              </a:rPr>
              <a:t>Підсумок лекції 1</a:t>
            </a:r>
          </a:p>
        </p:txBody>
      </p:sp>
      <p:pic>
        <p:nvPicPr>
          <p:cNvPr id="2" name="Рисунок 1">
            <a:extLst>
              <a:ext uri="{FF2B5EF4-FFF2-40B4-BE49-F238E27FC236}">
                <a16:creationId xmlns:a16="http://schemas.microsoft.com/office/drawing/2014/main" id="{A311100B-DD0D-709A-F681-C6AF78249CF0}"/>
              </a:ext>
            </a:extLst>
          </p:cNvPr>
          <p:cNvPicPr>
            <a:picLocks noChangeAspect="1"/>
          </p:cNvPicPr>
          <p:nvPr/>
        </p:nvPicPr>
        <p:blipFill>
          <a:blip r:embed="rId3"/>
          <a:stretch>
            <a:fillRect/>
          </a:stretch>
        </p:blipFill>
        <p:spPr>
          <a:xfrm>
            <a:off x="8351345" y="695856"/>
            <a:ext cx="3585882" cy="3585882"/>
          </a:xfrm>
          <a:prstGeom prst="rect">
            <a:avLst/>
          </a:prstGeom>
          <a:effectLst>
            <a:outerShdw blurRad="76200" dir="18900000" sy="23000" kx="-1200000" algn="bl" rotWithShape="0">
              <a:prstClr val="black">
                <a:alpha val="20000"/>
              </a:prstClr>
            </a:outerShdw>
          </a:effectLst>
        </p:spPr>
      </p:pic>
    </p:spTree>
    <p:extLst>
      <p:ext uri="{BB962C8B-B14F-4D97-AF65-F5344CB8AC3E}">
        <p14:creationId xmlns:p14="http://schemas.microsoft.com/office/powerpoint/2010/main" val="1699883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3D8C59-3D98-C9D0-9B4B-650C267444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AFA372-DA97-5CB1-612C-EA30F7BB910B}"/>
              </a:ext>
            </a:extLst>
          </p:cNvPr>
          <p:cNvSpPr>
            <a:spLocks noGrp="1"/>
          </p:cNvSpPr>
          <p:nvPr>
            <p:ph type="title"/>
          </p:nvPr>
        </p:nvSpPr>
        <p:spPr/>
        <p:txBody>
          <a:bodyPr>
            <a:normAutofit fontScale="90000"/>
          </a:bodyPr>
          <a:lstStyle/>
          <a:p>
            <a:r>
              <a:rPr lang="uk-UA" b="1" noProof="0" dirty="0">
                <a:solidFill>
                  <a:srgbClr val="88FAFF"/>
                </a:solidFill>
              </a:rPr>
              <a:t>Роль бізнес-аналітики у цифровій економіці</a:t>
            </a:r>
          </a:p>
        </p:txBody>
      </p:sp>
      <p:sp>
        <p:nvSpPr>
          <p:cNvPr id="3" name="Місце для вмісту 2">
            <a:extLst>
              <a:ext uri="{FF2B5EF4-FFF2-40B4-BE49-F238E27FC236}">
                <a16:creationId xmlns:a16="http://schemas.microsoft.com/office/drawing/2014/main" id="{FDFF0B91-423A-1566-BA1B-A1FB5431087D}"/>
              </a:ext>
            </a:extLst>
          </p:cNvPr>
          <p:cNvSpPr>
            <a:spLocks noGrp="1"/>
          </p:cNvSpPr>
          <p:nvPr>
            <p:ph idx="1"/>
          </p:nvPr>
        </p:nvSpPr>
        <p:spPr>
          <a:xfrm>
            <a:off x="1087395" y="1495169"/>
            <a:ext cx="10540313" cy="4681794"/>
          </a:xfrm>
        </p:spPr>
        <p:txBody>
          <a:bodyPr>
            <a:normAutofit/>
          </a:bodyPr>
          <a:lstStyle/>
          <a:p>
            <a:pPr marL="0" indent="0" algn="just">
              <a:buNone/>
            </a:pPr>
            <a:r>
              <a:rPr lang="uk-UA" sz="2100" b="1" i="1" dirty="0"/>
              <a:t>Трансформація ролі бізнес-аналітики</a:t>
            </a:r>
          </a:p>
          <a:p>
            <a:pPr algn="just"/>
            <a:r>
              <a:rPr lang="uk-UA" sz="2100" dirty="0"/>
              <a:t>Аналітика стала інтегрованою у всі.</a:t>
            </a:r>
          </a:p>
          <a:p>
            <a:pPr algn="just"/>
            <a:r>
              <a:rPr lang="uk-UA" sz="2100" dirty="0"/>
              <a:t>З’явилися </a:t>
            </a:r>
            <a:r>
              <a:rPr lang="sq-AL" sz="2100" dirty="0"/>
              <a:t>BI-</a:t>
            </a:r>
            <a:r>
              <a:rPr lang="uk-UA" sz="2100" dirty="0"/>
              <a:t>платформи</a:t>
            </a:r>
            <a:r>
              <a:rPr lang="sq-AL" sz="2100" dirty="0"/>
              <a:t>, </a:t>
            </a:r>
            <a:r>
              <a:rPr lang="uk-UA" sz="2100" dirty="0"/>
              <a:t>які дозволяють створювати інтерактивні </a:t>
            </a:r>
            <a:r>
              <a:rPr lang="uk-UA" sz="2100" dirty="0" err="1"/>
              <a:t>дашборди</a:t>
            </a:r>
            <a:r>
              <a:rPr lang="uk-UA" sz="2100" dirty="0"/>
              <a:t>.</a:t>
            </a:r>
          </a:p>
          <a:p>
            <a:pPr algn="just"/>
            <a:r>
              <a:rPr lang="uk-UA" sz="2100" dirty="0"/>
              <a:t>Використання </a:t>
            </a:r>
            <a:r>
              <a:rPr lang="sq-AL" sz="2100" dirty="0"/>
              <a:t>Big Data </a:t>
            </a:r>
            <a:r>
              <a:rPr lang="uk-UA" sz="2100" dirty="0"/>
              <a:t>та </a:t>
            </a:r>
            <a:r>
              <a:rPr lang="sq-AL" sz="2100" dirty="0"/>
              <a:t>AI </a:t>
            </a:r>
            <a:r>
              <a:rPr lang="uk-UA" sz="2100" dirty="0"/>
              <a:t>робить аналітику «розумною».</a:t>
            </a:r>
          </a:p>
          <a:p>
            <a:pPr marL="0" indent="0" algn="just">
              <a:buNone/>
            </a:pPr>
            <a:endParaRPr lang="uk-UA" sz="2100" dirty="0"/>
          </a:p>
          <a:p>
            <a:pPr marL="0" indent="0" algn="just">
              <a:buNone/>
            </a:pPr>
            <a:r>
              <a:rPr lang="uk-UA" sz="2100" b="1" i="1" dirty="0"/>
              <a:t>Бізнес-аналітика як конкурентна перевага</a:t>
            </a:r>
          </a:p>
          <a:p>
            <a:pPr marL="0" indent="0" algn="just">
              <a:buNone/>
            </a:pPr>
            <a:r>
              <a:rPr lang="uk-UA" sz="2100" dirty="0"/>
              <a:t>Компанії, які інвестують у бізнес-аналітику, мають стратегічні переваги:</a:t>
            </a:r>
          </a:p>
          <a:p>
            <a:pPr algn="just"/>
            <a:r>
              <a:rPr lang="uk-UA" sz="2100" dirty="0"/>
              <a:t>швидше приймають рішення;</a:t>
            </a:r>
          </a:p>
          <a:p>
            <a:pPr algn="just"/>
            <a:r>
              <a:rPr lang="uk-UA" sz="2100" dirty="0"/>
              <a:t>краще розуміють клієнтів;</a:t>
            </a:r>
          </a:p>
          <a:p>
            <a:pPr algn="just"/>
            <a:r>
              <a:rPr lang="uk-UA" sz="2100" dirty="0"/>
              <a:t>оптимізують витрати;</a:t>
            </a:r>
          </a:p>
          <a:p>
            <a:pPr algn="just"/>
            <a:r>
              <a:rPr lang="uk-UA" sz="2100" dirty="0"/>
              <a:t>можуть створювати інноваційні продукти та сервіси.</a:t>
            </a:r>
          </a:p>
          <a:p>
            <a:pPr marL="0" indent="0" algn="just">
              <a:buNone/>
            </a:pPr>
            <a:endParaRPr lang="uk-UA" sz="2100" dirty="0"/>
          </a:p>
        </p:txBody>
      </p:sp>
      <p:pic>
        <p:nvPicPr>
          <p:cNvPr id="5" name="Рисунок 4">
            <a:extLst>
              <a:ext uri="{FF2B5EF4-FFF2-40B4-BE49-F238E27FC236}">
                <a16:creationId xmlns:a16="http://schemas.microsoft.com/office/drawing/2014/main" id="{A9815423-6025-9780-0755-82C9C9428C27}"/>
              </a:ext>
            </a:extLst>
          </p:cNvPr>
          <p:cNvPicPr>
            <a:picLocks noChangeAspect="1"/>
          </p:cNvPicPr>
          <p:nvPr/>
        </p:nvPicPr>
        <p:blipFill>
          <a:blip r:embed="rId3"/>
          <a:stretch>
            <a:fillRect/>
          </a:stretch>
        </p:blipFill>
        <p:spPr>
          <a:xfrm>
            <a:off x="8032778" y="3429000"/>
            <a:ext cx="4002704" cy="3063876"/>
          </a:xfrm>
          <a:prstGeom prst="rect">
            <a:avLst/>
          </a:prstGeom>
        </p:spPr>
      </p:pic>
    </p:spTree>
    <p:extLst>
      <p:ext uri="{BB962C8B-B14F-4D97-AF65-F5344CB8AC3E}">
        <p14:creationId xmlns:p14="http://schemas.microsoft.com/office/powerpoint/2010/main" val="6563332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26DEF4-666C-F723-37D7-3AA7275DE3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8554577-740E-CBCD-0001-C2327DED4524}"/>
              </a:ext>
            </a:extLst>
          </p:cNvPr>
          <p:cNvSpPr>
            <a:spLocks noGrp="1"/>
          </p:cNvSpPr>
          <p:nvPr>
            <p:ph type="title"/>
          </p:nvPr>
        </p:nvSpPr>
        <p:spPr/>
        <p:txBody>
          <a:bodyPr>
            <a:normAutofit fontScale="90000"/>
          </a:bodyPr>
          <a:lstStyle/>
          <a:p>
            <a:r>
              <a:rPr lang="uk-UA" b="1" noProof="0" dirty="0">
                <a:solidFill>
                  <a:srgbClr val="88FAFF"/>
                </a:solidFill>
              </a:rPr>
              <a:t>Роль бізнес-аналітики у цифровій економіці</a:t>
            </a:r>
          </a:p>
        </p:txBody>
      </p:sp>
      <p:sp>
        <p:nvSpPr>
          <p:cNvPr id="3" name="Місце для вмісту 2">
            <a:extLst>
              <a:ext uri="{FF2B5EF4-FFF2-40B4-BE49-F238E27FC236}">
                <a16:creationId xmlns:a16="http://schemas.microsoft.com/office/drawing/2014/main" id="{C330722E-9C15-55EF-AD7C-E325896C5403}"/>
              </a:ext>
            </a:extLst>
          </p:cNvPr>
          <p:cNvSpPr>
            <a:spLocks noGrp="1"/>
          </p:cNvSpPr>
          <p:nvPr>
            <p:ph idx="1"/>
          </p:nvPr>
        </p:nvSpPr>
        <p:spPr>
          <a:xfrm>
            <a:off x="1087396" y="1495169"/>
            <a:ext cx="6734432" cy="4681794"/>
          </a:xfrm>
        </p:spPr>
        <p:txBody>
          <a:bodyPr>
            <a:normAutofit/>
          </a:bodyPr>
          <a:lstStyle/>
          <a:p>
            <a:pPr marL="0" indent="0" algn="just">
              <a:lnSpc>
                <a:spcPct val="120000"/>
              </a:lnSpc>
              <a:buNone/>
            </a:pPr>
            <a:r>
              <a:rPr lang="uk-UA" sz="2100" dirty="0"/>
              <a:t>📌 Висновок:</a:t>
            </a:r>
          </a:p>
          <a:p>
            <a:pPr marL="0" indent="0" algn="just">
              <a:lnSpc>
                <a:spcPct val="120000"/>
              </a:lnSpc>
              <a:buNone/>
            </a:pPr>
            <a:br>
              <a:rPr lang="uk-UA" sz="1000" dirty="0"/>
            </a:br>
            <a:r>
              <a:rPr lang="uk-UA" sz="2100" dirty="0"/>
              <a:t>Бізнес-аналітика у цифровій економіці — це не додатковий інструмент, а центральний елемент управління, без якого неможливо ефективно конкурувати. Вона дозволяє бізнесу перейти від «реактивного» управління (коли рішення приймаються після події) до «</a:t>
            </a:r>
            <a:r>
              <a:rPr lang="uk-UA" sz="2100" dirty="0" err="1"/>
              <a:t>проактивного</a:t>
            </a:r>
            <a:r>
              <a:rPr lang="uk-UA" sz="2100" dirty="0"/>
              <a:t>» (коли компанія передбачає тенденції та діє на випередження).</a:t>
            </a:r>
          </a:p>
          <a:p>
            <a:pPr marL="0" indent="0" algn="just">
              <a:buNone/>
            </a:pPr>
            <a:endParaRPr lang="uk-UA" sz="2100" dirty="0"/>
          </a:p>
        </p:txBody>
      </p:sp>
      <p:pic>
        <p:nvPicPr>
          <p:cNvPr id="6" name="Рисунок 5">
            <a:extLst>
              <a:ext uri="{FF2B5EF4-FFF2-40B4-BE49-F238E27FC236}">
                <a16:creationId xmlns:a16="http://schemas.microsoft.com/office/drawing/2014/main" id="{4F39FEB7-5B83-EECC-E488-457DB3881A8B}"/>
              </a:ext>
            </a:extLst>
          </p:cNvPr>
          <p:cNvPicPr>
            <a:picLocks noChangeAspect="1"/>
          </p:cNvPicPr>
          <p:nvPr/>
        </p:nvPicPr>
        <p:blipFill>
          <a:blip r:embed="rId3"/>
          <a:srcRect l="12866" r="11836"/>
          <a:stretch>
            <a:fillRect/>
          </a:stretch>
        </p:blipFill>
        <p:spPr>
          <a:xfrm>
            <a:off x="7933038" y="1306286"/>
            <a:ext cx="3917092" cy="5202195"/>
          </a:xfrm>
          <a:prstGeom prst="rect">
            <a:avLst/>
          </a:prstGeom>
        </p:spPr>
      </p:pic>
    </p:spTree>
    <p:extLst>
      <p:ext uri="{BB962C8B-B14F-4D97-AF65-F5344CB8AC3E}">
        <p14:creationId xmlns:p14="http://schemas.microsoft.com/office/powerpoint/2010/main" val="426291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425FD5-22EF-AFBB-20AD-3EE5D326C5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0250BA-B421-2103-76BB-2D78AE61BFA3}"/>
              </a:ext>
            </a:extLst>
          </p:cNvPr>
          <p:cNvSpPr>
            <a:spLocks noGrp="1"/>
          </p:cNvSpPr>
          <p:nvPr>
            <p:ph type="title"/>
          </p:nvPr>
        </p:nvSpPr>
        <p:spPr>
          <a:xfrm>
            <a:off x="1262742" y="365125"/>
            <a:ext cx="10785096" cy="941161"/>
          </a:xfrm>
        </p:spPr>
        <p:txBody>
          <a:bodyPr>
            <a:normAutofit fontScale="90000"/>
          </a:bodyPr>
          <a:lstStyle/>
          <a:p>
            <a:r>
              <a:rPr lang="uk-UA" b="1" noProof="0" dirty="0" err="1">
                <a:solidFill>
                  <a:srgbClr val="88FAFF"/>
                </a:solidFill>
              </a:rPr>
              <a:t>Big</a:t>
            </a:r>
            <a:r>
              <a:rPr lang="uk-UA" b="1" noProof="0" dirty="0">
                <a:solidFill>
                  <a:srgbClr val="88FAFF"/>
                </a:solidFill>
              </a:rPr>
              <a:t> </a:t>
            </a:r>
            <a:r>
              <a:rPr lang="uk-UA" b="1" noProof="0" dirty="0" err="1">
                <a:solidFill>
                  <a:srgbClr val="88FAFF"/>
                </a:solidFill>
              </a:rPr>
              <a:t>Data</a:t>
            </a:r>
            <a:r>
              <a:rPr lang="uk-UA" b="1" noProof="0" dirty="0">
                <a:solidFill>
                  <a:srgbClr val="88FAFF"/>
                </a:solidFill>
              </a:rPr>
              <a:t> — поняття, джерела, характеристики (5V)</a:t>
            </a:r>
          </a:p>
        </p:txBody>
      </p:sp>
      <p:sp>
        <p:nvSpPr>
          <p:cNvPr id="3" name="Місце для вмісту 2">
            <a:extLst>
              <a:ext uri="{FF2B5EF4-FFF2-40B4-BE49-F238E27FC236}">
                <a16:creationId xmlns:a16="http://schemas.microsoft.com/office/drawing/2014/main" id="{659EEFF9-AD87-2457-9CA2-A9F5AD442A1B}"/>
              </a:ext>
            </a:extLst>
          </p:cNvPr>
          <p:cNvSpPr>
            <a:spLocks noGrp="1"/>
          </p:cNvSpPr>
          <p:nvPr>
            <p:ph idx="1"/>
          </p:nvPr>
        </p:nvSpPr>
        <p:spPr>
          <a:xfrm>
            <a:off x="1087395" y="1902941"/>
            <a:ext cx="10540313" cy="4274022"/>
          </a:xfrm>
        </p:spPr>
        <p:txBody>
          <a:bodyPr>
            <a:normAutofit/>
          </a:bodyPr>
          <a:lstStyle/>
          <a:p>
            <a:pPr marL="0" indent="0" algn="just">
              <a:lnSpc>
                <a:spcPct val="120000"/>
              </a:lnSpc>
              <a:buNone/>
            </a:pPr>
            <a:r>
              <a:rPr lang="uk-UA" sz="2100" dirty="0"/>
              <a:t>Термін </a:t>
            </a:r>
            <a:r>
              <a:rPr lang="sq-AL" sz="2100" dirty="0"/>
              <a:t>Big Data </a:t>
            </a:r>
            <a:r>
              <a:rPr lang="uk-UA" sz="2100" dirty="0"/>
              <a:t>означає не просто «великі обсяги даних», а сукупність методів, технологій та інструментів для роботи з даними, які традиційні системи обробки вже не здатні ефективно обробляти.</a:t>
            </a:r>
          </a:p>
          <a:p>
            <a:pPr marL="0" indent="0" algn="just">
              <a:buNone/>
            </a:pPr>
            <a:endParaRPr lang="uk-UA" sz="2100" dirty="0"/>
          </a:p>
        </p:txBody>
      </p:sp>
      <p:sp>
        <p:nvSpPr>
          <p:cNvPr id="4" name="Title 1">
            <a:extLst>
              <a:ext uri="{FF2B5EF4-FFF2-40B4-BE49-F238E27FC236}">
                <a16:creationId xmlns:a16="http://schemas.microsoft.com/office/drawing/2014/main" id="{9917390F-2291-5232-D2AF-E70EFDFC8A7E}"/>
              </a:ext>
            </a:extLst>
          </p:cNvPr>
          <p:cNvSpPr txBox="1">
            <a:spLocks/>
          </p:cNvSpPr>
          <p:nvPr/>
        </p:nvSpPr>
        <p:spPr>
          <a:xfrm>
            <a:off x="1236992" y="1304283"/>
            <a:ext cx="10515600" cy="42920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uk-UA" sz="2800" i="1" dirty="0">
                <a:solidFill>
                  <a:srgbClr val="88FAFF"/>
                </a:solidFill>
              </a:rPr>
              <a:t>1 Поняття </a:t>
            </a:r>
            <a:r>
              <a:rPr lang="sq-AL" sz="2800" i="1" dirty="0">
                <a:solidFill>
                  <a:srgbClr val="88FAFF"/>
                </a:solidFill>
              </a:rPr>
              <a:t>Big Data</a:t>
            </a:r>
            <a:endParaRPr lang="uk-UA" sz="2800" b="1" i="1" dirty="0">
              <a:solidFill>
                <a:srgbClr val="88FAFF"/>
              </a:solidFill>
            </a:endParaRPr>
          </a:p>
        </p:txBody>
      </p:sp>
      <p:pic>
        <p:nvPicPr>
          <p:cNvPr id="6" name="Рисунок 5">
            <a:extLst>
              <a:ext uri="{FF2B5EF4-FFF2-40B4-BE49-F238E27FC236}">
                <a16:creationId xmlns:a16="http://schemas.microsoft.com/office/drawing/2014/main" id="{139E613A-F627-50C7-A9DF-69FC3FC81E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1353" y="2862521"/>
            <a:ext cx="5719010" cy="3802967"/>
          </a:xfrm>
          <a:prstGeom prst="rect">
            <a:avLst/>
          </a:prstGeom>
        </p:spPr>
      </p:pic>
      <p:sp>
        <p:nvSpPr>
          <p:cNvPr id="7" name="Місце для вмісту 2">
            <a:extLst>
              <a:ext uri="{FF2B5EF4-FFF2-40B4-BE49-F238E27FC236}">
                <a16:creationId xmlns:a16="http://schemas.microsoft.com/office/drawing/2014/main" id="{528526A3-F88E-FF2C-DBDC-A52971712BDA}"/>
              </a:ext>
            </a:extLst>
          </p:cNvPr>
          <p:cNvSpPr txBox="1">
            <a:spLocks/>
          </p:cNvSpPr>
          <p:nvPr/>
        </p:nvSpPr>
        <p:spPr>
          <a:xfrm>
            <a:off x="1110050" y="3172299"/>
            <a:ext cx="4784123" cy="300466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Font typeface="Arial" panose="020B0604020202020204" pitchFamily="34" charset="0"/>
              <a:buNone/>
            </a:pPr>
            <a:r>
              <a:rPr lang="uk-UA" sz="2100" dirty="0"/>
              <a:t>📌 Ключова ідея:</a:t>
            </a:r>
          </a:p>
          <a:p>
            <a:pPr marL="0" indent="0" algn="just">
              <a:lnSpc>
                <a:spcPct val="120000"/>
              </a:lnSpc>
              <a:buFont typeface="Arial" panose="020B0604020202020204" pitchFamily="34" charset="0"/>
              <a:buNone/>
            </a:pPr>
            <a:r>
              <a:rPr lang="sq-AL" sz="2100" dirty="0"/>
              <a:t>Big Data = </a:t>
            </a:r>
            <a:r>
              <a:rPr lang="uk-UA" sz="2100" dirty="0"/>
              <a:t>дані + технології їх зберігання, обробки, аналізу і візуалізації.</a:t>
            </a:r>
          </a:p>
          <a:p>
            <a:pPr marL="0" indent="0" algn="just">
              <a:lnSpc>
                <a:spcPct val="120000"/>
              </a:lnSpc>
              <a:buFont typeface="Arial" panose="020B0604020202020204" pitchFamily="34" charset="0"/>
              <a:buNone/>
            </a:pPr>
            <a:r>
              <a:rPr lang="uk-UA" sz="2100" dirty="0" err="1"/>
              <a:t>Big</a:t>
            </a:r>
            <a:r>
              <a:rPr lang="uk-UA" sz="2100" dirty="0"/>
              <a:t> </a:t>
            </a:r>
            <a:r>
              <a:rPr lang="uk-UA" sz="2100" dirty="0" err="1"/>
              <a:t>Data</a:t>
            </a:r>
            <a:r>
              <a:rPr lang="uk-UA" sz="2100" dirty="0"/>
              <a:t> — це не «багато Excel-файлів», а структуровані та неструктуровані масиви даних, які потребують особливих технологій.</a:t>
            </a:r>
          </a:p>
          <a:p>
            <a:pPr marL="0" indent="0" algn="just">
              <a:buFont typeface="Arial" panose="020B0604020202020204" pitchFamily="34" charset="0"/>
              <a:buNone/>
            </a:pPr>
            <a:endParaRPr lang="uk-UA" sz="2100" dirty="0"/>
          </a:p>
        </p:txBody>
      </p:sp>
    </p:spTree>
    <p:extLst>
      <p:ext uri="{BB962C8B-B14F-4D97-AF65-F5344CB8AC3E}">
        <p14:creationId xmlns:p14="http://schemas.microsoft.com/office/powerpoint/2010/main" val="18593939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0F4B0E-7D41-16A1-B36F-538D35E281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EFDB4F-80C2-5F3B-B9CF-07BE4659ABC4}"/>
              </a:ext>
            </a:extLst>
          </p:cNvPr>
          <p:cNvSpPr>
            <a:spLocks noGrp="1"/>
          </p:cNvSpPr>
          <p:nvPr>
            <p:ph type="title"/>
          </p:nvPr>
        </p:nvSpPr>
        <p:spPr>
          <a:xfrm>
            <a:off x="1262742" y="365125"/>
            <a:ext cx="10785096" cy="941161"/>
          </a:xfrm>
        </p:spPr>
        <p:txBody>
          <a:bodyPr>
            <a:normAutofit fontScale="90000"/>
          </a:bodyPr>
          <a:lstStyle/>
          <a:p>
            <a:r>
              <a:rPr lang="uk-UA" b="1" noProof="0" dirty="0" err="1">
                <a:solidFill>
                  <a:srgbClr val="88FAFF"/>
                </a:solidFill>
              </a:rPr>
              <a:t>Big</a:t>
            </a:r>
            <a:r>
              <a:rPr lang="uk-UA" b="1" noProof="0" dirty="0">
                <a:solidFill>
                  <a:srgbClr val="88FAFF"/>
                </a:solidFill>
              </a:rPr>
              <a:t> </a:t>
            </a:r>
            <a:r>
              <a:rPr lang="uk-UA" b="1" noProof="0" dirty="0" err="1">
                <a:solidFill>
                  <a:srgbClr val="88FAFF"/>
                </a:solidFill>
              </a:rPr>
              <a:t>Data</a:t>
            </a:r>
            <a:r>
              <a:rPr lang="uk-UA" b="1" noProof="0" dirty="0">
                <a:solidFill>
                  <a:srgbClr val="88FAFF"/>
                </a:solidFill>
              </a:rPr>
              <a:t> — поняття, джерела, характеристики (5V)</a:t>
            </a:r>
          </a:p>
        </p:txBody>
      </p:sp>
      <p:sp>
        <p:nvSpPr>
          <p:cNvPr id="4" name="Title 1">
            <a:extLst>
              <a:ext uri="{FF2B5EF4-FFF2-40B4-BE49-F238E27FC236}">
                <a16:creationId xmlns:a16="http://schemas.microsoft.com/office/drawing/2014/main" id="{02A75515-77B4-693C-67BC-80A449B94365}"/>
              </a:ext>
            </a:extLst>
          </p:cNvPr>
          <p:cNvSpPr txBox="1">
            <a:spLocks/>
          </p:cNvSpPr>
          <p:nvPr/>
        </p:nvSpPr>
        <p:spPr>
          <a:xfrm>
            <a:off x="1236992" y="1304283"/>
            <a:ext cx="10515600" cy="42920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uk-UA" sz="2800" i="1" dirty="0">
                <a:solidFill>
                  <a:srgbClr val="88FAFF"/>
                </a:solidFill>
              </a:rPr>
              <a:t>2 Джерела </a:t>
            </a:r>
            <a:r>
              <a:rPr lang="sq-AL" sz="2800" i="1" dirty="0">
                <a:solidFill>
                  <a:srgbClr val="88FAFF"/>
                </a:solidFill>
              </a:rPr>
              <a:t>Big Data</a:t>
            </a:r>
            <a:endParaRPr lang="uk-UA" sz="2800" b="1" i="1" dirty="0">
              <a:solidFill>
                <a:srgbClr val="88FAFF"/>
              </a:solidFill>
            </a:endParaRPr>
          </a:p>
        </p:txBody>
      </p:sp>
      <p:sp>
        <p:nvSpPr>
          <p:cNvPr id="5" name="Rectangle 3">
            <a:extLst>
              <a:ext uri="{FF2B5EF4-FFF2-40B4-BE49-F238E27FC236}">
                <a16:creationId xmlns:a16="http://schemas.microsoft.com/office/drawing/2014/main" id="{22DE1766-9C0E-FFF3-B3FA-AF560E2C90B3}"/>
              </a:ext>
            </a:extLst>
          </p:cNvPr>
          <p:cNvSpPr txBox="1">
            <a:spLocks noChangeArrowheads="1"/>
          </p:cNvSpPr>
          <p:nvPr/>
        </p:nvSpPr>
        <p:spPr>
          <a:xfrm>
            <a:off x="812300" y="1845061"/>
            <a:ext cx="5518483" cy="455289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uk-UA" sz="2500" b="1" dirty="0"/>
              <a:t>Операційні системи та бізнес-процеси</a:t>
            </a:r>
            <a:endParaRPr lang="uk-UA" sz="2500" dirty="0"/>
          </a:p>
          <a:p>
            <a:pPr lvl="1"/>
            <a:r>
              <a:rPr lang="sq-AL" dirty="0"/>
              <a:t>ERP, CRM, </a:t>
            </a:r>
            <a:r>
              <a:rPr lang="uk-UA" dirty="0"/>
              <a:t>бухгалтерські системи;</a:t>
            </a:r>
          </a:p>
          <a:p>
            <a:pPr lvl="1"/>
            <a:r>
              <a:rPr lang="uk-UA" dirty="0"/>
              <a:t>касові апарати, банкомати, онлайн-транзакції;</a:t>
            </a:r>
          </a:p>
          <a:p>
            <a:pPr marL="687600" lvl="1"/>
            <a:r>
              <a:rPr lang="uk-UA" dirty="0"/>
              <a:t>дані лояльності клієнтів, історія покупок.</a:t>
            </a:r>
          </a:p>
          <a:p>
            <a:pPr marL="0" lvl="1" indent="0">
              <a:buNone/>
            </a:pPr>
            <a:br>
              <a:rPr lang="uk-UA" dirty="0"/>
            </a:br>
            <a:r>
              <a:rPr lang="uk-UA" sz="2500" b="1" dirty="0"/>
              <a:t>Мережеві та мобільні технології</a:t>
            </a:r>
          </a:p>
          <a:p>
            <a:pPr lvl="1"/>
            <a:r>
              <a:rPr lang="uk-UA" dirty="0"/>
              <a:t>мобільні додатки, дзвінки, </a:t>
            </a:r>
            <a:r>
              <a:rPr lang="sq-AL" dirty="0"/>
              <a:t>GPS-</a:t>
            </a:r>
            <a:r>
              <a:rPr lang="uk-UA" dirty="0"/>
              <a:t>локації;</a:t>
            </a:r>
          </a:p>
          <a:p>
            <a:pPr lvl="1"/>
            <a:r>
              <a:rPr lang="uk-UA" dirty="0"/>
              <a:t>історія пошуку в браузері;</a:t>
            </a:r>
          </a:p>
          <a:p>
            <a:pPr lvl="1"/>
            <a:r>
              <a:rPr lang="uk-UA" dirty="0"/>
              <a:t>використання мобільного банкінгу.</a:t>
            </a:r>
          </a:p>
          <a:p>
            <a:pPr marL="0" lvl="1" indent="0">
              <a:buNone/>
            </a:pPr>
            <a:br>
              <a:rPr lang="uk-UA" dirty="0"/>
            </a:br>
            <a:r>
              <a:rPr lang="uk-UA" sz="2500" b="1" dirty="0"/>
              <a:t>Соціальні мережі та онлайн-контент</a:t>
            </a:r>
          </a:p>
          <a:p>
            <a:pPr lvl="1"/>
            <a:r>
              <a:rPr lang="sq-AL" dirty="0"/>
              <a:t>Facebook, Instagram, TikTok, Twitter (X);</a:t>
            </a:r>
          </a:p>
          <a:p>
            <a:pPr lvl="1"/>
            <a:r>
              <a:rPr lang="uk-UA" dirty="0"/>
              <a:t>відгуки, коментарі, пости;</a:t>
            </a:r>
          </a:p>
          <a:p>
            <a:pPr lvl="1"/>
            <a:r>
              <a:rPr lang="uk-UA" dirty="0"/>
              <a:t>фото, відео, стріми.</a:t>
            </a:r>
          </a:p>
        </p:txBody>
      </p:sp>
      <p:sp>
        <p:nvSpPr>
          <p:cNvPr id="8" name="Rectangle 3">
            <a:extLst>
              <a:ext uri="{FF2B5EF4-FFF2-40B4-BE49-F238E27FC236}">
                <a16:creationId xmlns:a16="http://schemas.microsoft.com/office/drawing/2014/main" id="{3E41BA9E-ECC0-2E7B-04FE-A63CE166575C}"/>
              </a:ext>
            </a:extLst>
          </p:cNvPr>
          <p:cNvSpPr txBox="1">
            <a:spLocks noChangeArrowheads="1"/>
          </p:cNvSpPr>
          <p:nvPr/>
        </p:nvSpPr>
        <p:spPr>
          <a:xfrm>
            <a:off x="6330783" y="3565584"/>
            <a:ext cx="5518483" cy="301284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nSpc>
                <a:spcPct val="70000"/>
              </a:lnSpc>
              <a:spcBef>
                <a:spcPts val="1000"/>
              </a:spcBef>
              <a:buNone/>
            </a:pPr>
            <a:r>
              <a:rPr lang="uk-UA" sz="2300" b="1" dirty="0"/>
              <a:t>Інтернет речей (</a:t>
            </a:r>
            <a:r>
              <a:rPr lang="sq-AL" sz="2300" b="1" dirty="0"/>
              <a:t>IoT) </a:t>
            </a:r>
            <a:r>
              <a:rPr lang="uk-UA" sz="2300" b="1" dirty="0"/>
              <a:t>та сенсори</a:t>
            </a:r>
          </a:p>
          <a:p>
            <a:pPr lvl="1"/>
            <a:r>
              <a:rPr lang="uk-UA" sz="2000" dirty="0"/>
              <a:t>«розумні» годинники, фітнес-</a:t>
            </a:r>
            <a:r>
              <a:rPr lang="uk-UA" sz="2000" dirty="0" err="1"/>
              <a:t>трекери</a:t>
            </a:r>
            <a:r>
              <a:rPr lang="uk-UA" sz="2000" dirty="0"/>
              <a:t>;</a:t>
            </a:r>
          </a:p>
          <a:p>
            <a:pPr lvl="1"/>
            <a:r>
              <a:rPr lang="uk-UA" sz="2000" dirty="0"/>
              <a:t>датчики у виробництві та логістиці;</a:t>
            </a:r>
          </a:p>
          <a:p>
            <a:pPr lvl="1"/>
            <a:r>
              <a:rPr lang="uk-UA" sz="2000" dirty="0"/>
              <a:t>автомобільні сенсори (</a:t>
            </a:r>
            <a:r>
              <a:rPr lang="sq-AL" sz="2000" dirty="0"/>
              <a:t>Tesla, BMW).</a:t>
            </a:r>
            <a:endParaRPr lang="uk-UA" sz="2000" dirty="0"/>
          </a:p>
          <a:p>
            <a:pPr marL="0" lvl="1" indent="0">
              <a:buNone/>
            </a:pPr>
            <a:br>
              <a:rPr lang="sq-AL" sz="2000" dirty="0"/>
            </a:br>
            <a:r>
              <a:rPr lang="uk-UA" sz="2300" b="1" dirty="0"/>
              <a:t>Відкриті дані та державні ресурси</a:t>
            </a:r>
          </a:p>
          <a:p>
            <a:pPr lvl="1"/>
            <a:r>
              <a:rPr lang="uk-UA" sz="2000" dirty="0"/>
              <a:t>державні реєстри та портали (наприклад, </a:t>
            </a:r>
            <a:r>
              <a:rPr lang="sq-AL" sz="2000" dirty="0"/>
              <a:t>data.gov.ua);</a:t>
            </a:r>
          </a:p>
          <a:p>
            <a:pPr lvl="1"/>
            <a:r>
              <a:rPr lang="uk-UA" sz="2000" dirty="0"/>
              <a:t>метеорологічні дані, супутникові знімки;</a:t>
            </a:r>
          </a:p>
          <a:p>
            <a:pPr lvl="1"/>
            <a:r>
              <a:rPr lang="uk-UA" sz="2000" dirty="0"/>
              <a:t>наукові дослідження у відкритому доступі.</a:t>
            </a:r>
            <a:endParaRPr lang="uk-UA" sz="2000" noProof="0" dirty="0">
              <a:latin typeface="+mj-lt"/>
            </a:endParaRPr>
          </a:p>
        </p:txBody>
      </p:sp>
      <p:pic>
        <p:nvPicPr>
          <p:cNvPr id="9" name="Рисунок 8">
            <a:extLst>
              <a:ext uri="{FF2B5EF4-FFF2-40B4-BE49-F238E27FC236}">
                <a16:creationId xmlns:a16="http://schemas.microsoft.com/office/drawing/2014/main" id="{6B62E203-0078-0DBB-6E3A-51AE39425D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93676" y="1147173"/>
            <a:ext cx="1784905" cy="2281827"/>
          </a:xfrm>
          <a:prstGeom prst="rect">
            <a:avLst/>
          </a:prstGeom>
        </p:spPr>
      </p:pic>
    </p:spTree>
    <p:extLst>
      <p:ext uri="{BB962C8B-B14F-4D97-AF65-F5344CB8AC3E}">
        <p14:creationId xmlns:p14="http://schemas.microsoft.com/office/powerpoint/2010/main" val="1615710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E9BFE7-4022-44C1-A1BE-2F9984082C33}"/>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2CE5A3E3-0C66-CB7F-51D0-9E007C395820}"/>
              </a:ext>
            </a:extLst>
          </p:cNvPr>
          <p:cNvSpPr txBox="1">
            <a:spLocks noChangeArrowheads="1"/>
          </p:cNvSpPr>
          <p:nvPr/>
        </p:nvSpPr>
        <p:spPr>
          <a:xfrm>
            <a:off x="7525269" y="2115935"/>
            <a:ext cx="4271210" cy="347940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uk-UA" sz="2100" dirty="0">
                <a:latin typeface="+mj-lt"/>
              </a:rPr>
              <a:t>Характеристики </a:t>
            </a:r>
            <a:r>
              <a:rPr lang="sq-AL" sz="2100" dirty="0">
                <a:latin typeface="+mj-lt"/>
              </a:rPr>
              <a:t>Big Data </a:t>
            </a:r>
            <a:r>
              <a:rPr lang="uk-UA" sz="2100" dirty="0">
                <a:latin typeface="+mj-lt"/>
              </a:rPr>
              <a:t>можна описати за допомогою так званих “п’яти </a:t>
            </a:r>
            <a:r>
              <a:rPr lang="sq-AL" sz="2100" dirty="0">
                <a:latin typeface="+mj-lt"/>
              </a:rPr>
              <a:t>V” (5V), </a:t>
            </a:r>
            <a:r>
              <a:rPr lang="uk-UA" sz="2100" dirty="0">
                <a:latin typeface="+mj-lt"/>
              </a:rPr>
              <a:t>а саме: </a:t>
            </a:r>
            <a:r>
              <a:rPr lang="sq-AL" sz="2100" dirty="0">
                <a:latin typeface="+mj-lt"/>
              </a:rPr>
              <a:t>Volume (</a:t>
            </a:r>
            <a:r>
              <a:rPr lang="uk-UA" sz="2100" dirty="0">
                <a:latin typeface="+mj-lt"/>
              </a:rPr>
              <a:t>об’єм), </a:t>
            </a:r>
            <a:r>
              <a:rPr lang="sq-AL" sz="2100" dirty="0">
                <a:latin typeface="+mj-lt"/>
              </a:rPr>
              <a:t>Variety (</a:t>
            </a:r>
            <a:r>
              <a:rPr lang="uk-UA" sz="2100" dirty="0">
                <a:latin typeface="+mj-lt"/>
              </a:rPr>
              <a:t>різноманітність), </a:t>
            </a:r>
            <a:r>
              <a:rPr lang="sq-AL" sz="2100" dirty="0">
                <a:latin typeface="+mj-lt"/>
              </a:rPr>
              <a:t>Velocity (</a:t>
            </a:r>
            <a:r>
              <a:rPr lang="uk-UA" sz="2100" dirty="0">
                <a:latin typeface="+mj-lt"/>
              </a:rPr>
              <a:t>швидкість), </a:t>
            </a:r>
            <a:r>
              <a:rPr lang="sq-AL" sz="2100" dirty="0">
                <a:latin typeface="+mj-lt"/>
              </a:rPr>
              <a:t>Veracity (</a:t>
            </a:r>
            <a:r>
              <a:rPr lang="uk-UA" sz="2100" dirty="0">
                <a:latin typeface="+mj-lt"/>
              </a:rPr>
              <a:t>достовірність) та  </a:t>
            </a:r>
            <a:r>
              <a:rPr lang="sq-AL" sz="2100" dirty="0">
                <a:latin typeface="+mj-lt"/>
              </a:rPr>
              <a:t>Variability (</a:t>
            </a:r>
            <a:r>
              <a:rPr lang="uk-UA" sz="2100" dirty="0">
                <a:latin typeface="+mj-lt"/>
              </a:rPr>
              <a:t>мінливість). Опишемо детальніше кожну з характеристик</a:t>
            </a:r>
            <a:endParaRPr lang="uk-UA" altLang="uk-UA" sz="2100" dirty="0">
              <a:latin typeface="+mj-lt"/>
            </a:endParaRPr>
          </a:p>
        </p:txBody>
      </p:sp>
      <p:pic>
        <p:nvPicPr>
          <p:cNvPr id="3076" name="Picture 4" descr="п'ять проти">
            <a:extLst>
              <a:ext uri="{FF2B5EF4-FFF2-40B4-BE49-F238E27FC236}">
                <a16:creationId xmlns:a16="http://schemas.microsoft.com/office/drawing/2014/main" id="{859F0183-C97D-6705-027D-C95A9951D0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7697" y="2115935"/>
            <a:ext cx="6010831" cy="3479404"/>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EA075278-B1B8-3705-520E-C4059F4D111D}"/>
              </a:ext>
            </a:extLst>
          </p:cNvPr>
          <p:cNvSpPr>
            <a:spLocks noGrp="1"/>
          </p:cNvSpPr>
          <p:nvPr>
            <p:ph type="title"/>
          </p:nvPr>
        </p:nvSpPr>
        <p:spPr>
          <a:xfrm>
            <a:off x="1262742" y="365125"/>
            <a:ext cx="10785096" cy="941161"/>
          </a:xfrm>
        </p:spPr>
        <p:txBody>
          <a:bodyPr>
            <a:normAutofit fontScale="90000"/>
          </a:bodyPr>
          <a:lstStyle/>
          <a:p>
            <a:r>
              <a:rPr lang="uk-UA" b="1" noProof="0" dirty="0" err="1">
                <a:solidFill>
                  <a:srgbClr val="88FAFF"/>
                </a:solidFill>
              </a:rPr>
              <a:t>Big</a:t>
            </a:r>
            <a:r>
              <a:rPr lang="uk-UA" b="1" noProof="0" dirty="0">
                <a:solidFill>
                  <a:srgbClr val="88FAFF"/>
                </a:solidFill>
              </a:rPr>
              <a:t> </a:t>
            </a:r>
            <a:r>
              <a:rPr lang="uk-UA" b="1" noProof="0" dirty="0" err="1">
                <a:solidFill>
                  <a:srgbClr val="88FAFF"/>
                </a:solidFill>
              </a:rPr>
              <a:t>Data</a:t>
            </a:r>
            <a:r>
              <a:rPr lang="uk-UA" b="1" noProof="0" dirty="0">
                <a:solidFill>
                  <a:srgbClr val="88FAFF"/>
                </a:solidFill>
              </a:rPr>
              <a:t> — поняття, джерела, характеристики (5V)</a:t>
            </a:r>
          </a:p>
        </p:txBody>
      </p:sp>
      <p:sp>
        <p:nvSpPr>
          <p:cNvPr id="6" name="Title 1">
            <a:extLst>
              <a:ext uri="{FF2B5EF4-FFF2-40B4-BE49-F238E27FC236}">
                <a16:creationId xmlns:a16="http://schemas.microsoft.com/office/drawing/2014/main" id="{6E8EDC23-45EF-1323-BF9C-12F408D257EA}"/>
              </a:ext>
            </a:extLst>
          </p:cNvPr>
          <p:cNvSpPr txBox="1">
            <a:spLocks/>
          </p:cNvSpPr>
          <p:nvPr/>
        </p:nvSpPr>
        <p:spPr>
          <a:xfrm>
            <a:off x="1236992" y="1304283"/>
            <a:ext cx="10515600" cy="42920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uk-UA" sz="2800" i="1" dirty="0">
                <a:solidFill>
                  <a:srgbClr val="88FAFF"/>
                </a:solidFill>
              </a:rPr>
              <a:t>3 Характеристики </a:t>
            </a:r>
            <a:r>
              <a:rPr lang="sq-AL" sz="2800" i="1" dirty="0">
                <a:solidFill>
                  <a:srgbClr val="88FAFF"/>
                </a:solidFill>
              </a:rPr>
              <a:t>Big Data (5V)</a:t>
            </a:r>
            <a:endParaRPr lang="uk-UA" sz="2800" b="1" i="1" dirty="0">
              <a:solidFill>
                <a:srgbClr val="88FAFF"/>
              </a:solidFill>
            </a:endParaRPr>
          </a:p>
        </p:txBody>
      </p:sp>
    </p:spTree>
    <p:extLst>
      <p:ext uri="{BB962C8B-B14F-4D97-AF65-F5344CB8AC3E}">
        <p14:creationId xmlns:p14="http://schemas.microsoft.com/office/powerpoint/2010/main" val="1501722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71A504-9E34-48D3-70AE-5C6A849B5CFD}"/>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EF83984B-F671-9C6A-2007-CAD6C6DA37BA}"/>
              </a:ext>
            </a:extLst>
          </p:cNvPr>
          <p:cNvSpPr txBox="1">
            <a:spLocks noChangeArrowheads="1"/>
          </p:cNvSpPr>
          <p:nvPr/>
        </p:nvSpPr>
        <p:spPr>
          <a:xfrm>
            <a:off x="1136822" y="1315998"/>
            <a:ext cx="10672005" cy="50943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sq-AL" altLang="uk-UA" sz="2100" b="1" i="1" dirty="0">
                <a:latin typeface="+mj-lt"/>
              </a:rPr>
              <a:t>Volume (</a:t>
            </a:r>
            <a:r>
              <a:rPr lang="uk-UA" altLang="uk-UA" sz="2100" b="1" i="1" dirty="0">
                <a:latin typeface="+mj-lt"/>
              </a:rPr>
              <a:t>Обсяг або об’єм)</a:t>
            </a:r>
          </a:p>
          <a:p>
            <a:pPr marL="0" indent="0" algn="just">
              <a:lnSpc>
                <a:spcPct val="120000"/>
              </a:lnSpc>
              <a:spcBef>
                <a:spcPts val="0"/>
              </a:spcBef>
              <a:buNone/>
            </a:pPr>
            <a:r>
              <a:rPr lang="uk-UA" altLang="uk-UA" sz="2100" b="1" dirty="0">
                <a:latin typeface="+mj-lt"/>
              </a:rPr>
              <a:t>Що це</a:t>
            </a:r>
            <a:r>
              <a:rPr lang="uk-UA" altLang="uk-UA" sz="2100" dirty="0">
                <a:latin typeface="+mj-lt"/>
              </a:rPr>
              <a:t>: величезна кількість даних, що постійно зростає.</a:t>
            </a:r>
          </a:p>
          <a:p>
            <a:pPr marL="0" indent="0" algn="just">
              <a:lnSpc>
                <a:spcPct val="120000"/>
              </a:lnSpc>
              <a:spcBef>
                <a:spcPts val="0"/>
              </a:spcBef>
              <a:buNone/>
            </a:pPr>
            <a:r>
              <a:rPr lang="uk-UA" altLang="uk-UA" sz="2100" b="1" dirty="0">
                <a:latin typeface="+mj-lt"/>
              </a:rPr>
              <a:t>Складність</a:t>
            </a:r>
            <a:r>
              <a:rPr lang="uk-UA" altLang="uk-UA" sz="2100" dirty="0">
                <a:latin typeface="+mj-lt"/>
              </a:rPr>
              <a:t>: класичні бази даних і </a:t>
            </a:r>
            <a:r>
              <a:rPr lang="sq-AL" altLang="uk-UA" sz="2100" dirty="0">
                <a:latin typeface="+mj-lt"/>
              </a:rPr>
              <a:t>Excel </a:t>
            </a:r>
            <a:r>
              <a:rPr lang="uk-UA" altLang="uk-UA" sz="2100" dirty="0">
                <a:latin typeface="+mj-lt"/>
              </a:rPr>
              <a:t>не можуть ефективно обробляти такі обсяги.</a:t>
            </a:r>
          </a:p>
          <a:p>
            <a:pPr marL="0" indent="0" algn="just">
              <a:lnSpc>
                <a:spcPct val="120000"/>
              </a:lnSpc>
              <a:spcBef>
                <a:spcPts val="0"/>
              </a:spcBef>
              <a:buNone/>
            </a:pPr>
            <a:r>
              <a:rPr lang="uk-UA" altLang="uk-UA" sz="2100" b="1" dirty="0">
                <a:latin typeface="+mj-lt"/>
              </a:rPr>
              <a:t>Важливість для бізнесу</a:t>
            </a:r>
            <a:r>
              <a:rPr lang="uk-UA" altLang="uk-UA" sz="2100" dirty="0">
                <a:latin typeface="+mj-lt"/>
              </a:rPr>
              <a:t>: можливість аналізу величезних потоків даних відкриває нові </a:t>
            </a:r>
            <a:r>
              <a:rPr lang="uk-UA" altLang="uk-UA" sz="2100" dirty="0" err="1">
                <a:latin typeface="+mj-lt"/>
              </a:rPr>
              <a:t>інсайти</a:t>
            </a:r>
            <a:r>
              <a:rPr lang="uk-UA" altLang="uk-UA" sz="2100" dirty="0">
                <a:latin typeface="+mj-lt"/>
              </a:rPr>
              <a:t> (наприклад, поведінка споживачів у різних регіонах).</a:t>
            </a:r>
          </a:p>
        </p:txBody>
      </p:sp>
      <p:pic>
        <p:nvPicPr>
          <p:cNvPr id="4098" name="Picture 2" descr="обсяг">
            <a:extLst>
              <a:ext uri="{FF2B5EF4-FFF2-40B4-BE49-F238E27FC236}">
                <a16:creationId xmlns:a16="http://schemas.microsoft.com/office/drawing/2014/main" id="{398EAE10-3A23-09A4-C1C8-70D1540301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2616" y="3475087"/>
            <a:ext cx="5986768" cy="3007415"/>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63B9C365-F0DE-9DE3-508B-7B9D876CF417}"/>
              </a:ext>
            </a:extLst>
          </p:cNvPr>
          <p:cNvSpPr>
            <a:spLocks noGrp="1"/>
          </p:cNvSpPr>
          <p:nvPr>
            <p:ph type="title"/>
          </p:nvPr>
        </p:nvSpPr>
        <p:spPr>
          <a:xfrm>
            <a:off x="1262742" y="365125"/>
            <a:ext cx="10785096" cy="941161"/>
          </a:xfrm>
        </p:spPr>
        <p:txBody>
          <a:bodyPr>
            <a:normAutofit fontScale="90000"/>
          </a:bodyPr>
          <a:lstStyle/>
          <a:p>
            <a:r>
              <a:rPr lang="uk-UA" b="1" noProof="0" dirty="0" err="1">
                <a:solidFill>
                  <a:srgbClr val="88FAFF"/>
                </a:solidFill>
              </a:rPr>
              <a:t>Big</a:t>
            </a:r>
            <a:r>
              <a:rPr lang="uk-UA" b="1" noProof="0" dirty="0">
                <a:solidFill>
                  <a:srgbClr val="88FAFF"/>
                </a:solidFill>
              </a:rPr>
              <a:t> </a:t>
            </a:r>
            <a:r>
              <a:rPr lang="uk-UA" b="1" noProof="0" dirty="0" err="1">
                <a:solidFill>
                  <a:srgbClr val="88FAFF"/>
                </a:solidFill>
              </a:rPr>
              <a:t>Data</a:t>
            </a:r>
            <a:r>
              <a:rPr lang="uk-UA" b="1" noProof="0" dirty="0">
                <a:solidFill>
                  <a:srgbClr val="88FAFF"/>
                </a:solidFill>
              </a:rPr>
              <a:t> — поняття, джерела, характеристики (5V)</a:t>
            </a:r>
          </a:p>
        </p:txBody>
      </p:sp>
    </p:spTree>
    <p:extLst>
      <p:ext uri="{BB962C8B-B14F-4D97-AF65-F5344CB8AC3E}">
        <p14:creationId xmlns:p14="http://schemas.microsoft.com/office/powerpoint/2010/main" val="22805767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18A10A-381B-5A8D-B265-44AA7F3BF39D}"/>
            </a:ext>
          </a:extLst>
        </p:cNvPr>
        <p:cNvGrpSpPr/>
        <p:nvPr/>
      </p:nvGrpSpPr>
      <p:grpSpPr>
        <a:xfrm>
          <a:off x="0" y="0"/>
          <a:ext cx="0" cy="0"/>
          <a:chOff x="0" y="0"/>
          <a:chExt cx="0" cy="0"/>
        </a:xfrm>
      </p:grpSpPr>
      <p:sp>
        <p:nvSpPr>
          <p:cNvPr id="68" name="Rectangle 3">
            <a:extLst>
              <a:ext uri="{FF2B5EF4-FFF2-40B4-BE49-F238E27FC236}">
                <a16:creationId xmlns:a16="http://schemas.microsoft.com/office/drawing/2014/main" id="{B9C7EB62-4334-0BDD-C59A-86CA8EC20A52}"/>
              </a:ext>
            </a:extLst>
          </p:cNvPr>
          <p:cNvSpPr txBox="1">
            <a:spLocks noChangeArrowheads="1"/>
          </p:cNvSpPr>
          <p:nvPr/>
        </p:nvSpPr>
        <p:spPr>
          <a:xfrm>
            <a:off x="1084149" y="1631420"/>
            <a:ext cx="5281862" cy="437949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uk-UA" sz="2100" b="1" i="1" noProof="0" dirty="0" err="1">
                <a:latin typeface="+mj-lt"/>
              </a:rPr>
              <a:t>Velocity</a:t>
            </a:r>
            <a:r>
              <a:rPr lang="uk-UA" sz="2100" b="1" i="1" noProof="0" dirty="0">
                <a:latin typeface="+mj-lt"/>
              </a:rPr>
              <a:t> (Швидкість)</a:t>
            </a:r>
          </a:p>
          <a:p>
            <a:pPr marL="0" indent="0" algn="just">
              <a:lnSpc>
                <a:spcPct val="120000"/>
              </a:lnSpc>
              <a:spcBef>
                <a:spcPts val="0"/>
              </a:spcBef>
              <a:buNone/>
            </a:pPr>
            <a:r>
              <a:rPr lang="uk-UA" sz="2100" b="1" noProof="0" dirty="0">
                <a:latin typeface="+mj-lt"/>
              </a:rPr>
              <a:t>Що це</a:t>
            </a:r>
            <a:r>
              <a:rPr lang="uk-UA" sz="2100" noProof="0" dirty="0">
                <a:latin typeface="+mj-lt"/>
              </a:rPr>
              <a:t>: дані надходять і змінюються дуже швидко — у реальному часі або майже реальному.</a:t>
            </a:r>
          </a:p>
          <a:p>
            <a:pPr marL="0" indent="0" algn="just">
              <a:lnSpc>
                <a:spcPct val="120000"/>
              </a:lnSpc>
              <a:spcBef>
                <a:spcPts val="0"/>
              </a:spcBef>
              <a:buNone/>
            </a:pPr>
            <a:r>
              <a:rPr lang="uk-UA" sz="2100" b="1" noProof="0" dirty="0">
                <a:latin typeface="+mj-lt"/>
              </a:rPr>
              <a:t>Складність</a:t>
            </a:r>
            <a:r>
              <a:rPr lang="uk-UA" sz="2100" noProof="0" dirty="0">
                <a:latin typeface="+mj-lt"/>
              </a:rPr>
              <a:t>: обробка та аналіз повинні відбуватися миттєво, щоб бізнес міг реагувати.</a:t>
            </a:r>
          </a:p>
          <a:p>
            <a:pPr marL="0" indent="0" algn="just">
              <a:lnSpc>
                <a:spcPct val="120000"/>
              </a:lnSpc>
              <a:spcBef>
                <a:spcPts val="0"/>
              </a:spcBef>
              <a:buNone/>
            </a:pPr>
            <a:r>
              <a:rPr lang="uk-UA" sz="2100" b="1" noProof="0" dirty="0">
                <a:latin typeface="+mj-lt"/>
              </a:rPr>
              <a:t>Важливість для бізнесу</a:t>
            </a:r>
            <a:r>
              <a:rPr lang="uk-UA" sz="2100" noProof="0" dirty="0">
                <a:latin typeface="+mj-lt"/>
              </a:rPr>
              <a:t>: дозволяє приймати рішення в режимі реального часу, наприклад, автоматично коригувати ціни або пропозиції.</a:t>
            </a:r>
          </a:p>
        </p:txBody>
      </p:sp>
      <p:pic>
        <p:nvPicPr>
          <p:cNvPr id="5122" name="Picture 2" descr="швидкість">
            <a:extLst>
              <a:ext uri="{FF2B5EF4-FFF2-40B4-BE49-F238E27FC236}">
                <a16:creationId xmlns:a16="http://schemas.microsoft.com/office/drawing/2014/main" id="{BE0735F2-6F16-4DB3-6F7B-3F0AA64D6E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1536" y="2006377"/>
            <a:ext cx="5281862" cy="371018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F17F0CD3-5720-C6AE-02AC-A829FF80D81E}"/>
              </a:ext>
            </a:extLst>
          </p:cNvPr>
          <p:cNvSpPr>
            <a:spLocks noGrp="1"/>
          </p:cNvSpPr>
          <p:nvPr>
            <p:ph type="title"/>
          </p:nvPr>
        </p:nvSpPr>
        <p:spPr>
          <a:xfrm>
            <a:off x="1262742" y="365125"/>
            <a:ext cx="10785096" cy="941161"/>
          </a:xfrm>
        </p:spPr>
        <p:txBody>
          <a:bodyPr>
            <a:normAutofit fontScale="90000"/>
          </a:bodyPr>
          <a:lstStyle/>
          <a:p>
            <a:r>
              <a:rPr lang="uk-UA" b="1" noProof="0" dirty="0" err="1">
                <a:solidFill>
                  <a:srgbClr val="88FAFF"/>
                </a:solidFill>
              </a:rPr>
              <a:t>Big</a:t>
            </a:r>
            <a:r>
              <a:rPr lang="uk-UA" b="1" noProof="0" dirty="0">
                <a:solidFill>
                  <a:srgbClr val="88FAFF"/>
                </a:solidFill>
              </a:rPr>
              <a:t> </a:t>
            </a:r>
            <a:r>
              <a:rPr lang="uk-UA" b="1" noProof="0" dirty="0" err="1">
                <a:solidFill>
                  <a:srgbClr val="88FAFF"/>
                </a:solidFill>
              </a:rPr>
              <a:t>Data</a:t>
            </a:r>
            <a:r>
              <a:rPr lang="uk-UA" b="1" noProof="0" dirty="0">
                <a:solidFill>
                  <a:srgbClr val="88FAFF"/>
                </a:solidFill>
              </a:rPr>
              <a:t> — поняття, джерела, характеристики (5V)</a:t>
            </a:r>
          </a:p>
        </p:txBody>
      </p:sp>
    </p:spTree>
    <p:extLst>
      <p:ext uri="{BB962C8B-B14F-4D97-AF65-F5344CB8AC3E}">
        <p14:creationId xmlns:p14="http://schemas.microsoft.com/office/powerpoint/2010/main" val="901309979"/>
      </p:ext>
    </p:extLst>
  </p:cSld>
  <p:clrMapOvr>
    <a:masterClrMapping/>
  </p:clrMapOvr>
</p:sld>
</file>

<file path=ppt/theme/theme1.xml><?xml version="1.0" encoding="utf-8"?>
<a:theme xmlns:a="http://schemas.openxmlformats.org/drawingml/2006/main" name="Office Theme">
  <a:themeElements>
    <a:clrScheme name="Custom 60">
      <a:dk1>
        <a:srgbClr val="000000"/>
      </a:dk1>
      <a:lt1>
        <a:srgbClr val="FFFFFF"/>
      </a:lt1>
      <a:dk2>
        <a:srgbClr val="44546A"/>
      </a:dk2>
      <a:lt2>
        <a:srgbClr val="E7E6E6"/>
      </a:lt2>
      <a:accent1>
        <a:srgbClr val="0280A0"/>
      </a:accent1>
      <a:accent2>
        <a:srgbClr val="D0157C"/>
      </a:accent2>
      <a:accent3>
        <a:srgbClr val="00C9E3"/>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Офіс">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Офіс">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1396</TotalTime>
  <Words>6029</Words>
  <Application>Microsoft Office PowerPoint</Application>
  <PresentationFormat>Широкий екран</PresentationFormat>
  <Paragraphs>556</Paragraphs>
  <Slides>29</Slides>
  <Notes>28</Notes>
  <HiddenSlides>0</HiddenSlides>
  <MMClips>0</MMClips>
  <ScaleCrop>false</ScaleCrop>
  <HeadingPairs>
    <vt:vector size="6" baseType="variant">
      <vt:variant>
        <vt:lpstr>Використані шрифти</vt:lpstr>
      </vt:variant>
      <vt:variant>
        <vt:i4>5</vt:i4>
      </vt:variant>
      <vt:variant>
        <vt:lpstr>Тема</vt:lpstr>
      </vt:variant>
      <vt:variant>
        <vt:i4>1</vt:i4>
      </vt:variant>
      <vt:variant>
        <vt:lpstr>Заголовки слайдів</vt:lpstr>
      </vt:variant>
      <vt:variant>
        <vt:i4>29</vt:i4>
      </vt:variant>
    </vt:vector>
  </HeadingPairs>
  <TitlesOfParts>
    <vt:vector size="35" baseType="lpstr">
      <vt:lpstr>Arial</vt:lpstr>
      <vt:lpstr>Calibri</vt:lpstr>
      <vt:lpstr>Calibri Light</vt:lpstr>
      <vt:lpstr>Seravek</vt:lpstr>
      <vt:lpstr>Wingdings</vt:lpstr>
      <vt:lpstr>Office Theme</vt:lpstr>
      <vt:lpstr>Вступ до бізнес-аналітики, Big Data та AI</vt:lpstr>
      <vt:lpstr>Роль бізнес-аналітики у цифровій економіці</vt:lpstr>
      <vt:lpstr>Роль бізнес-аналітики у цифровій економіці</vt:lpstr>
      <vt:lpstr>Роль бізнес-аналітики у цифровій економіці</vt:lpstr>
      <vt:lpstr>Big Data — поняття, джерела, характеристики (5V)</vt:lpstr>
      <vt:lpstr>Big Data — поняття, джерела, характеристики (5V)</vt:lpstr>
      <vt:lpstr>Big Data — поняття, джерела, характеристики (5V)</vt:lpstr>
      <vt:lpstr>Big Data — поняття, джерела, характеристики (5V)</vt:lpstr>
      <vt:lpstr>Big Data — поняття, джерела, характеристики (5V)</vt:lpstr>
      <vt:lpstr>Big Data — поняття, джерела, характеристики (5V)</vt:lpstr>
      <vt:lpstr>Big Data — поняття, джерела, характеристики (5V)</vt:lpstr>
      <vt:lpstr>Big Data — поняття, джерела, характеристики (5V)</vt:lpstr>
      <vt:lpstr>Big Data — поняття, джерела, характеристики (5V)</vt:lpstr>
      <vt:lpstr>Big Data — поняття, джерела, характеристики (5V)</vt:lpstr>
      <vt:lpstr>Big Data — поняття, джерела, характеристики (5V)</vt:lpstr>
      <vt:lpstr>Big Data — поняття, джерела, характеристики (5V)</vt:lpstr>
      <vt:lpstr>Big Data — поняття, джерела, характеристики (5V)</vt:lpstr>
      <vt:lpstr>Big Data — поняття, джерела, характеристики (5V)</vt:lpstr>
      <vt:lpstr>Big Data — поняття, джерела, характеристики (5V)</vt:lpstr>
      <vt:lpstr>Big Data — поняття, джерела, характеристики (5V)</vt:lpstr>
      <vt:lpstr>AI у бізнесі — можливості та виклики</vt:lpstr>
      <vt:lpstr>AI у бізнесі — можливості та виклики</vt:lpstr>
      <vt:lpstr>AI у бізнесі — можливості та виклики</vt:lpstr>
      <vt:lpstr>AI у бізнесі — можливості та виклики</vt:lpstr>
      <vt:lpstr>AI у бізнесі — можливості та виклики</vt:lpstr>
      <vt:lpstr>Тренди застосування Big Data та AI у маркетингу</vt:lpstr>
      <vt:lpstr>Підсумок лекції 1</vt:lpstr>
      <vt:lpstr>Підсумок лекції 1</vt:lpstr>
      <vt:lpstr>Підсумок лекції 1</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Microsoft Office User</dc:creator>
  <cp:lastModifiedBy>Anna Dymova</cp:lastModifiedBy>
  <cp:revision>8</cp:revision>
  <dcterms:created xsi:type="dcterms:W3CDTF">2023-07-08T06:42:35Z</dcterms:created>
  <dcterms:modified xsi:type="dcterms:W3CDTF">2025-09-14T13:58:14Z</dcterms:modified>
</cp:coreProperties>
</file>