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A120-492C-4BEF-8BCE-E314FDE9EB4A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1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6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6450510" cy="612793"/>
          </a:xfrm>
        </p:spPr>
        <p:txBody>
          <a:bodyPr>
            <a:normAutofit fontScale="90000"/>
          </a:bodyPr>
          <a:lstStyle/>
          <a:p>
            <a:pPr algn="l"/>
            <a:r>
              <a:rPr lang="uk-UA" sz="2000" dirty="0" smtClean="0">
                <a:solidFill>
                  <a:srgbClr val="002060"/>
                </a:solidFill>
              </a:rPr>
              <a:t>Дисципліна: </a:t>
            </a:r>
            <a:r>
              <a:rPr lang="uk-UA" sz="2000" dirty="0" err="1" smtClean="0">
                <a:solidFill>
                  <a:srgbClr val="002060"/>
                </a:solidFill>
              </a:rPr>
              <a:t>Big</a:t>
            </a:r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err="1" smtClean="0">
                <a:solidFill>
                  <a:srgbClr val="002060"/>
                </a:solidFill>
              </a:rPr>
              <a:t>Data</a:t>
            </a:r>
            <a:r>
              <a:rPr lang="uk-UA" sz="2000" dirty="0" smtClean="0">
                <a:solidFill>
                  <a:srgbClr val="002060"/>
                </a:solidFill>
              </a:rPr>
              <a:t> технології та інформаційний аналіз даних</a:t>
            </a:r>
            <a:r>
              <a:rPr lang="uk-UA" sz="1800" dirty="0" smtClean="0">
                <a:solidFill>
                  <a:srgbClr val="002060"/>
                </a:solidFill>
              </a:rPr>
              <a:t> 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748366"/>
            <a:ext cx="6400800" cy="395278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uk-UA" dirty="0" smtClean="0">
                <a:solidFill>
                  <a:srgbClr val="0070C0"/>
                </a:solidFill>
              </a:rPr>
              <a:t>Підготувала </a:t>
            </a:r>
            <a:r>
              <a:rPr lang="uk-UA" dirty="0" err="1" smtClean="0">
                <a:solidFill>
                  <a:srgbClr val="0070C0"/>
                </a:solidFill>
              </a:rPr>
              <a:t>к.т.н</a:t>
            </a:r>
            <a:r>
              <a:rPr lang="uk-UA" dirty="0" smtClean="0">
                <a:solidFill>
                  <a:srgbClr val="0070C0"/>
                </a:solidFill>
              </a:rPr>
              <a:t>., доцент кафедри ПМ і ЕК    Димова Г.О.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284150"/>
            <a:ext cx="7932348" cy="12087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uk-UA" sz="4400" i="1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Arial" pitchFamily="34" charset="0"/>
              </a:rPr>
              <a:t>Тема:</a:t>
            </a:r>
            <a:r>
              <a:rPr kumimoji="0" lang="uk-UA" sz="4400" b="1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uk-UA" sz="4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Arial" pitchFamily="34" charset="0"/>
              </a:rPr>
              <a:t>Алгебра відношень.</a:t>
            </a:r>
          </a:p>
          <a:p>
            <a:pPr lvl="0">
              <a:spcBef>
                <a:spcPct val="0"/>
              </a:spcBef>
              <a:defRPr/>
            </a:pPr>
            <a:r>
              <a:rPr lang="uk-UA" sz="4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Arial" pitchFamily="34" charset="0"/>
              </a:rPr>
              <a:t>			         Реляційна алгебра</a:t>
            </a:r>
            <a:endParaRPr lang="uk-UA" sz="44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Операція вибірки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324036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</a:t>
            </a:r>
            <a:r>
              <a:rPr lang="uk-UA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обмеження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відношення (вибірки кортежів) по деякій умові є відношення, що включає кортежі відношення-</a:t>
            </a:r>
            <a:r>
              <a:rPr lang="uk-UA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операнда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яке задовольняє цій умові. Якщо відношення задано таблицею, то результат вибірки - нова таблиця, записи якої задовольняють заданій умові. Можна використовувати операції обмеження, в яких умовою обмеження є довільний логічний вираз, складений з простих умов з використанням логічних зв'язок AND, OR, NOT і дужок. </a:t>
            </a:r>
            <a:endParaRPr lang="uk-UA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373036"/>
              </p:ext>
            </p:extLst>
          </p:nvPr>
        </p:nvGraphicFramePr>
        <p:xfrm>
          <a:off x="6444208" y="4077072"/>
          <a:ext cx="1800200" cy="2198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Picture" r:id="rId3" imgW="818147" imgH="1196283" progId="Word.Picture.8">
                  <p:embed/>
                </p:oleObj>
              </mc:Choice>
              <mc:Fallback>
                <p:oleObj name="Picture" r:id="rId3" imgW="818147" imgH="1196283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4077072"/>
                        <a:ext cx="1800200" cy="21981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38735" y="4250158"/>
            <a:ext cx="5157401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5000"/>
              </a:lnSpc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інтуїтивному рівні операцію обмеження найкраще представляти як взяття деякої "горизонтальної" вирізки з відношення-</a:t>
            </a:r>
            <a:r>
              <a:rPr lang="uk-UA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операнда</a:t>
            </a:r>
            <a:endParaRPr lang="uk-UA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137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Операція проекція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288032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02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виконанні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проекції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відношення на заданий набір його атрибутів здійснюється відношення, кортежі якого виробляються шляхом знаходження відповідних значень з кортежів відношення-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операнда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Якщо відношення задано таблицею, то для її записів проводиться вибір полів, що відповідають зазначеним атрибутам, повторювані записи видаляються.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1826" y="3933056"/>
            <a:ext cx="5010294" cy="2330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2000"/>
              </a:lnSpc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Тим самим, при виконанні операції проекції виділяється "вертикальна" вирізка відношення-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операнда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природним знищенням кортежів-дублікатів, що потенційно виникають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539368"/>
              </p:ext>
            </p:extLst>
          </p:nvPr>
        </p:nvGraphicFramePr>
        <p:xfrm>
          <a:off x="5856266" y="3687117"/>
          <a:ext cx="2604628" cy="2406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Picture" r:id="rId3" imgW="907473" imgH="1011382" progId="Word.Picture.8">
                  <p:embed/>
                </p:oleObj>
              </mc:Choice>
              <mc:Fallback>
                <p:oleObj name="Picture" r:id="rId3" imgW="907473" imgH="1011382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6266" y="3687117"/>
                        <a:ext cx="2604628" cy="24061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9680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Операція з'єднання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88472"/>
            <a:ext cx="7992888" cy="5020847"/>
          </a:xfrm>
        </p:spPr>
        <p:txBody>
          <a:bodyPr>
            <a:normAutofit fontScale="92500"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з'єднанні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двох відношень по деякій умові утворюється результуюче відношення, кортежі якого є конкатенацією кортежів першого і другого відношень і задовольняють цій умові.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Хоча операція з'єднання не є примітивною (оскільки вона може бути визначена з використанням прямого добутку і проекції), в силу особливої практичної важливості вона включається в базовий набір операцій реляційної алгебри поряд з операціями вибірки і проекції.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Зазвичай розглядається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різновидів операції з'єднання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>
              <a:lnSpc>
                <a:spcPct val="105000"/>
              </a:lnSpc>
              <a:spcBef>
                <a:spcPts val="0"/>
              </a:spcBef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операція з'єднання;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5000"/>
              </a:lnSpc>
              <a:spcBef>
                <a:spcPts val="0"/>
              </a:spcBef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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з'єднання (тета-з'єднання);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5000"/>
              </a:lnSpc>
              <a:spcBef>
                <a:spcPts val="0"/>
              </a:spcBef>
            </a:pP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екві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-з'єднання;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ts val="0"/>
              </a:spcBef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природне з'єднання.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470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Операція з'єднання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Всі різновиди з'єднання являється окремими випадками загальної операції з'єднання.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операція з'єднання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визначається виразом (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TIMES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WHERE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являє собою логічний вираз, до якого можуть входити атрибути відношень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(або) скалярні вирази.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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-з'єднання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відношення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атрибуту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відношенням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атрибуту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називають вираз (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TIMES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WHERE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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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{=,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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&lt;, &gt;,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т.п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.}. Для  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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-з'єднання застосовують спрощений запис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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Важливим окремим випадком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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-з'єднання являється випадок, коли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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являє собою просту рівність. Такий вид з'єднання називають </a:t>
            </a:r>
            <a:r>
              <a:rPr lang="uk-UA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екві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-з'єднання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60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Операції ділення, перейменування, присвоювання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операції реляційного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ділення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два операнди – бінарне 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унарне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відношення. Результуюче відношення складається з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одноатрібутних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кортежів, що включають значення першого атрибута кортежів першого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операнда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таких, що множина значень другого атрибута (при фіксованому значенні першого атрибута) збігається з множиною значень другого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операнда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перейменування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 відношення, тіло якого збігається з тілом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операнда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імена атрибутів змінені відповідно до заданих правил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присвоювання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дозволяє зберегти результат обчислення реляційного вираження в існуючому відношенні.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999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Приклад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Задамо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відношення P(D1,D2,D3) Q(D4,D5) R(M, Р, Q, T) та S(A, B) у виді таблиць, при цьому в дужках приведені заголовки полів таблиці (атрибутів відношень):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254742"/>
              </p:ext>
            </p:extLst>
          </p:nvPr>
        </p:nvGraphicFramePr>
        <p:xfrm>
          <a:off x="611560" y="3140969"/>
          <a:ext cx="8136904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Уравнение" r:id="rId3" imgW="6388100" imgH="1866900" progId="Equation.3">
                  <p:embed/>
                </p:oleObj>
              </mc:Choice>
              <mc:Fallback>
                <p:oleObj name="Уравнение" r:id="rId3" imgW="6388100" imgH="1866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140969"/>
                        <a:ext cx="8136904" cy="26642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1058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Приклад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Необхідно побудувати проекцію на основі таблиці R та списку полів A1=(N, T)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948450"/>
              </p:ext>
            </p:extLst>
          </p:nvPr>
        </p:nvGraphicFramePr>
        <p:xfrm>
          <a:off x="2915816" y="2276871"/>
          <a:ext cx="3096344" cy="3700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Уравнение" r:id="rId3" imgW="1562100" imgH="1866900" progId="Equation.3">
                  <p:embed/>
                </p:oleObj>
              </mc:Choice>
              <mc:Fallback>
                <p:oleObj name="Уравнение" r:id="rId3" imgW="1562100" imgH="1866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276871"/>
                        <a:ext cx="3096344" cy="37005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4833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Приклад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Необхідно здійснити вибірку з таблиці P за умовою D2 = 11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9255483"/>
              </p:ext>
            </p:extLst>
          </p:nvPr>
        </p:nvGraphicFramePr>
        <p:xfrm>
          <a:off x="1159953" y="2924944"/>
          <a:ext cx="7045107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Уравнение" r:id="rId3" imgW="3454400" imgH="1054100" progId="Equation.3">
                  <p:embed/>
                </p:oleObj>
              </mc:Choice>
              <mc:Fallback>
                <p:oleObj name="Уравнение" r:id="rId3" imgW="3454400" imgH="1054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9953" y="2924944"/>
                        <a:ext cx="7045107" cy="2160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198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Приклад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Необхідно побудувати об’єднання таблиць R[L, T] та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Попередньо слід перейменувати атрибути у відношенні S, щоб забезпечити сумісність відношень за типом, а потім здійснити об'єднання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>
              <a:spcBef>
                <a:spcPts val="0"/>
              </a:spcBef>
              <a:buNone/>
            </a:pPr>
            <a:endParaRPr lang="uk-UA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RENAME 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AS 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0363758"/>
              </p:ext>
            </p:extLst>
          </p:nvPr>
        </p:nvGraphicFramePr>
        <p:xfrm>
          <a:off x="4289063" y="2492896"/>
          <a:ext cx="4225326" cy="381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Уравнение" r:id="rId3" imgW="3251200" imgH="2933700" progId="Equation.3">
                  <p:embed/>
                </p:oleObj>
              </mc:Choice>
              <mc:Fallback>
                <p:oleObj name="Уравнение" r:id="rId3" imgW="3251200" imgH="2933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9063" y="2492896"/>
                        <a:ext cx="4225326" cy="38164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6012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Приклад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Необхідно побудувати перетин таблиць R[L, T] та S. Будемо використовувати перейменовані атрибути відношення S.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4432222"/>
              </p:ext>
            </p:extLst>
          </p:nvPr>
        </p:nvGraphicFramePr>
        <p:xfrm>
          <a:off x="1835696" y="2708920"/>
          <a:ext cx="5447626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Уравнение" r:id="rId3" imgW="3213100" imgH="1866900" progId="Equation.3">
                  <p:embed/>
                </p:oleObj>
              </mc:Choice>
              <mc:Fallback>
                <p:oleObj name="Уравнение" r:id="rId3" imgW="3213100" imgH="1866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708920"/>
                        <a:ext cx="5447626" cy="31683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2398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Основні визначення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Autofit/>
          </a:bodyPr>
          <a:lstStyle/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Реляційна алгебра являє собою набір операторів, які використовують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якості аргументів, і повертають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якості результату. Таким чином, реляційний оператор </a:t>
            </a:r>
            <a:r>
              <a:rPr lang="uk-UA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виглядає як функція з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відношеннями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якості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аргументів:</a:t>
            </a:r>
          </a:p>
          <a:p>
            <a:pPr marL="0" indent="457200" algn="ctr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uk-UA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uk-UA" sz="2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3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457200" algn="ctr">
              <a:lnSpc>
                <a:spcPct val="125000"/>
              </a:lnSpc>
              <a:spcBef>
                <a:spcPts val="0"/>
              </a:spcBef>
              <a:buNone/>
            </a:pPr>
            <a:endParaRPr lang="uk-UA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 ідея реляційної алгебри полягає в тому, що оскільки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множинами, то засоби маніпулювання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відношеннями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 базуватися на традиційних теоретико-множинних операціях, доповнених деякими спеціальними операціями, специфічними для баз даних.</a:t>
            </a:r>
            <a:endParaRPr lang="uk-UA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879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Приклад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Необхідно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побудувати  різницю  таблиць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R[L, T] та S. Як і раніше, будемо використовувати перейменовані атрибути відношення S.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7809973"/>
              </p:ext>
            </p:extLst>
          </p:nvPr>
        </p:nvGraphicFramePr>
        <p:xfrm>
          <a:off x="2062007" y="2780928"/>
          <a:ext cx="5318305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Уравнение" r:id="rId3" imgW="3136900" imgH="1866900" progId="Equation.3">
                  <p:embed/>
                </p:oleObj>
              </mc:Choice>
              <mc:Fallback>
                <p:oleObj name="Уравнение" r:id="rId3" imgW="3136900" imgH="1866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2007" y="2780928"/>
                        <a:ext cx="5318305" cy="31683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0097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Приклад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Необхідно побудувати декартовий добуток таблиць R[М, T] і перетину таблиць R[L, T] та S, отриманого в п.4 прикладу (при цьому сумісність за типом не потрібне)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055484"/>
              </p:ext>
            </p:extLst>
          </p:nvPr>
        </p:nvGraphicFramePr>
        <p:xfrm>
          <a:off x="1077388" y="2588890"/>
          <a:ext cx="7167020" cy="3576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Уравнение" r:id="rId3" imgW="4813300" imgH="2400300" progId="Equation.3">
                  <p:embed/>
                </p:oleObj>
              </mc:Choice>
              <mc:Fallback>
                <p:oleObj name="Уравнение" r:id="rId3" imgW="4813300" imgH="2400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7388" y="2588890"/>
                        <a:ext cx="7167020" cy="3576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78813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Приклад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Необхідно виконати з'єднання таблиць P і Q з умовою з'єднання D3=D4 (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екві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-з'єднання)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529900"/>
              </p:ext>
            </p:extLst>
          </p:nvPr>
        </p:nvGraphicFramePr>
        <p:xfrm>
          <a:off x="611559" y="3068960"/>
          <a:ext cx="8136905" cy="2123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Уравнение" r:id="rId3" imgW="6096000" imgH="1587500" progId="Equation.3">
                  <p:embed/>
                </p:oleObj>
              </mc:Choice>
              <mc:Fallback>
                <p:oleObj name="Уравнение" r:id="rId3" imgW="6096000" imgH="1587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59" y="3068960"/>
                        <a:ext cx="8136905" cy="21232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15934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Приклад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Для прикладу виконання операції ділення відношень визначимо нові відношення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задані у вигляді таблиць, після чого виконаємо операцію ділення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802220"/>
              </p:ext>
            </p:extLst>
          </p:nvPr>
        </p:nvGraphicFramePr>
        <p:xfrm>
          <a:off x="971600" y="2996952"/>
          <a:ext cx="7285179" cy="256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Уравнение" r:id="rId3" imgW="3810000" imgH="1333500" progId="Equation.3">
                  <p:embed/>
                </p:oleObj>
              </mc:Choice>
              <mc:Fallback>
                <p:oleObj name="Уравнение" r:id="rId3" imgW="3810000" imgH="1333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996952"/>
                        <a:ext cx="7285179" cy="2568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9899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Існує багато підходів до визначення операцій реляційної алгебри, які розрізняються набором операцій і способами їх інтерпретації, але в принципі, більш-менш рівносильні. Розглянемо трохи розширений початковий варіант алгебри, який був запропонований </a:t>
            </a:r>
            <a:r>
              <a:rPr lang="uk-UA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Коддом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(E.F. </a:t>
            </a:r>
            <a:r>
              <a:rPr lang="uk-UA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Codd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1972 р. У цьому варіанті набір основних алгебраїчних операцій складається з восьми операцій, які діляться на два класи – теоретико-множинні операції та спеціальні реляційні операції. До складу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теоретико-множинних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 входять операції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об'єднання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відношень;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перетину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відношень;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взяття різниці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відношень;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прямого (</a:t>
            </a:r>
            <a:r>
              <a:rPr lang="uk-UA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декартового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добутку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відношень.</a:t>
            </a:r>
            <a:endParaRPr lang="uk-UA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Основні визначення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845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>
              <a:spcBef>
                <a:spcPts val="0"/>
              </a:spcBef>
              <a:buNone/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 реляційні операції включають: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обмеження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(вибірка);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проекцію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з'єднання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відношень;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ділення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відношень.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всі операції є незалежними, тобто деякі з них можуть бути виражені через інші реляційні операції. Крім того, до складу алгебри включається операція присвоювання, що дозволяє зберегти в базі даних результати обчислення алгебраїчних виразів, і операція перейменування атрибутів, що дає можливість </a:t>
            </a:r>
            <a:r>
              <a:rPr lang="uk-UA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коректно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сформувати заголовок (схему)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результуючого відношення.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Знаки і вирази, які використовуються для позначення операцій реляційної алгебри, наведені в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таблиці.</a:t>
            </a:r>
            <a:endParaRPr lang="uk-UA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Основні визначення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698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Основні визначення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043154"/>
              </p:ext>
            </p:extLst>
          </p:nvPr>
        </p:nvGraphicFramePr>
        <p:xfrm>
          <a:off x="611560" y="1173250"/>
          <a:ext cx="8280920" cy="52800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84376">
                  <a:extLst>
                    <a:ext uri="{9D8B030D-6E8A-4147-A177-3AD203B41FA5}">
                      <a16:colId xmlns:a16="http://schemas.microsoft.com/office/drawing/2014/main" val="1235476966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1108436466"/>
                    </a:ext>
                  </a:extLst>
                </a:gridCol>
              </a:tblGrid>
              <a:tr h="357373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Найменування </a:t>
                      </a:r>
                      <a:r>
                        <a:rPr lang="uk-UA" sz="19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операції</a:t>
                      </a:r>
                      <a:endParaRPr lang="ru-RU" sz="1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Позначення</a:t>
                      </a:r>
                      <a:endParaRPr lang="ru-RU" sz="1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extLst>
                  <a:ext uri="{0D108BD9-81ED-4DB2-BD59-A6C34878D82A}">
                    <a16:rowId xmlns:a16="http://schemas.microsoft.com/office/drawing/2014/main" val="1450633341"/>
                  </a:ext>
                </a:extLst>
              </a:tr>
              <a:tr h="357373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Поєднання</a:t>
                      </a:r>
                      <a:r>
                        <a:rPr lang="uk-UA" sz="1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UNION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tc>
                  <a:txBody>
                    <a:bodyPr/>
                    <a:lstStyle/>
                    <a:p>
                      <a:pPr marL="11176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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extLst>
                  <a:ext uri="{0D108BD9-81ED-4DB2-BD59-A6C34878D82A}">
                    <a16:rowId xmlns:a16="http://schemas.microsoft.com/office/drawing/2014/main" val="3289078794"/>
                  </a:ext>
                </a:extLst>
              </a:tr>
              <a:tr h="357373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Перетин</a:t>
                      </a:r>
                      <a:r>
                        <a:rPr lang="uk-UA" sz="1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INTERSECT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tc>
                  <a:txBody>
                    <a:bodyPr/>
                    <a:lstStyle/>
                    <a:p>
                      <a:pPr marL="11176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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extLst>
                  <a:ext uri="{0D108BD9-81ED-4DB2-BD59-A6C34878D82A}">
                    <a16:rowId xmlns:a16="http://schemas.microsoft.com/office/drawing/2014/main" val="449392879"/>
                  </a:ext>
                </a:extLst>
              </a:tr>
              <a:tr h="357373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Різниця</a:t>
                      </a:r>
                      <a:r>
                        <a:rPr lang="uk-UA" sz="1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DIFFERENCE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tc>
                  <a:txBody>
                    <a:bodyPr/>
                    <a:lstStyle/>
                    <a:p>
                      <a:pPr marL="11176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MINUS B;   А – В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extLst>
                  <a:ext uri="{0D108BD9-81ED-4DB2-BD59-A6C34878D82A}">
                    <a16:rowId xmlns:a16="http://schemas.microsoft.com/office/drawing/2014/main" val="3564929191"/>
                  </a:ext>
                </a:extLst>
              </a:tr>
              <a:tr h="714746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Прямий (декартовий</a:t>
                      </a:r>
                      <a:r>
                        <a:rPr lang="uk-UA" sz="1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добуток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PRODUCT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tc>
                  <a:txBody>
                    <a:bodyPr/>
                    <a:lstStyle/>
                    <a:p>
                      <a:pPr marL="11176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TIMES B;   А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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В;   А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extLst>
                  <a:ext uri="{0D108BD9-81ED-4DB2-BD59-A6C34878D82A}">
                    <a16:rowId xmlns:a16="http://schemas.microsoft.com/office/drawing/2014/main" val="970064755"/>
                  </a:ext>
                </a:extLst>
              </a:tr>
              <a:tr h="714746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Вибірка (горизонтальна підмножина</a:t>
                      </a:r>
                      <a:r>
                        <a:rPr lang="uk-UA" sz="1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SELECT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tc>
                  <a:txBody>
                    <a:bodyPr/>
                    <a:lstStyle/>
                    <a:p>
                      <a:pPr marL="11176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WHERE X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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Y;  </a:t>
                      </a:r>
                      <a:r>
                        <a:rPr lang="uk-UA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где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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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{=,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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&lt;, &gt;,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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uk-UA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т.п</a:t>
                      </a:r>
                      <a:r>
                        <a:rPr lang="uk-UA" sz="1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.}: А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uk-UA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atr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uk-UA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];  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</a:t>
                      </a:r>
                      <a:r>
                        <a:rPr lang="uk-UA" sz="19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atr</a:t>
                      </a:r>
                      <a:r>
                        <a:rPr lang="uk-UA" sz="19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1, …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extLst>
                  <a:ext uri="{0D108BD9-81ED-4DB2-BD59-A6C34878D82A}">
                    <a16:rowId xmlns:a16="http://schemas.microsoft.com/office/drawing/2014/main" val="807307835"/>
                  </a:ext>
                </a:extLst>
              </a:tr>
              <a:tr h="714746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Проекція (вертикальна підмножина</a:t>
                      </a:r>
                      <a:r>
                        <a:rPr lang="uk-UA" sz="1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PROJECT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tc>
                  <a:txBody>
                    <a:bodyPr/>
                    <a:lstStyle/>
                    <a:p>
                      <a:pPr marL="11176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[atr</a:t>
                      </a:r>
                      <a:r>
                        <a:rPr lang="uk-UA" sz="19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…];  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uk-UA" sz="19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atr</a:t>
                      </a:r>
                      <a:r>
                        <a:rPr lang="uk-UA" sz="19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1, …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extLst>
                  <a:ext uri="{0D108BD9-81ED-4DB2-BD59-A6C34878D82A}">
                    <a16:rowId xmlns:a16="http://schemas.microsoft.com/office/drawing/2014/main" val="2479199116"/>
                  </a:ext>
                </a:extLst>
              </a:tr>
              <a:tr h="357373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З’єднання, JOIN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tc>
                  <a:txBody>
                    <a:bodyPr/>
                    <a:lstStyle/>
                    <a:p>
                      <a:pPr marL="11176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[X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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Y] B;   A JOIN B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extLst>
                  <a:ext uri="{0D108BD9-81ED-4DB2-BD59-A6C34878D82A}">
                    <a16:rowId xmlns:a16="http://schemas.microsoft.com/office/drawing/2014/main" val="555608143"/>
                  </a:ext>
                </a:extLst>
              </a:tr>
              <a:tr h="357373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Ділення, DIVIDE_BY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tc>
                  <a:txBody>
                    <a:bodyPr/>
                    <a:lstStyle/>
                    <a:p>
                      <a:pPr marL="11176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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extLst>
                  <a:ext uri="{0D108BD9-81ED-4DB2-BD59-A6C34878D82A}">
                    <a16:rowId xmlns:a16="http://schemas.microsoft.com/office/drawing/2014/main" val="111357027"/>
                  </a:ext>
                </a:extLst>
              </a:tr>
              <a:tr h="53606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Перейменуваненя</a:t>
                      </a:r>
                      <a:r>
                        <a:rPr lang="uk-UA" sz="1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RENAME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tc>
                  <a:txBody>
                    <a:bodyPr/>
                    <a:lstStyle/>
                    <a:p>
                      <a:pPr marL="11176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RENAME atr</a:t>
                      </a:r>
                      <a:r>
                        <a:rPr lang="uk-UA" sz="19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…, </a:t>
                      </a:r>
                      <a:r>
                        <a:rPr lang="uk-UA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atr</a:t>
                      </a:r>
                      <a:r>
                        <a:rPr lang="uk-UA" sz="19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AS  new</a:t>
                      </a:r>
                      <a:r>
                        <a:rPr lang="uk-UA" sz="19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…, </a:t>
                      </a:r>
                      <a:r>
                        <a:rPr lang="uk-UA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uk-UA" sz="19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20" marR="35920" marT="0" marB="0" anchor="ctr"/>
                </a:tc>
                <a:extLst>
                  <a:ext uri="{0D108BD9-81ED-4DB2-BD59-A6C34878D82A}">
                    <a16:rowId xmlns:a16="http://schemas.microsoft.com/office/drawing/2014/main" val="2772099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084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Операція об'єднання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Autofit/>
          </a:bodyPr>
          <a:lstStyle/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виконанні операції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об'єднання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двох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відтворюється відношення, що включає всі кортежі, що входять хоча б в одне з відношень-операндів. Якщо відношення задані таблицями, то результат їх об'єднання - це вибірка з двох таблиць, які мають однакову структуру, всіх рядків вихідних таблиць, за винятком повторюваних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6208429"/>
              </p:ext>
            </p:extLst>
          </p:nvPr>
        </p:nvGraphicFramePr>
        <p:xfrm>
          <a:off x="2051720" y="4149080"/>
          <a:ext cx="5400600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Picture" r:id="rId3" imgW="2496457" imgH="950686" progId="Word.Picture.8">
                  <p:embed/>
                </p:oleObj>
              </mc:Choice>
              <mc:Fallback>
                <p:oleObj name="Picture" r:id="rId3" imgW="2496457" imgH="950686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4149080"/>
                        <a:ext cx="5400600" cy="17281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004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Операція перетину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перетину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двох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відтворює відношення, що включає всі кортежі, що входять в обох відношень-операндів. Якщо відношення задані таблицями, то результат їх перетину – це вибірка з двох таблиць, що мають однакову структуру, рядків, які присутні в обох вихідних таблицях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9305942"/>
              </p:ext>
            </p:extLst>
          </p:nvPr>
        </p:nvGraphicFramePr>
        <p:xfrm>
          <a:off x="1907704" y="4149080"/>
          <a:ext cx="5648012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Picture" r:id="rId3" imgW="2428646" imgH="855878" progId="Word.Picture.8">
                  <p:embed/>
                </p:oleObj>
              </mc:Choice>
              <mc:Fallback>
                <p:oleObj name="Picture" r:id="rId3" imgW="2428646" imgH="855878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4149080"/>
                        <a:ext cx="5648012" cy="16561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090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Операція різниця 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Відношення, що є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різницею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двох відношень включає всі кортежі, що входять у відношення – перший операнд, такі, що жоден з них не входить до відношення, яке є другим операндом. Якщо відношення задані таблицями, то результат віднімання – це вибірка з двох таблиць, що мають однакову структуру, рядків, присутніх в першій і відсутніх у другій вихідних таблицях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132836"/>
              </p:ext>
            </p:extLst>
          </p:nvPr>
        </p:nvGraphicFramePr>
        <p:xfrm>
          <a:off x="2195736" y="4293096"/>
          <a:ext cx="5156881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Picture" r:id="rId3" imgW="2428646" imgH="855878" progId="Word.Picture.8">
                  <p:embed/>
                </p:oleObj>
              </mc:Choice>
              <mc:Fallback>
                <p:oleObj name="Picture" r:id="rId3" imgW="2428646" imgH="855878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293096"/>
                        <a:ext cx="5156881" cy="15121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0119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Операція </a:t>
            </a:r>
            <a:r>
              <a:rPr lang="uk-UA" sz="3200" b="1" dirty="0" err="1" smtClean="0">
                <a:latin typeface="Monotype Corsiva" panose="03010101010201010101" pitchFamily="66" charset="0"/>
              </a:rPr>
              <a:t>декартового</a:t>
            </a:r>
            <a:r>
              <a:rPr lang="uk-UA" sz="3200" b="1" dirty="0" smtClean="0">
                <a:latin typeface="Monotype Corsiva" panose="03010101010201010101" pitchFamily="66" charset="0"/>
              </a:rPr>
              <a:t> добутку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виконанні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прямого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декартового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добутку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двох відносин здійснюється відношення, кортежі якого є конкатенації (зчепленням) кортежів першого і другого операндів. Якщо відношення задані таблицями, які можуть мати різну структуру, то результат їх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декартового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добутку – це таблиця, яка містить всі комбінації рядків першої таблиці з усіма рядками другої. Кількість записів у результуючій таблиці дорівнює добутку кількості записів у вихідних таблицях. Якщо у вихідних відношеннях є атрибути з однаковими іменами, то перед виконанням прямого добутку такі атрибути слід перейменувати.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6807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1404</Words>
  <Application>Microsoft Office PowerPoint</Application>
  <PresentationFormat>Экран (4:3)</PresentationFormat>
  <Paragraphs>97</Paragraphs>
  <Slides>23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Calibri</vt:lpstr>
      <vt:lpstr>Monotype Corsiva</vt:lpstr>
      <vt:lpstr>Symbol</vt:lpstr>
      <vt:lpstr>Times New Roman</vt:lpstr>
      <vt:lpstr>Тема Office</vt:lpstr>
      <vt:lpstr>Специальное оформление</vt:lpstr>
      <vt:lpstr>Microsoft Word Picture</vt:lpstr>
      <vt:lpstr>Microsoft Equation 3.0</vt:lpstr>
      <vt:lpstr>Дисципліна: Big Data технології та інформаційний аналіз даних </vt:lpstr>
      <vt:lpstr>Основні визначення</vt:lpstr>
      <vt:lpstr>Основні визначення</vt:lpstr>
      <vt:lpstr>Основні визначення</vt:lpstr>
      <vt:lpstr>Основні визначення</vt:lpstr>
      <vt:lpstr>Операція об'єднання</vt:lpstr>
      <vt:lpstr>Операція перетину</vt:lpstr>
      <vt:lpstr>Операція різниця </vt:lpstr>
      <vt:lpstr>Операція декартового добутку</vt:lpstr>
      <vt:lpstr>Операція вибірки</vt:lpstr>
      <vt:lpstr>Операція проекція</vt:lpstr>
      <vt:lpstr>Операція з'єднання</vt:lpstr>
      <vt:lpstr>Операція з'єднання</vt:lpstr>
      <vt:lpstr>Операції ділення, перейменування, присвоювання</vt:lpstr>
      <vt:lpstr>Приклад</vt:lpstr>
      <vt:lpstr>Приклад</vt:lpstr>
      <vt:lpstr>Приклад</vt:lpstr>
      <vt:lpstr>Приклад</vt:lpstr>
      <vt:lpstr>Приклад</vt:lpstr>
      <vt:lpstr>Приклад</vt:lpstr>
      <vt:lpstr>Приклад</vt:lpstr>
      <vt:lpstr>Приклад</vt:lpstr>
      <vt:lpstr>Приклад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</dc:title>
  <dc:creator>Admin</dc:creator>
  <cp:lastModifiedBy>Anna Dymova</cp:lastModifiedBy>
  <cp:revision>29</cp:revision>
  <dcterms:created xsi:type="dcterms:W3CDTF">2011-12-13T19:04:59Z</dcterms:created>
  <dcterms:modified xsi:type="dcterms:W3CDTF">2020-01-23T10:05:53Z</dcterms:modified>
</cp:coreProperties>
</file>