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A120-492C-4BEF-8BCE-E314FDE9EB4A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1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6450510" cy="612793"/>
          </a:xfrm>
        </p:spPr>
        <p:txBody>
          <a:bodyPr>
            <a:normAutofit fontScale="90000"/>
          </a:bodyPr>
          <a:lstStyle/>
          <a:p>
            <a:pPr algn="l"/>
            <a:r>
              <a:rPr lang="uk-UA" sz="2000" dirty="0" smtClean="0">
                <a:solidFill>
                  <a:srgbClr val="002060"/>
                </a:solidFill>
              </a:rPr>
              <a:t>Дисципліна</a:t>
            </a:r>
            <a:r>
              <a:rPr lang="uk-UA" sz="2000" dirty="0" smtClean="0">
                <a:solidFill>
                  <a:srgbClr val="002060"/>
                </a:solidFill>
              </a:rPr>
              <a:t>: </a:t>
            </a:r>
            <a:r>
              <a:rPr lang="uk-UA" sz="2000" dirty="0" err="1" smtClean="0">
                <a:solidFill>
                  <a:srgbClr val="002060"/>
                </a:solidFill>
              </a:rPr>
              <a:t>Big</a:t>
            </a:r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err="1" smtClean="0">
                <a:solidFill>
                  <a:srgbClr val="002060"/>
                </a:solidFill>
              </a:rPr>
              <a:t>Data</a:t>
            </a:r>
            <a:r>
              <a:rPr lang="uk-UA" sz="2000" dirty="0" smtClean="0">
                <a:solidFill>
                  <a:srgbClr val="002060"/>
                </a:solidFill>
              </a:rPr>
              <a:t> технології та інформаційний аналіз даних</a:t>
            </a:r>
            <a:r>
              <a:rPr lang="uk-UA" sz="1800" dirty="0" smtClean="0">
                <a:solidFill>
                  <a:srgbClr val="002060"/>
                </a:solidFill>
              </a:rPr>
              <a:t> 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748366"/>
            <a:ext cx="6400800" cy="395278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uk-UA" dirty="0" smtClean="0">
                <a:solidFill>
                  <a:srgbClr val="0070C0"/>
                </a:solidFill>
              </a:rPr>
              <a:t>Підготувала </a:t>
            </a:r>
            <a:r>
              <a:rPr lang="uk-UA" dirty="0" err="1" smtClean="0">
                <a:solidFill>
                  <a:srgbClr val="0070C0"/>
                </a:solidFill>
              </a:rPr>
              <a:t>к.т.н</a:t>
            </a:r>
            <a:r>
              <a:rPr lang="uk-UA" dirty="0" smtClean="0">
                <a:solidFill>
                  <a:srgbClr val="0070C0"/>
                </a:solidFill>
              </a:rPr>
              <a:t>., доцент кафедри ПМ і ЕК    Димова Г.О.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5786" y="1500174"/>
            <a:ext cx="7530630" cy="6127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i="1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Arial" pitchFamily="34" charset="0"/>
              </a:rPr>
              <a:t>Тема:</a:t>
            </a:r>
            <a:r>
              <a:rPr kumimoji="0" lang="uk-UA" sz="4400" b="1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uk-UA" sz="4400" b="1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Arial" pitchFamily="34" charset="0"/>
              </a:rPr>
              <a:t>Дані. Типи наборів даних</a:t>
            </a:r>
            <a:endParaRPr kumimoji="0" lang="uk-UA" sz="4400" b="1" i="0" u="none" strike="noStrike" kern="1200" cap="none" spc="0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Шкали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 fontScale="92500"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Порядкова шкала (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ordinal scale) -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шкала, в якій числа привласнюють </a:t>
            </a:r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об'єктам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позначення відносної позиції об'єктів, але не величини відмінностей між ними.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вимірювань дає можливість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ранжувати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значення змінних. Вимірювання ж в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порядковій шкалі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 інформацію тільки про порядок проходження величин, але не дозволяють сказати "наскільки одна величина більша за іншу", або "наскільки вона менше інший".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такої шкали: місце (1, 2, 3-е), яке команда отримала на змаганнях, номер студента в рейтингу успішності (1-й, 23-й, 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 при цьому невідомо, наскільки один студент успішніше іншого, відомий лише його номер в рейтингу.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цієї шкали можна застосовувати лише такі операції: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дорівнює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(=), не дорівнює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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 (&gt;), менше (&lt;).</a:t>
            </a:r>
          </a:p>
        </p:txBody>
      </p:sp>
    </p:spTree>
    <p:extLst>
      <p:ext uri="{BB962C8B-B14F-4D97-AF65-F5344CB8AC3E}">
        <p14:creationId xmlns:p14="http://schemas.microsoft.com/office/powerpoint/2010/main" val="3224137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Шкали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 fontScale="92500" lnSpcReduction="10000"/>
          </a:bodyPr>
          <a:lstStyle/>
          <a:p>
            <a:pPr marL="0" indent="457200" algn="just">
              <a:lnSpc>
                <a:spcPct val="102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Інтервальна шкала (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interval scale) -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шкала, різниці між значеннями якої можуть бути обчислені, проте їхні стосунки не мають сенсу.</a:t>
            </a:r>
          </a:p>
          <a:p>
            <a:pPr marL="0" indent="457200" algn="just">
              <a:lnSpc>
                <a:spcPct val="102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Ця шкала дозволяє знаходити різницю між двома величинами, має властивості номінальної і порядкової шкал, а також дозволяє визначити кількісне зміна ознаки.</a:t>
            </a:r>
          </a:p>
          <a:p>
            <a:pPr marL="0" indent="457200" algn="just">
              <a:lnSpc>
                <a:spcPct val="102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такої шкали: температура води в морі вранці - 19 градусів, ввечері - 24, тобто вечірня на 5 градусів вище, але не можна сказати, що вона в 1,26 разів вище.</a:t>
            </a:r>
          </a:p>
          <a:p>
            <a:pPr marL="0" indent="457200" algn="just">
              <a:lnSpc>
                <a:spcPct val="102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Номінальна і порядкова шкали є дискретними, а інтервальна шкала -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безперервною,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вона дозволяє здійснювати точні вимірювання ознаки і виробляти арифметичні операції додавання, віднімання, множення, ділення.</a:t>
            </a:r>
          </a:p>
          <a:p>
            <a:pPr marL="0" indent="457200" algn="just">
              <a:lnSpc>
                <a:spcPct val="102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цієї шкали можна застосовувати лише такі операції: дорівнює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(=), не дорівнює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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 (&gt;), менше (&lt;), операції додавання (+) і віднімання (-).</a:t>
            </a:r>
          </a:p>
        </p:txBody>
      </p:sp>
    </p:spTree>
    <p:extLst>
      <p:ext uri="{BB962C8B-B14F-4D97-AF65-F5344CB8AC3E}">
        <p14:creationId xmlns:p14="http://schemas.microsoft.com/office/powerpoint/2010/main" val="2379680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Шкали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88472"/>
            <a:ext cx="7992888" cy="5020847"/>
          </a:xfrm>
        </p:spPr>
        <p:txBody>
          <a:bodyPr>
            <a:normAutofit lnSpcReduction="10000"/>
          </a:bodyPr>
          <a:lstStyle/>
          <a:p>
            <a:pPr marL="0" indent="457200">
              <a:lnSpc>
                <a:spcPct val="103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Відносна шкала (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 scale) -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шкала, в якій є певна точка відліку і можливі відносини між значеннями шкали.</a:t>
            </a:r>
          </a:p>
          <a:p>
            <a:pPr marL="0" indent="457200">
              <a:lnSpc>
                <a:spcPct val="103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такої шкали: вага новонародженої дитини (4 кг і 3 кг). Перший в 1,33 рази важче.</a:t>
            </a:r>
          </a:p>
          <a:p>
            <a:pPr marL="0" indent="457200">
              <a:lnSpc>
                <a:spcPct val="103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Ціна на картоплю в супермаркеті вище в 1,2 рази, ніж ціна на базарі.</a:t>
            </a:r>
          </a:p>
          <a:p>
            <a:pPr marL="0" indent="457200">
              <a:lnSpc>
                <a:spcPct val="103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Відносні і інтервальні шкали є числовими.</a:t>
            </a:r>
          </a:p>
          <a:p>
            <a:pPr marL="0" indent="457200">
              <a:lnSpc>
                <a:spcPct val="103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цієї шкали можна застосовувати лише такі операції: одно (=), не дорівнює (), більше (&gt;), менше (&lt;), операції додавання (+) і віднімання (-), множення (*) і ділення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(/).</a:t>
            </a:r>
          </a:p>
          <a:p>
            <a:pPr marL="0" indent="457200">
              <a:lnSpc>
                <a:spcPct val="103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Дихотомічна шкала (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dichotomous scale) -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шкала, яка містить тільки дві категорії.</a:t>
            </a:r>
          </a:p>
          <a:p>
            <a:pPr marL="0" indent="457200">
              <a:lnSpc>
                <a:spcPct val="103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такої шкали: стать (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чоловіча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жіноча).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470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Шкали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648072"/>
          </a:xfrm>
        </p:spPr>
        <p:txBody>
          <a:bodyPr>
            <a:normAutofit lnSpcReduction="10000"/>
          </a:bodyPr>
          <a:lstStyle/>
          <a:p>
            <a:pPr marL="0" indent="457200" algn="just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використання різних шкал для вимірювання властивостей різних об'єктів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922537"/>
            <a:ext cx="7211479" cy="1722487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611560" y="3861048"/>
            <a:ext cx="7992888" cy="6480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 algn="just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використання різних шкал для вимірювання властивостей однієї системи, в даному випадку температурних умов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99" y="4509121"/>
            <a:ext cx="7237529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60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Дані, що складаються із записів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1944216"/>
          </a:xfrm>
        </p:spPr>
        <p:txBody>
          <a:bodyPr>
            <a:normAutofit lnSpcReduction="10000"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 часто зустрічаються дані - дані, що складаються із записів (</a:t>
            </a:r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record data). </a:t>
            </a:r>
            <a:r>
              <a:rPr lang="uk-UA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 таких наборів даних: табличні дані, матричні дані, документальні дані, транзакційні або операційні.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Табличні дані - дані, що складаються із записів, кожна з яких складається з фіксованого набору атрибутів.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068960"/>
            <a:ext cx="39604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Транзакційні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дані представляють собою особливий тип даних, де кожен запис, що є транзакцією, включає набір значень.</a:t>
            </a:r>
          </a:p>
          <a:p>
            <a:pPr indent="457200" algn="just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транзакционной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бази даних, що містить перелік покупок клієнтів магазину, наведено на рисунку.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207" y="3481754"/>
            <a:ext cx="3741140" cy="228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999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Графічні дані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864096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 графічних даних: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дані; молекулярні структури; графи; карти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2060848"/>
            <a:ext cx="43559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0000"/>
              </a:lnSpc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карт, наприклад, можна відстежити зміни об'єктів в часі і просторі, визначити характер їх розподілу на площині або в просторі. Перевагою графічного представлення даних є велика простота їх сприйняття, ніж, наприклад, табличних даних.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55" y="2398295"/>
            <a:ext cx="2886198" cy="22548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3615" y="4733910"/>
            <a:ext cx="2238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графу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81058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Формати зберігання даних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з основних особливостей даних сучасного світу полягає в тому, що їх стає дуже багато. Можливі чотири аспекти роботи з даними: визначення даних, обчислення, маніпулювання і обробка (збір, передача і ін.).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маніпулюванні даними використовується структура даних типу "файл". Файли можуть мати різні формати.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Більшість інструментів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Big Data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дозволяють імпортувати дані з різних джерел, а також експортувати підсумкові дані в різні формати. Дані для експериментів зручно зберігати в якомусь одному форматі.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деяких інструментах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Big Data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 процедури називаються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імпорт/експорт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даних, інші дозволяють безпосередньо відкривати різні джерела даних і зберігати результати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Big Data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одному із запропонованих форматів.</a:t>
            </a:r>
          </a:p>
        </p:txBody>
      </p:sp>
    </p:spTree>
    <p:extLst>
      <p:ext uri="{BB962C8B-B14F-4D97-AF65-F5344CB8AC3E}">
        <p14:creationId xmlns:p14="http://schemas.microsoft.com/office/powerpoint/2010/main" val="3254833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Бази даних. Основні положення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 fontScale="92500" lnSpcReduction="10000"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даних (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Database) -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 особливим чином організовані і зберігаються в електронному вигляді дані.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Бази даних є однією з різновидів інформаційних технологій, а також формою зберігання даних.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створення баз даних є побудова такої системи даних, яка б не залежала від програмного забезпечення, застосовуваних технічних засобів і матеріального становища даних в комп'ютері. Побудова такої системи даних має забезпечувати несуперечливу і цілісну інформацію. При проектуванні бази даних передбачається багатоцільове її використання.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даних в простому випадку представляється у вигляді системи двовимірних таблиць.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даних - опис логічної структури даних, специфіковану на мові опису даних і обробляється СУБД.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користувача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зафіксований для конкретного користувача один варіант порядку полів таблиці.</a:t>
            </a:r>
          </a:p>
        </p:txBody>
      </p:sp>
    </p:spTree>
    <p:extLst>
      <p:ext uri="{BB962C8B-B14F-4D97-AF65-F5344CB8AC3E}">
        <p14:creationId xmlns:p14="http://schemas.microsoft.com/office/powerpoint/2010/main" val="114198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Системи управління базами даних (СУБД)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 fontScale="92500" lnSpcReduction="10000"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управління базою даних - це програмне забезпечення, що контролює організацію, зберігання, цілісність, внесення змін, читання і безпеку інформації в базі даних.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СУБД (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Database Management System, DBMS)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являє собою оболонку, за допомогою якої при організації структури таблиць і заповнення їх даними виходить та чи інша база даних.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базами даних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Relational Database Management System) -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 СУБД, заснована на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реляційній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 даних.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реляційній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 даних будь-яке представлення даних зводиться до сукупності реляційних таблиць (двовимірних таблиць особливого типу). Системи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базами даних використовуються для побудови сховищ даних.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СУБД має програмні, технічні та організаційні складові.</a:t>
            </a:r>
          </a:p>
        </p:txBody>
      </p:sp>
    </p:spTree>
    <p:extLst>
      <p:ext uri="{BB962C8B-B14F-4D97-AF65-F5344CB8AC3E}">
        <p14:creationId xmlns:p14="http://schemas.microsoft.com/office/powerpoint/2010/main" val="1896012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Системи управління базами даних (СУБД)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Програмні засоби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 систему управління, що забезпечує введення-виведення,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обработку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зберігання інформації, створення, модифікацію і тестування бази даних. Внутрішніми мовами програмування СУБД є мови четвертого покоління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++,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Pascal, Object Pascal).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мов БД створюються додатки, бази даних і інтерфейс користувача, що включає екранні форми, меню, звіти.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роботи з конкретною базою даних, в тому числі з метою аналізу, аналітику бажано знати опис всіх таблиць і їх структур (атрибутів, типів даних), кількість записів в таблиці, а також зв'язку між таблицями. Іноді для цих цілей використовується словник даних.</a:t>
            </a:r>
          </a:p>
        </p:txBody>
      </p:sp>
    </p:spTree>
    <p:extLst>
      <p:ext uri="{BB962C8B-B14F-4D97-AF65-F5344CB8AC3E}">
        <p14:creationId xmlns:p14="http://schemas.microsoft.com/office/powerpoint/2010/main" val="982398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Що таке дані?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широкому розумінні дані представляють собою факти, текст, графіки, картинки, звуки, аналогові або цифрові відео-сегменти.</a:t>
            </a:r>
          </a:p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Дані можуть бути отримані в результаті вимірів, експериментів, арифметичних і логічних операцій.</a:t>
            </a:r>
          </a:p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Дані повинні бути представлені у формі, придатній для зберігання, передачі і обробки.</a:t>
            </a:r>
          </a:p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 словами, дані - це необроблений матеріал, що надається постачальниками даних і використовується споживачами для формування інформації на основі даних.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879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Системи управління базами даних (СУБД)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 lnSpcReduction="10000"/>
          </a:bodyPr>
          <a:lstStyle/>
          <a:p>
            <a:pPr marL="0" indent="457200" algn="just"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баз даних, а також до СУБД пред'являються такі вимоги: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	висока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швидкодія;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простота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оновлення даних;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	незалежність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даних;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	можливість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багатокористувацького використання даних;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	безпека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даних;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	стандартизація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побудови та експлуатації БД (фактично СУБД);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	адекватність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 даних відповідної предметної області;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	доброзичливий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інтерфейс користувача.</a:t>
            </a:r>
          </a:p>
        </p:txBody>
      </p:sp>
    </p:spTree>
    <p:extLst>
      <p:ext uri="{BB962C8B-B14F-4D97-AF65-F5344CB8AC3E}">
        <p14:creationId xmlns:p14="http://schemas.microsoft.com/office/powerpoint/2010/main" val="1410097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Системи управління базами даних (СУБД)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Висока швидкодія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 малий час відгуку, тобто малий проміжок часу від моменту запиту до бази даних до моменту реального отримання даних.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Незалежність даних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 можливість зміни логічної і фізичної структури бази даних без зміни уявлень користувачів.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 даних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 захист даних від навмисного або ненавмисного порушення секретності, спотворення або руйнування. Безпека включає два компоненти: цілісність і захист даних від несанкціонованого доступу.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Цілісність даних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стійкість збережених даних до руйнування і знищення, пов'язаних з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несправностями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технічних засобів, системними помилками і помилковими діями користувачів.</a:t>
            </a:r>
          </a:p>
        </p:txBody>
      </p:sp>
    </p:spTree>
    <p:extLst>
      <p:ext uri="{BB962C8B-B14F-4D97-AF65-F5344CB8AC3E}">
        <p14:creationId xmlns:p14="http://schemas.microsoft.com/office/powerpoint/2010/main" val="20378813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Системи управління базами даних (СУБД)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 fontScale="92500" lnSpcReduction="10000"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 даних від несанкціонованого доступу передбачає обмеження доступу до певних даних бази і досягається введенням заходів безпеки: розмежування прав доступу до даних різних користувачів в залежності від виконуваних ними функцій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і/або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посадових обов'язків; введенням захисту у вигляді паролів; використанням уявлень, тобто таблиць, які є похідними від вихідних і призначені для роботи конкретних користувачів для вирішення конкретних завдань.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Стандартизація забезпечує спадкоємність поколінь конкретної СУБД, спрощує взаємодію баз даних одного покоління СУБД з однаковими і різними моделями даних.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СУБД відповідає за обробку запитів до бази даних і отримання відповіді. Способи зберігання даних можуть бути різними: модель даних може бути як реляційної, так і багатовимірної, мережевий або ієрархічної.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5934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Класифікація видів даних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Реляційні дані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 дані з реляційних баз (таблиць).</a:t>
            </a:r>
          </a:p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Багатовимірні дані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 дані, представлені в кубах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OLAP.</a:t>
            </a:r>
          </a:p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Вимірювання (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dimension)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 вісь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багатовимірних даних - це зібрання даних одного і того ж типу, що дозволяє структурувати багатовимірну базу даних.</a:t>
            </a:r>
          </a:p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критерієм сталості своїх значень в ході виконання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дані можуть бути:</a:t>
            </a:r>
          </a:p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Змінними;</a:t>
            </a:r>
          </a:p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Постійними;</a:t>
            </a:r>
          </a:p>
          <a:p>
            <a:pPr marL="0" indent="45720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Умовно-постійними.</a:t>
            </a:r>
          </a:p>
        </p:txBody>
      </p:sp>
    </p:spTree>
    <p:extLst>
      <p:ext uri="{BB962C8B-B14F-4D97-AF65-F5344CB8AC3E}">
        <p14:creationId xmlns:p14="http://schemas.microsoft.com/office/powerpoint/2010/main" val="12598994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Класифікація видів даних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Змінні дані - це такі дані, які змінюють свої значення в процесі виконання задачі.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Постійні дані - це такі дані, які зберігають свої значення в процесі виконання задачі (математичні константи, координати нерухомих об'єктів) і не залежать від зовнішніх факторів.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Умовно-постійні дані - це такі дані, які можуть іноді змінювати свої значення, але ці зміни не залежать від процесу розв'язання задачі, а визначаються зовнішніми факторами.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Дані, в залежності від тих функцій, які вони виконують, можуть бути довідковими, оперативними, архівними.</a:t>
            </a:r>
          </a:p>
        </p:txBody>
      </p:sp>
    </p:spTree>
    <p:extLst>
      <p:ext uri="{BB962C8B-B14F-4D97-AF65-F5344CB8AC3E}">
        <p14:creationId xmlns:p14="http://schemas.microsoft.com/office/powerpoint/2010/main" val="8755466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Класифікація видів даних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Autofit/>
          </a:bodyPr>
          <a:lstStyle/>
          <a:p>
            <a:pPr marL="0" indent="457200" algn="just">
              <a:lnSpc>
                <a:spcPct val="92000"/>
              </a:lnSpc>
              <a:spcBef>
                <a:spcPts val="0"/>
              </a:spcBef>
              <a:buNone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Слід розрізняти дані за період і точкові дані. Ці відмінності важливі при проектуванні системи збору інформації, а також в процесі вимірювань.</a:t>
            </a:r>
          </a:p>
          <a:p>
            <a:pPr marL="0" indent="457200" algn="just">
              <a:lnSpc>
                <a:spcPct val="92000"/>
              </a:lnSpc>
              <a:spcBef>
                <a:spcPts val="0"/>
              </a:spcBef>
              <a:buNone/>
            </a:pPr>
            <a:r>
              <a:rPr lang="uk-UA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Дані за період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характеризують деякий період часу. Прикладом даних за період можуть бути: прибуток підприємства за місяць, середня температура за місяць.</a:t>
            </a:r>
          </a:p>
          <a:p>
            <a:pPr marL="0" indent="457200" algn="just">
              <a:lnSpc>
                <a:spcPct val="92000"/>
              </a:lnSpc>
              <a:spcBef>
                <a:spcPts val="0"/>
              </a:spcBef>
              <a:buNone/>
            </a:pPr>
            <a:r>
              <a:rPr lang="uk-UA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Точкові дані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представляють значення деякої змінної в конкретний момент часу. Приклад точкових даних: залишок на рахунку на перше число місяця, температура о восьмій годині ранку.</a:t>
            </a:r>
          </a:p>
          <a:p>
            <a:pPr marL="0" indent="457200" algn="just">
              <a:lnSpc>
                <a:spcPct val="92000"/>
              </a:lnSpc>
              <a:spcBef>
                <a:spcPts val="0"/>
              </a:spcBef>
              <a:buNone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Дані бувають первинними і вторинними. </a:t>
            </a:r>
            <a:r>
              <a:rPr lang="uk-UA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Вторинні дані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 дані, які є результатом певних обчислень, застосованих до </a:t>
            </a:r>
            <a:r>
              <a:rPr lang="uk-UA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первинних даних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92000"/>
              </a:lnSpc>
              <a:spcBef>
                <a:spcPts val="0"/>
              </a:spcBef>
              <a:buNone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Вторинні дані, як правило, призводять до прискореного отримання відповіді на запит користувача за рахунок збільшення об'єму інформації.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058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Метадані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Метадані (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Metadata)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 дані про дані.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складу метаданих можуть входити: каталоги, довідники, реєстри.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Метадані містять відомості про склад даних, зміст, статус, походження, місцезнаходження, як, форматах і формах уявлення, умови доступу, придбання і використання, авторських, майнових і суміжних з ними правах на дані та ін.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Метадані - важливе поняття в управлінні сховищем даних.</a:t>
            </a:r>
          </a:p>
          <a:p>
            <a:pPr marL="0" indent="457200" algn="just">
              <a:lnSpc>
                <a:spcPct val="105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Метадані, що застосовуються при управлінні сховищем, містять інформацію, необхідну для його налаштування і використання. Розрізняють бізнес-метадані та оперативні метадані.</a:t>
            </a:r>
          </a:p>
        </p:txBody>
      </p:sp>
    </p:spTree>
    <p:extLst>
      <p:ext uri="{BB962C8B-B14F-4D97-AF65-F5344CB8AC3E}">
        <p14:creationId xmlns:p14="http://schemas.microsoft.com/office/powerpoint/2010/main" val="2791376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Метадані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Бізнес-метадані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містять бізнес-терміни та визначення, приналежність даних і правила оплати послуг сховища.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Оперативні метадані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це інформація, зібрана під час роботи сховища даних: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Походження перенесених і перетворених даних;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Статус використання даних (активні,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заархівовані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віддалені);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Дані моніторингу, такі як статистика використання, повідомлення про помилки 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Метадані сховища зазвичай розміщуються в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репозиторії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Це дозволяє використовувати метадані спільно різних інструментів, а також процесам при проектуванні, установці, експлуатації та адмініструванні сховища.</a:t>
            </a:r>
          </a:p>
        </p:txBody>
      </p:sp>
    </p:spTree>
    <p:extLst>
      <p:ext uri="{BB962C8B-B14F-4D97-AF65-F5344CB8AC3E}">
        <p14:creationId xmlns:p14="http://schemas.microsoft.com/office/powerpoint/2010/main" val="63764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Набір даних і їх атрибутів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792088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таблиці представлена двомірна таблиця, що представляє собою набір даних.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941" y="2132856"/>
            <a:ext cx="404812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45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Набір даних і їх атрибутів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горизонталі таблиці розташовуються атрибути об'єкта або його ознаки. По вертикалі таблиці - об'єкти.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 описується як набір атрибутів.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 також відомий як запис, випадок, приклад, рядок таблиці і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 - властивість, що характеризує об'єкт.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Наприклад: колір очей людини, температура води і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 також називають змінної, полем таблиці, вимірюванням, характеристикою.</a:t>
            </a:r>
          </a:p>
          <a:p>
            <a:pPr marL="0" indent="45720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результаті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операционализации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понять, тобто переходу від загальних категорій до конкретних величин, виходить набір змінних досліджуваного поняття.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698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Набір даних і їх атрибутів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Змінна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variable) -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властивість або характеристика, загальна для всіх досліджуваних об'єктів, прояв якої може змінюватися від об'єкта до об'єкта.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value)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змінної є проявом ознаки.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аналізі даних, як правило, немає можливості розглянути всю цікаву для нас сукупність об'єктів. Вивчення дуже великих обсягів даних є дорогим процесом, що вимагає великих затрат часу, а також неминуче призводить до помилок, пов'язаних з людським фактором.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Цілком достатньо розглянути деяку частину всієї сукупності, тобто вибірку, і отримати цікаву для нас інформацію на її підставі.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 розмір вибірки повинен залежати від різноманітності об'єктів, представлених в генеральної сукупності. У вибірці повинні бути представлені різні комбінації і елементи генеральної сукупності.</a:t>
            </a:r>
          </a:p>
        </p:txBody>
      </p:sp>
    </p:spTree>
    <p:extLst>
      <p:ext uri="{BB962C8B-B14F-4D97-AF65-F5344CB8AC3E}">
        <p14:creationId xmlns:p14="http://schemas.microsoft.com/office/powerpoint/2010/main" val="943084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Набір даних і їх атрибутів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Генеральна сукупність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population) -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сукупність досліджуваних об'єктів, яка цікавить дослідника.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sample) -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 генеральної сукупності, певним способом відібрана з метою дослідження і отримання висновків про властивості та характеристики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 сукупності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Параметри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числові характеристики генеральної сукупності.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Статистики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числові характеристики вибірки.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дослідження ґрунтуються на гіпотезах. Гіпотези перевіряються за допомогою даних. Гіпотеза - припущення щодо параметрів сукупності об'єктів, яке повинно бути перевірено на її частині.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Гіпотеза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частково обґрунтована закономірність знань, що служить або для зв'язку між різними емпіричними фактами, або для пояснення факту групи фактів.</a:t>
            </a:r>
          </a:p>
        </p:txBody>
      </p:sp>
    </p:spTree>
    <p:extLst>
      <p:ext uri="{BB962C8B-B14F-4D97-AF65-F5344CB8AC3E}">
        <p14:creationId xmlns:p14="http://schemas.microsoft.com/office/powerpoint/2010/main" val="119004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Вимірювання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 lnSpcReduction="10000"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процес присвоєння чисел характеристикам досліджуваних об'єктів згідно з визначеним правилом.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процесі підготовки даних вимірюється не сам об'єкт, а його характеристики.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правило, згідно з яким об'єктам присвоюються числа.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 інструменти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Big Data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імпорті даних з інших джерел пропонують вибрати тип шкали для кожної змінної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і/або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вибрати тип даних для вхідних і вихідних змінних (символьні, числові, дискретні і безперервні).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можуть бути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числовими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даними або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символьними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свою чергу, можуть бути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дискретними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безперервними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090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Monotype Corsiva" panose="03010101010201010101" pitchFamily="66" charset="0"/>
              </a:rPr>
              <a:t>Вимірювання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Дискретні дані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значеннями ознаки, загальне число яких звичайно або нескінченно, але може бути підраховано за допомогою натуральних чисел від одного до нескінченності.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дискретних даних. Тривалість маршруту тролейбуса (кількість варіантів тривалості звичайно): 10, 15, 25 хв.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 дані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дані, значення яких можуть брати яке завгодно значення в деякому інтервалі. Вимірювання безперервних даних передбачає велику точність.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безперервних даних: температура, висота, вага, довжина 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0119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70609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latin typeface="Monotype Corsiva" panose="03010101010201010101" pitchFamily="66" charset="0"/>
              </a:rPr>
              <a:t>Шкали</a:t>
            </a:r>
            <a:endParaRPr lang="uk-UA" sz="32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5040560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Існує п'ять типів шкал вимірювань: номінальна, порядкова, інтервальна, відносна і дихотомічна.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Номінальна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(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nominal scale) -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шкала, яка містить тільки категорії; дані в ній не можуть впорядковуватися, з ними не можуть бути зроблені ніякі арифметичні дії.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Номінальна шкала складається з назв, категорій, імен для класифікації та сортування об'єктів або спостережень за певною ознакою.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такої шкали: професії, місто проживання, сімейний стан.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цієї шкали можна застосовувати лише такі операції: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дорівнює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(=), не дорівнює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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6807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2518</Words>
  <Application>Microsoft Office PowerPoint</Application>
  <PresentationFormat>Экран (4:3)</PresentationFormat>
  <Paragraphs>152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Monotype Corsiva</vt:lpstr>
      <vt:lpstr>Symbol</vt:lpstr>
      <vt:lpstr>Times New Roman</vt:lpstr>
      <vt:lpstr>Тема Office</vt:lpstr>
      <vt:lpstr>Специальное оформление</vt:lpstr>
      <vt:lpstr>Дисципліна: Big Data технології та інформаційний аналіз даних </vt:lpstr>
      <vt:lpstr>Що таке дані?</vt:lpstr>
      <vt:lpstr>Набір даних і їх атрибутів</vt:lpstr>
      <vt:lpstr>Набір даних і їх атрибутів</vt:lpstr>
      <vt:lpstr>Набір даних і їх атрибутів</vt:lpstr>
      <vt:lpstr>Набір даних і їх атрибутів</vt:lpstr>
      <vt:lpstr>Вимірювання</vt:lpstr>
      <vt:lpstr>Вимірювання</vt:lpstr>
      <vt:lpstr>Шкали</vt:lpstr>
      <vt:lpstr>Шкали</vt:lpstr>
      <vt:lpstr>Шкали</vt:lpstr>
      <vt:lpstr>Шкали</vt:lpstr>
      <vt:lpstr>Шкали</vt:lpstr>
      <vt:lpstr>Дані, що складаються із записів</vt:lpstr>
      <vt:lpstr>Графічні дані</vt:lpstr>
      <vt:lpstr>Формати зберігання даних</vt:lpstr>
      <vt:lpstr>Бази даних. Основні положення</vt:lpstr>
      <vt:lpstr>Системи управління базами даних (СУБД)</vt:lpstr>
      <vt:lpstr>Системи управління базами даних (СУБД)</vt:lpstr>
      <vt:lpstr>Системи управління базами даних (СУБД)</vt:lpstr>
      <vt:lpstr>Системи управління базами даних (СУБД)</vt:lpstr>
      <vt:lpstr>Системи управління базами даних (СУБД)</vt:lpstr>
      <vt:lpstr>Класифікація видів даних</vt:lpstr>
      <vt:lpstr>Класифікація видів даних</vt:lpstr>
      <vt:lpstr>Класифікація видів даних</vt:lpstr>
      <vt:lpstr>Метадані</vt:lpstr>
      <vt:lpstr>Метадані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</dc:title>
  <dc:creator>Admin</dc:creator>
  <cp:lastModifiedBy>Anna Dymova</cp:lastModifiedBy>
  <cp:revision>20</cp:revision>
  <dcterms:created xsi:type="dcterms:W3CDTF">2011-12-13T19:04:59Z</dcterms:created>
  <dcterms:modified xsi:type="dcterms:W3CDTF">2020-01-19T16:56:03Z</dcterms:modified>
</cp:coreProperties>
</file>