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82" r:id="rId4"/>
    <p:sldId id="281" r:id="rId5"/>
    <p:sldId id="280" r:id="rId6"/>
    <p:sldId id="286" r:id="rId7"/>
    <p:sldId id="285" r:id="rId8"/>
    <p:sldId id="284" r:id="rId9"/>
    <p:sldId id="258" r:id="rId10"/>
    <p:sldId id="287" r:id="rId11"/>
    <p:sldId id="288" r:id="rId12"/>
    <p:sldId id="259" r:id="rId13"/>
    <p:sldId id="260" r:id="rId14"/>
    <p:sldId id="261" r:id="rId15"/>
    <p:sldId id="262" r:id="rId16"/>
    <p:sldId id="264" r:id="rId17"/>
    <p:sldId id="268" r:id="rId18"/>
    <p:sldId id="265" r:id="rId19"/>
    <p:sldId id="271" r:id="rId20"/>
    <p:sldId id="269" r:id="rId21"/>
    <p:sldId id="289" r:id="rId22"/>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521415D9-36F7-43E2-AB2F-B90AF26B5E84}">
      <p14:sectionLst xmlns:p14="http://schemas.microsoft.com/office/powerpoint/2010/main">
        <p14:section name="Раздел по умолчанию" id="{942B700C-6D8B-4602-BB4B-DB901418CD86}">
          <p14:sldIdLst>
            <p14:sldId id="256"/>
            <p14:sldId id="270"/>
            <p14:sldId id="282"/>
            <p14:sldId id="281"/>
            <p14:sldId id="280"/>
            <p14:sldId id="286"/>
            <p14:sldId id="285"/>
            <p14:sldId id="284"/>
            <p14:sldId id="258"/>
            <p14:sldId id="287"/>
            <p14:sldId id="288"/>
            <p14:sldId id="259"/>
            <p14:sldId id="260"/>
            <p14:sldId id="261"/>
            <p14:sldId id="262"/>
            <p14:sldId id="264"/>
            <p14:sldId id="268"/>
            <p14:sldId id="265"/>
            <p14:sldId id="271"/>
            <p14:sldId id="269"/>
          </p14:sldIdLst>
        </p14:section>
        <p14:section name="Раздел без заголовка" id="{535F7165-9C72-4D49-8FE7-6DD71E63D835}">
          <p14:sldIdLst>
            <p14:sldId id="28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368"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Excel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ru-RU"/>
              <a:t>ТНІ на вигульному майданчику</a:t>
            </a:r>
          </a:p>
        </c:rich>
      </c:tx>
      <c:layout/>
      <c:overlay val="0"/>
      <c:spPr>
        <a:noFill/>
        <a:ln>
          <a:noFill/>
        </a:ln>
        <a:effectLst/>
      </c:spPr>
    </c:title>
    <c:autoTitleDeleted val="0"/>
    <c:plotArea>
      <c:layout/>
      <c:lineChart>
        <c:grouping val="standard"/>
        <c:varyColors val="0"/>
        <c:ser>
          <c:idx val="0"/>
          <c:order val="0"/>
          <c:spPr>
            <a:ln w="28575" cap="rnd">
              <a:solidFill>
                <a:schemeClr val="accent1"/>
              </a:solidFill>
              <a:round/>
            </a:ln>
            <a:effectLst/>
          </c:spPr>
          <c:marker>
            <c:symbol val="none"/>
          </c:marker>
          <c:cat>
            <c:numRef>
              <c:f>Лист1!$A$2:$A$32</c:f>
              <c:numCache>
                <c:formatCode>m/d/yyyy\ h:mm</c:formatCode>
                <c:ptCount val="31"/>
                <c:pt idx="0">
                  <c:v>43647</c:v>
                </c:pt>
                <c:pt idx="1">
                  <c:v>43648</c:v>
                </c:pt>
                <c:pt idx="2">
                  <c:v>43649</c:v>
                </c:pt>
                <c:pt idx="3">
                  <c:v>43650</c:v>
                </c:pt>
                <c:pt idx="4">
                  <c:v>43651</c:v>
                </c:pt>
                <c:pt idx="5">
                  <c:v>43652</c:v>
                </c:pt>
                <c:pt idx="6">
                  <c:v>43653</c:v>
                </c:pt>
                <c:pt idx="7">
                  <c:v>43654</c:v>
                </c:pt>
                <c:pt idx="8">
                  <c:v>43655</c:v>
                </c:pt>
                <c:pt idx="9">
                  <c:v>43656</c:v>
                </c:pt>
                <c:pt idx="10">
                  <c:v>43657</c:v>
                </c:pt>
                <c:pt idx="11">
                  <c:v>43658</c:v>
                </c:pt>
                <c:pt idx="12">
                  <c:v>43659</c:v>
                </c:pt>
                <c:pt idx="13">
                  <c:v>43660</c:v>
                </c:pt>
                <c:pt idx="14">
                  <c:v>43661</c:v>
                </c:pt>
                <c:pt idx="15">
                  <c:v>43662</c:v>
                </c:pt>
                <c:pt idx="16">
                  <c:v>43663</c:v>
                </c:pt>
                <c:pt idx="17">
                  <c:v>43664</c:v>
                </c:pt>
                <c:pt idx="18">
                  <c:v>43665</c:v>
                </c:pt>
                <c:pt idx="19">
                  <c:v>43666</c:v>
                </c:pt>
                <c:pt idx="20">
                  <c:v>43667</c:v>
                </c:pt>
                <c:pt idx="21">
                  <c:v>43668</c:v>
                </c:pt>
                <c:pt idx="22">
                  <c:v>43669</c:v>
                </c:pt>
                <c:pt idx="23">
                  <c:v>43670</c:v>
                </c:pt>
                <c:pt idx="24">
                  <c:v>43671</c:v>
                </c:pt>
                <c:pt idx="25">
                  <c:v>43672</c:v>
                </c:pt>
                <c:pt idx="26">
                  <c:v>43673</c:v>
                </c:pt>
                <c:pt idx="27">
                  <c:v>43674</c:v>
                </c:pt>
                <c:pt idx="28">
                  <c:v>43675</c:v>
                </c:pt>
                <c:pt idx="29">
                  <c:v>43676</c:v>
                </c:pt>
                <c:pt idx="30">
                  <c:v>43677</c:v>
                </c:pt>
              </c:numCache>
            </c:numRef>
          </c:cat>
          <c:val>
            <c:numRef>
              <c:f>Лист1!$B$2:$B$32</c:f>
              <c:numCache>
                <c:formatCode>0.00</c:formatCode>
                <c:ptCount val="31"/>
                <c:pt idx="0">
                  <c:v>75.215999999999994</c:v>
                </c:pt>
                <c:pt idx="1">
                  <c:v>72.596000000000004</c:v>
                </c:pt>
                <c:pt idx="2">
                  <c:v>72.567499999999995</c:v>
                </c:pt>
                <c:pt idx="3">
                  <c:v>74.593400000000003</c:v>
                </c:pt>
                <c:pt idx="4">
                  <c:v>74.4148</c:v>
                </c:pt>
                <c:pt idx="5">
                  <c:v>76.348100000000002</c:v>
                </c:pt>
                <c:pt idx="6">
                  <c:v>75.215999999999994</c:v>
                </c:pt>
                <c:pt idx="7">
                  <c:v>72.596000000000004</c:v>
                </c:pt>
                <c:pt idx="8">
                  <c:v>72.567499999999995</c:v>
                </c:pt>
                <c:pt idx="9">
                  <c:v>74.593400000000003</c:v>
                </c:pt>
                <c:pt idx="10">
                  <c:v>74.4148</c:v>
                </c:pt>
                <c:pt idx="11">
                  <c:v>76.348100000000002</c:v>
                </c:pt>
                <c:pt idx="12">
                  <c:v>75.215999999999994</c:v>
                </c:pt>
                <c:pt idx="13">
                  <c:v>72.596000000000004</c:v>
                </c:pt>
                <c:pt idx="14">
                  <c:v>72.567499999999995</c:v>
                </c:pt>
                <c:pt idx="15">
                  <c:v>74.593400000000003</c:v>
                </c:pt>
                <c:pt idx="16">
                  <c:v>74.4148</c:v>
                </c:pt>
                <c:pt idx="17">
                  <c:v>76.348100000000002</c:v>
                </c:pt>
                <c:pt idx="18">
                  <c:v>75.215999999999994</c:v>
                </c:pt>
                <c:pt idx="19">
                  <c:v>72.596000000000004</c:v>
                </c:pt>
                <c:pt idx="20">
                  <c:v>72.567499999999995</c:v>
                </c:pt>
                <c:pt idx="21">
                  <c:v>74.593400000000003</c:v>
                </c:pt>
                <c:pt idx="22">
                  <c:v>74.4148</c:v>
                </c:pt>
                <c:pt idx="23">
                  <c:v>82.643300000000011</c:v>
                </c:pt>
                <c:pt idx="24">
                  <c:v>75.215999999999994</c:v>
                </c:pt>
                <c:pt idx="25">
                  <c:v>72.596000000000004</c:v>
                </c:pt>
                <c:pt idx="26">
                  <c:v>72.567499999999995</c:v>
                </c:pt>
                <c:pt idx="27">
                  <c:v>74.593400000000003</c:v>
                </c:pt>
                <c:pt idx="28">
                  <c:v>74.4148</c:v>
                </c:pt>
                <c:pt idx="29">
                  <c:v>76.348100000000002</c:v>
                </c:pt>
                <c:pt idx="30">
                  <c:v>77.206400000000002</c:v>
                </c:pt>
              </c:numCache>
            </c:numRef>
          </c:val>
          <c:smooth val="0"/>
          <c:extLst>
            <c:ext xmlns:c16="http://schemas.microsoft.com/office/drawing/2014/chart" uri="{C3380CC4-5D6E-409C-BE32-E72D297353CC}">
              <c16:uniqueId val="{00000000-584C-477E-881F-B2DA0C62F0AB}"/>
            </c:ext>
          </c:extLst>
        </c:ser>
        <c:dLbls>
          <c:showLegendKey val="0"/>
          <c:showVal val="0"/>
          <c:showCatName val="0"/>
          <c:showSerName val="0"/>
          <c:showPercent val="0"/>
          <c:showBubbleSize val="0"/>
        </c:dLbls>
        <c:smooth val="0"/>
        <c:axId val="183159424"/>
        <c:axId val="183170176"/>
      </c:lineChart>
      <c:dateAx>
        <c:axId val="18315942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ru-RU"/>
                  <a:t>Дні липня місяця</a:t>
                </a:r>
              </a:p>
            </c:rich>
          </c:tx>
          <c:layout/>
          <c:overlay val="0"/>
          <c:spPr>
            <a:noFill/>
            <a:ln>
              <a:noFill/>
            </a:ln>
            <a:effectLst/>
          </c:spPr>
        </c:title>
        <c:numFmt formatCode="m/d/yyyy\ h:mm"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183170176"/>
        <c:crosses val="autoZero"/>
        <c:auto val="1"/>
        <c:lblOffset val="100"/>
        <c:baseTimeUnit val="days"/>
      </c:dateAx>
      <c:valAx>
        <c:axId val="1831701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ru-RU"/>
                  <a:t>ТНІ</a:t>
                </a:r>
              </a:p>
            </c:rich>
          </c:tx>
          <c:layout/>
          <c:overlay val="0"/>
          <c:spPr>
            <a:noFill/>
            <a:ln>
              <a:noFill/>
            </a:ln>
            <a:effectLst/>
          </c:sp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18315942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uk-UA"/>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ru-RU"/>
              <a:t>ТНІ під навісами вигульного майданчику</a:t>
            </a:r>
          </a:p>
        </c:rich>
      </c:tx>
      <c:layout/>
      <c:overlay val="0"/>
      <c:spPr>
        <a:noFill/>
        <a:ln>
          <a:noFill/>
        </a:ln>
        <a:effectLst/>
      </c:spPr>
    </c:title>
    <c:autoTitleDeleted val="0"/>
    <c:plotArea>
      <c:layout>
        <c:manualLayout>
          <c:layoutTarget val="inner"/>
          <c:xMode val="edge"/>
          <c:yMode val="edge"/>
          <c:x val="0.14454304454981351"/>
          <c:y val="0.20875000000000005"/>
          <c:w val="0.7955802320906169"/>
          <c:h val="0.39975320793234181"/>
        </c:manualLayout>
      </c:layout>
      <c:lineChart>
        <c:grouping val="standard"/>
        <c:varyColors val="0"/>
        <c:ser>
          <c:idx val="0"/>
          <c:order val="0"/>
          <c:spPr>
            <a:ln w="28575" cap="rnd">
              <a:solidFill>
                <a:schemeClr val="accent1"/>
              </a:solidFill>
              <a:round/>
            </a:ln>
            <a:effectLst/>
          </c:spPr>
          <c:marker>
            <c:symbol val="none"/>
          </c:marker>
          <c:cat>
            <c:numRef>
              <c:f>Лист1!$J$2:$J$32</c:f>
              <c:numCache>
                <c:formatCode>m/d/yyyy\ h:mm</c:formatCode>
                <c:ptCount val="31"/>
                <c:pt idx="0">
                  <c:v>43647</c:v>
                </c:pt>
                <c:pt idx="1">
                  <c:v>43648</c:v>
                </c:pt>
                <c:pt idx="2">
                  <c:v>43649</c:v>
                </c:pt>
                <c:pt idx="3">
                  <c:v>43650</c:v>
                </c:pt>
                <c:pt idx="4">
                  <c:v>43651</c:v>
                </c:pt>
                <c:pt idx="5">
                  <c:v>43652</c:v>
                </c:pt>
                <c:pt idx="6">
                  <c:v>43653</c:v>
                </c:pt>
                <c:pt idx="7">
                  <c:v>43654</c:v>
                </c:pt>
                <c:pt idx="8">
                  <c:v>43655</c:v>
                </c:pt>
                <c:pt idx="9">
                  <c:v>43656</c:v>
                </c:pt>
                <c:pt idx="10">
                  <c:v>43657</c:v>
                </c:pt>
                <c:pt idx="11">
                  <c:v>43658</c:v>
                </c:pt>
                <c:pt idx="12">
                  <c:v>43659</c:v>
                </c:pt>
                <c:pt idx="13">
                  <c:v>43660</c:v>
                </c:pt>
                <c:pt idx="14">
                  <c:v>43661</c:v>
                </c:pt>
                <c:pt idx="15">
                  <c:v>43662</c:v>
                </c:pt>
                <c:pt idx="16">
                  <c:v>43663</c:v>
                </c:pt>
                <c:pt idx="17">
                  <c:v>43664</c:v>
                </c:pt>
                <c:pt idx="18">
                  <c:v>43665</c:v>
                </c:pt>
                <c:pt idx="19">
                  <c:v>43666</c:v>
                </c:pt>
                <c:pt idx="20">
                  <c:v>43667</c:v>
                </c:pt>
                <c:pt idx="21">
                  <c:v>43668</c:v>
                </c:pt>
                <c:pt idx="22">
                  <c:v>43669</c:v>
                </c:pt>
                <c:pt idx="23">
                  <c:v>43670</c:v>
                </c:pt>
                <c:pt idx="24">
                  <c:v>43671</c:v>
                </c:pt>
                <c:pt idx="25">
                  <c:v>43672</c:v>
                </c:pt>
                <c:pt idx="26">
                  <c:v>43673</c:v>
                </c:pt>
                <c:pt idx="27">
                  <c:v>43674</c:v>
                </c:pt>
                <c:pt idx="28">
                  <c:v>43675</c:v>
                </c:pt>
                <c:pt idx="29">
                  <c:v>43676</c:v>
                </c:pt>
                <c:pt idx="30">
                  <c:v>43677</c:v>
                </c:pt>
              </c:numCache>
            </c:numRef>
          </c:cat>
          <c:val>
            <c:numRef>
              <c:f>Лист1!$K$2:$K$32</c:f>
              <c:numCache>
                <c:formatCode>0.00</c:formatCode>
                <c:ptCount val="31"/>
                <c:pt idx="0">
                  <c:v>71.315200000000004</c:v>
                </c:pt>
                <c:pt idx="1">
                  <c:v>70.619900000000001</c:v>
                </c:pt>
                <c:pt idx="2">
                  <c:v>70.711199999999991</c:v>
                </c:pt>
                <c:pt idx="3">
                  <c:v>72.633800000000008</c:v>
                </c:pt>
                <c:pt idx="4">
                  <c:v>72.809600000000003</c:v>
                </c:pt>
                <c:pt idx="5">
                  <c:v>75.0732</c:v>
                </c:pt>
                <c:pt idx="6">
                  <c:v>71.315200000000004</c:v>
                </c:pt>
                <c:pt idx="7">
                  <c:v>70.619900000000001</c:v>
                </c:pt>
                <c:pt idx="8">
                  <c:v>70.711199999999991</c:v>
                </c:pt>
                <c:pt idx="9">
                  <c:v>72.633800000000008</c:v>
                </c:pt>
                <c:pt idx="10">
                  <c:v>72.809600000000003</c:v>
                </c:pt>
                <c:pt idx="11">
                  <c:v>75.0732</c:v>
                </c:pt>
                <c:pt idx="12">
                  <c:v>71.315200000000004</c:v>
                </c:pt>
                <c:pt idx="13">
                  <c:v>70.619900000000001</c:v>
                </c:pt>
                <c:pt idx="14">
                  <c:v>70.711199999999991</c:v>
                </c:pt>
                <c:pt idx="15">
                  <c:v>72.633800000000008</c:v>
                </c:pt>
                <c:pt idx="16">
                  <c:v>72.809600000000003</c:v>
                </c:pt>
                <c:pt idx="17">
                  <c:v>75.0732</c:v>
                </c:pt>
                <c:pt idx="18">
                  <c:v>71.315200000000004</c:v>
                </c:pt>
                <c:pt idx="19">
                  <c:v>70.619900000000001</c:v>
                </c:pt>
                <c:pt idx="20">
                  <c:v>70.711199999999991</c:v>
                </c:pt>
                <c:pt idx="21">
                  <c:v>72.633800000000008</c:v>
                </c:pt>
                <c:pt idx="22">
                  <c:v>72.809600000000003</c:v>
                </c:pt>
                <c:pt idx="23">
                  <c:v>80.535600000000002</c:v>
                </c:pt>
                <c:pt idx="24">
                  <c:v>71.315200000000004</c:v>
                </c:pt>
                <c:pt idx="25">
                  <c:v>70.619900000000001</c:v>
                </c:pt>
                <c:pt idx="26">
                  <c:v>70.711199999999991</c:v>
                </c:pt>
                <c:pt idx="27">
                  <c:v>72.633800000000008</c:v>
                </c:pt>
                <c:pt idx="28">
                  <c:v>72.809600000000003</c:v>
                </c:pt>
                <c:pt idx="29">
                  <c:v>75.0732</c:v>
                </c:pt>
                <c:pt idx="30">
                  <c:v>76.173200000000008</c:v>
                </c:pt>
              </c:numCache>
            </c:numRef>
          </c:val>
          <c:smooth val="0"/>
          <c:extLst>
            <c:ext xmlns:c16="http://schemas.microsoft.com/office/drawing/2014/chart" uri="{C3380CC4-5D6E-409C-BE32-E72D297353CC}">
              <c16:uniqueId val="{00000000-8F59-4EEB-B69D-F0CAC1969E15}"/>
            </c:ext>
          </c:extLst>
        </c:ser>
        <c:dLbls>
          <c:showLegendKey val="0"/>
          <c:showVal val="0"/>
          <c:showCatName val="0"/>
          <c:showSerName val="0"/>
          <c:showPercent val="0"/>
          <c:showBubbleSize val="0"/>
        </c:dLbls>
        <c:smooth val="0"/>
        <c:axId val="253405824"/>
        <c:axId val="183108736"/>
      </c:lineChart>
      <c:dateAx>
        <c:axId val="25340582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ru-RU"/>
                  <a:t>Дні липня місяця</a:t>
                </a:r>
              </a:p>
            </c:rich>
          </c:tx>
          <c:layout/>
          <c:overlay val="0"/>
          <c:spPr>
            <a:noFill/>
            <a:ln>
              <a:noFill/>
            </a:ln>
            <a:effectLst/>
          </c:spPr>
        </c:title>
        <c:numFmt formatCode="m/d/yyyy\ h:mm"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183108736"/>
        <c:crosses val="autoZero"/>
        <c:auto val="1"/>
        <c:lblOffset val="100"/>
        <c:baseTimeUnit val="days"/>
      </c:dateAx>
      <c:valAx>
        <c:axId val="1831087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ru-RU"/>
                  <a:t>ТНІ</a:t>
                </a:r>
              </a:p>
            </c:rich>
          </c:tx>
          <c:layout/>
          <c:overlay val="0"/>
          <c:spPr>
            <a:noFill/>
            <a:ln>
              <a:noFill/>
            </a:ln>
            <a:effectLst/>
          </c:sp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253405824"/>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uk-UA"/>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ru-RU"/>
              <a:t>ТНІ у корівнику</a:t>
            </a:r>
          </a:p>
        </c:rich>
      </c:tx>
      <c:layout/>
      <c:overlay val="0"/>
      <c:spPr>
        <a:noFill/>
        <a:ln>
          <a:noFill/>
        </a:ln>
        <a:effectLst/>
      </c:spPr>
    </c:title>
    <c:autoTitleDeleted val="0"/>
    <c:plotArea>
      <c:layout/>
      <c:lineChart>
        <c:grouping val="stacked"/>
        <c:varyColors val="0"/>
        <c:ser>
          <c:idx val="0"/>
          <c:order val="0"/>
          <c:tx>
            <c:strRef>
              <c:f>Лист1!$E$1</c:f>
              <c:strCache>
                <c:ptCount val="1"/>
                <c:pt idx="0">
                  <c:v>У корівнику  ТНІ</c:v>
                </c:pt>
              </c:strCache>
            </c:strRef>
          </c:tx>
          <c:spPr>
            <a:ln w="28575" cap="rnd">
              <a:solidFill>
                <a:schemeClr val="accent1"/>
              </a:solidFill>
              <a:round/>
            </a:ln>
            <a:effectLst/>
          </c:spPr>
          <c:marker>
            <c:symbol val="none"/>
          </c:marker>
          <c:cat>
            <c:numRef>
              <c:f>Лист1!$D$2:$D$32</c:f>
              <c:numCache>
                <c:formatCode>m/d/yyyy\ h:mm</c:formatCode>
                <c:ptCount val="31"/>
                <c:pt idx="0">
                  <c:v>43647</c:v>
                </c:pt>
                <c:pt idx="1">
                  <c:v>43648</c:v>
                </c:pt>
                <c:pt idx="2">
                  <c:v>43649</c:v>
                </c:pt>
                <c:pt idx="3">
                  <c:v>43650</c:v>
                </c:pt>
                <c:pt idx="4">
                  <c:v>43651</c:v>
                </c:pt>
                <c:pt idx="5">
                  <c:v>43652</c:v>
                </c:pt>
                <c:pt idx="6">
                  <c:v>43653</c:v>
                </c:pt>
                <c:pt idx="7">
                  <c:v>43654</c:v>
                </c:pt>
                <c:pt idx="8">
                  <c:v>43655</c:v>
                </c:pt>
                <c:pt idx="9">
                  <c:v>43656</c:v>
                </c:pt>
                <c:pt idx="10">
                  <c:v>43657</c:v>
                </c:pt>
                <c:pt idx="11">
                  <c:v>43658</c:v>
                </c:pt>
                <c:pt idx="12">
                  <c:v>43659</c:v>
                </c:pt>
                <c:pt idx="13">
                  <c:v>43660</c:v>
                </c:pt>
                <c:pt idx="14">
                  <c:v>43661</c:v>
                </c:pt>
                <c:pt idx="15">
                  <c:v>43662</c:v>
                </c:pt>
                <c:pt idx="16">
                  <c:v>43663</c:v>
                </c:pt>
                <c:pt idx="17">
                  <c:v>43664</c:v>
                </c:pt>
                <c:pt idx="18">
                  <c:v>43665</c:v>
                </c:pt>
                <c:pt idx="19">
                  <c:v>43666</c:v>
                </c:pt>
                <c:pt idx="20">
                  <c:v>43667</c:v>
                </c:pt>
                <c:pt idx="21">
                  <c:v>43668</c:v>
                </c:pt>
                <c:pt idx="22">
                  <c:v>43669</c:v>
                </c:pt>
                <c:pt idx="23">
                  <c:v>43670</c:v>
                </c:pt>
                <c:pt idx="24">
                  <c:v>43671</c:v>
                </c:pt>
                <c:pt idx="25">
                  <c:v>43672</c:v>
                </c:pt>
                <c:pt idx="26">
                  <c:v>43673</c:v>
                </c:pt>
                <c:pt idx="27">
                  <c:v>43674</c:v>
                </c:pt>
                <c:pt idx="28">
                  <c:v>43675</c:v>
                </c:pt>
                <c:pt idx="29">
                  <c:v>43676</c:v>
                </c:pt>
                <c:pt idx="30">
                  <c:v>43677</c:v>
                </c:pt>
              </c:numCache>
            </c:numRef>
          </c:cat>
          <c:val>
            <c:numRef>
              <c:f>Лист1!$E$2:$E$32</c:f>
              <c:numCache>
                <c:formatCode>0.00</c:formatCode>
                <c:ptCount val="31"/>
                <c:pt idx="0">
                  <c:v>73.908500000000004</c:v>
                </c:pt>
                <c:pt idx="1">
                  <c:v>71.724999999999994</c:v>
                </c:pt>
                <c:pt idx="2">
                  <c:v>71.805199999999999</c:v>
                </c:pt>
                <c:pt idx="3">
                  <c:v>73.592799999999997</c:v>
                </c:pt>
                <c:pt idx="4">
                  <c:v>74.049599999999998</c:v>
                </c:pt>
                <c:pt idx="5">
                  <c:v>75.916799999999995</c:v>
                </c:pt>
                <c:pt idx="6">
                  <c:v>73.908500000000004</c:v>
                </c:pt>
                <c:pt idx="7">
                  <c:v>71.724999999999994</c:v>
                </c:pt>
                <c:pt idx="8">
                  <c:v>71.805199999999999</c:v>
                </c:pt>
                <c:pt idx="9">
                  <c:v>73.592799999999997</c:v>
                </c:pt>
                <c:pt idx="10">
                  <c:v>74.049599999999998</c:v>
                </c:pt>
                <c:pt idx="11">
                  <c:v>75.916799999999995</c:v>
                </c:pt>
                <c:pt idx="12">
                  <c:v>73.908500000000004</c:v>
                </c:pt>
                <c:pt idx="13">
                  <c:v>71.724999999999994</c:v>
                </c:pt>
                <c:pt idx="14">
                  <c:v>71.805199999999999</c:v>
                </c:pt>
                <c:pt idx="15">
                  <c:v>73.592799999999997</c:v>
                </c:pt>
                <c:pt idx="16">
                  <c:v>74.049599999999998</c:v>
                </c:pt>
                <c:pt idx="17">
                  <c:v>75.916799999999995</c:v>
                </c:pt>
                <c:pt idx="18">
                  <c:v>73.908500000000004</c:v>
                </c:pt>
                <c:pt idx="19">
                  <c:v>71.724999999999994</c:v>
                </c:pt>
                <c:pt idx="20">
                  <c:v>71.805199999999999</c:v>
                </c:pt>
                <c:pt idx="21">
                  <c:v>73.592799999999997</c:v>
                </c:pt>
                <c:pt idx="22">
                  <c:v>74.049599999999998</c:v>
                </c:pt>
                <c:pt idx="23">
                  <c:v>82.909300000000002</c:v>
                </c:pt>
                <c:pt idx="24">
                  <c:v>73.908500000000004</c:v>
                </c:pt>
                <c:pt idx="25">
                  <c:v>71.724999999999994</c:v>
                </c:pt>
                <c:pt idx="26">
                  <c:v>71.805199999999999</c:v>
                </c:pt>
                <c:pt idx="27">
                  <c:v>73.592799999999997</c:v>
                </c:pt>
                <c:pt idx="28">
                  <c:v>74.049599999999998</c:v>
                </c:pt>
                <c:pt idx="29">
                  <c:v>75.916799999999995</c:v>
                </c:pt>
                <c:pt idx="30">
                  <c:v>76.776800000000009</c:v>
                </c:pt>
              </c:numCache>
            </c:numRef>
          </c:val>
          <c:smooth val="0"/>
          <c:extLst>
            <c:ext xmlns:c16="http://schemas.microsoft.com/office/drawing/2014/chart" uri="{C3380CC4-5D6E-409C-BE32-E72D297353CC}">
              <c16:uniqueId val="{00000000-C8CB-4B86-9267-87EB14F21DD9}"/>
            </c:ext>
          </c:extLst>
        </c:ser>
        <c:dLbls>
          <c:showLegendKey val="0"/>
          <c:showVal val="0"/>
          <c:showCatName val="0"/>
          <c:showSerName val="0"/>
          <c:showPercent val="0"/>
          <c:showBubbleSize val="0"/>
        </c:dLbls>
        <c:smooth val="0"/>
        <c:axId val="54417280"/>
        <c:axId val="114761728"/>
      </c:lineChart>
      <c:dateAx>
        <c:axId val="5441728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ru-RU"/>
                  <a:t>Дні липня місяця</a:t>
                </a:r>
              </a:p>
            </c:rich>
          </c:tx>
          <c:layout/>
          <c:overlay val="0"/>
          <c:spPr>
            <a:noFill/>
            <a:ln>
              <a:noFill/>
            </a:ln>
            <a:effectLst/>
          </c:spPr>
        </c:title>
        <c:numFmt formatCode="m/d/yyyy\ h:mm"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114761728"/>
        <c:crosses val="autoZero"/>
        <c:auto val="1"/>
        <c:lblOffset val="100"/>
        <c:baseTimeUnit val="days"/>
      </c:dateAx>
      <c:valAx>
        <c:axId val="1147617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ru-RU"/>
                  <a:t>ТНІ</a:t>
                </a:r>
              </a:p>
            </c:rich>
          </c:tx>
          <c:layout/>
          <c:overlay val="0"/>
          <c:spPr>
            <a:noFill/>
            <a:ln>
              <a:noFill/>
            </a:ln>
            <a:effectLst/>
          </c:sp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54417280"/>
        <c:crosses val="autoZero"/>
        <c:crossBetween val="between"/>
      </c:valAx>
      <c:spPr>
        <a:noFill/>
        <a:ln>
          <a:noFill/>
        </a:ln>
        <a:effectLst/>
      </c:spPr>
    </c:plotArea>
    <c:plotVisOnly val="1"/>
    <c:dispBlanksAs val="zero"/>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uk-UA"/>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ru-RU"/>
              <a:t>ТНІ у тіні дерев на території ферми</a:t>
            </a:r>
          </a:p>
        </c:rich>
      </c:tx>
      <c:layout>
        <c:manualLayout>
          <c:xMode val="edge"/>
          <c:yMode val="edge"/>
          <c:x val="0.32890266841644794"/>
          <c:y val="0"/>
        </c:manualLayout>
      </c:layout>
      <c:overlay val="0"/>
      <c:spPr>
        <a:noFill/>
        <a:ln>
          <a:noFill/>
        </a:ln>
        <a:effectLst/>
      </c:spPr>
    </c:title>
    <c:autoTitleDeleted val="0"/>
    <c:plotArea>
      <c:layout/>
      <c:lineChart>
        <c:grouping val="stacked"/>
        <c:varyColors val="0"/>
        <c:ser>
          <c:idx val="0"/>
          <c:order val="0"/>
          <c:spPr>
            <a:ln w="28575" cap="rnd">
              <a:solidFill>
                <a:schemeClr val="accent1"/>
              </a:solidFill>
              <a:round/>
            </a:ln>
            <a:effectLst/>
          </c:spPr>
          <c:marker>
            <c:symbol val="none"/>
          </c:marker>
          <c:cat>
            <c:numRef>
              <c:f>Лист1!$G$2:$G$32</c:f>
              <c:numCache>
                <c:formatCode>m/d/yyyy\ h:mm</c:formatCode>
                <c:ptCount val="31"/>
                <c:pt idx="0">
                  <c:v>43647</c:v>
                </c:pt>
                <c:pt idx="1">
                  <c:v>43648</c:v>
                </c:pt>
                <c:pt idx="2">
                  <c:v>43649</c:v>
                </c:pt>
                <c:pt idx="3">
                  <c:v>43650</c:v>
                </c:pt>
                <c:pt idx="4">
                  <c:v>43651</c:v>
                </c:pt>
                <c:pt idx="5">
                  <c:v>43652</c:v>
                </c:pt>
                <c:pt idx="6">
                  <c:v>43653</c:v>
                </c:pt>
                <c:pt idx="7">
                  <c:v>43654</c:v>
                </c:pt>
                <c:pt idx="8">
                  <c:v>43655</c:v>
                </c:pt>
                <c:pt idx="9">
                  <c:v>43656</c:v>
                </c:pt>
                <c:pt idx="10">
                  <c:v>43657</c:v>
                </c:pt>
                <c:pt idx="11">
                  <c:v>43658</c:v>
                </c:pt>
                <c:pt idx="12">
                  <c:v>43659</c:v>
                </c:pt>
                <c:pt idx="13">
                  <c:v>43660</c:v>
                </c:pt>
                <c:pt idx="14">
                  <c:v>43661</c:v>
                </c:pt>
                <c:pt idx="15">
                  <c:v>43662</c:v>
                </c:pt>
                <c:pt idx="16">
                  <c:v>43663</c:v>
                </c:pt>
                <c:pt idx="17">
                  <c:v>43664</c:v>
                </c:pt>
                <c:pt idx="18">
                  <c:v>43665</c:v>
                </c:pt>
                <c:pt idx="19">
                  <c:v>43666</c:v>
                </c:pt>
                <c:pt idx="20">
                  <c:v>43667</c:v>
                </c:pt>
                <c:pt idx="21">
                  <c:v>43668</c:v>
                </c:pt>
                <c:pt idx="22">
                  <c:v>43669</c:v>
                </c:pt>
                <c:pt idx="23">
                  <c:v>43670</c:v>
                </c:pt>
                <c:pt idx="24">
                  <c:v>43671</c:v>
                </c:pt>
                <c:pt idx="25">
                  <c:v>43672</c:v>
                </c:pt>
                <c:pt idx="26">
                  <c:v>43673</c:v>
                </c:pt>
                <c:pt idx="27">
                  <c:v>43674</c:v>
                </c:pt>
                <c:pt idx="28">
                  <c:v>43675</c:v>
                </c:pt>
                <c:pt idx="29">
                  <c:v>43676</c:v>
                </c:pt>
                <c:pt idx="30">
                  <c:v>43677</c:v>
                </c:pt>
              </c:numCache>
            </c:numRef>
          </c:cat>
          <c:val>
            <c:numRef>
              <c:f>Лист1!$H$2:$H$32</c:f>
              <c:numCache>
                <c:formatCode>0.00</c:formatCode>
                <c:ptCount val="31"/>
                <c:pt idx="0">
                  <c:v>66.14439999999999</c:v>
                </c:pt>
                <c:pt idx="1">
                  <c:v>65.727800000000002</c:v>
                </c:pt>
                <c:pt idx="2">
                  <c:v>66.029200000000003</c:v>
                </c:pt>
                <c:pt idx="3">
                  <c:v>68.352800000000002</c:v>
                </c:pt>
                <c:pt idx="4">
                  <c:v>68.004500000000007</c:v>
                </c:pt>
                <c:pt idx="5">
                  <c:v>68.506599999999992</c:v>
                </c:pt>
                <c:pt idx="6">
                  <c:v>67.377800000000008</c:v>
                </c:pt>
                <c:pt idx="7">
                  <c:v>68.093800000000002</c:v>
                </c:pt>
                <c:pt idx="8">
                  <c:v>67.096199999999996</c:v>
                </c:pt>
                <c:pt idx="9">
                  <c:v>68.352800000000002</c:v>
                </c:pt>
                <c:pt idx="10">
                  <c:v>68.111999999999995</c:v>
                </c:pt>
                <c:pt idx="11">
                  <c:v>68.785399999999996</c:v>
                </c:pt>
                <c:pt idx="12">
                  <c:v>70.114800000000002</c:v>
                </c:pt>
                <c:pt idx="13">
                  <c:v>68.093800000000002</c:v>
                </c:pt>
                <c:pt idx="14">
                  <c:v>67.6297</c:v>
                </c:pt>
                <c:pt idx="15">
                  <c:v>67.708799999999997</c:v>
                </c:pt>
                <c:pt idx="16">
                  <c:v>68.111999999999995</c:v>
                </c:pt>
                <c:pt idx="17">
                  <c:v>68.9696</c:v>
                </c:pt>
                <c:pt idx="18">
                  <c:v>70.243799999999993</c:v>
                </c:pt>
                <c:pt idx="19">
                  <c:v>67.502299999999991</c:v>
                </c:pt>
                <c:pt idx="20">
                  <c:v>67.6297</c:v>
                </c:pt>
                <c:pt idx="21">
                  <c:v>68.489599999999996</c:v>
                </c:pt>
                <c:pt idx="22">
                  <c:v>67.070400000000006</c:v>
                </c:pt>
                <c:pt idx="23">
                  <c:v>71.140900000000002</c:v>
                </c:pt>
                <c:pt idx="24">
                  <c:v>67.430599999999998</c:v>
                </c:pt>
                <c:pt idx="25">
                  <c:v>66.319299999999998</c:v>
                </c:pt>
                <c:pt idx="26">
                  <c:v>67.6297</c:v>
                </c:pt>
                <c:pt idx="27">
                  <c:v>68.352800000000002</c:v>
                </c:pt>
                <c:pt idx="28">
                  <c:v>66.99199999999999</c:v>
                </c:pt>
                <c:pt idx="29">
                  <c:v>68.394099999999995</c:v>
                </c:pt>
                <c:pt idx="30">
                  <c:v>68.325999999999993</c:v>
                </c:pt>
              </c:numCache>
            </c:numRef>
          </c:val>
          <c:smooth val="0"/>
          <c:extLst>
            <c:ext xmlns:c16="http://schemas.microsoft.com/office/drawing/2014/chart" uri="{C3380CC4-5D6E-409C-BE32-E72D297353CC}">
              <c16:uniqueId val="{00000000-8D80-45A4-912A-204A54D1AA10}"/>
            </c:ext>
          </c:extLst>
        </c:ser>
        <c:dLbls>
          <c:showLegendKey val="0"/>
          <c:showVal val="0"/>
          <c:showCatName val="0"/>
          <c:showSerName val="0"/>
          <c:showPercent val="0"/>
          <c:showBubbleSize val="0"/>
        </c:dLbls>
        <c:smooth val="0"/>
        <c:axId val="200430336"/>
        <c:axId val="200432256"/>
      </c:lineChart>
      <c:dateAx>
        <c:axId val="20043033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ru-RU"/>
                  <a:t>Дні липня місяця</a:t>
                </a:r>
              </a:p>
            </c:rich>
          </c:tx>
          <c:layout/>
          <c:overlay val="0"/>
          <c:spPr>
            <a:noFill/>
            <a:ln>
              <a:noFill/>
            </a:ln>
            <a:effectLst/>
          </c:spPr>
        </c:title>
        <c:numFmt formatCode="m/d/yyyy\ h:mm"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200432256"/>
        <c:crosses val="autoZero"/>
        <c:auto val="1"/>
        <c:lblOffset val="100"/>
        <c:baseTimeUnit val="days"/>
      </c:dateAx>
      <c:valAx>
        <c:axId val="2004322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ru-RU"/>
                  <a:t>ТНІ</a:t>
                </a:r>
              </a:p>
            </c:rich>
          </c:tx>
          <c:layout/>
          <c:overlay val="0"/>
          <c:spPr>
            <a:noFill/>
            <a:ln>
              <a:noFill/>
            </a:ln>
            <a:effectLst/>
          </c:sp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200430336"/>
        <c:crosses val="autoZero"/>
        <c:crossBetween val="between"/>
      </c:valAx>
      <c:spPr>
        <a:noFill/>
        <a:ln>
          <a:noFill/>
        </a:ln>
        <a:effectLst/>
      </c:spPr>
    </c:plotArea>
    <c:plotVisOnly val="1"/>
    <c:dispBlanksAs val="zero"/>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uk-UA"/>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ru-RU"/>
              <a:t>Порівняльний графік молочної продуктивності з індексом температури і вологості</a:t>
            </a:r>
          </a:p>
        </c:rich>
      </c:tx>
      <c:layout/>
      <c:overlay val="0"/>
      <c:spPr>
        <a:noFill/>
        <a:ln>
          <a:noFill/>
        </a:ln>
        <a:effectLst/>
      </c:spPr>
    </c:title>
    <c:autoTitleDeleted val="0"/>
    <c:plotArea>
      <c:layout/>
      <c:barChart>
        <c:barDir val="col"/>
        <c:grouping val="clustered"/>
        <c:varyColors val="0"/>
        <c:ser>
          <c:idx val="0"/>
          <c:order val="0"/>
          <c:tx>
            <c:strRef>
              <c:f>Лист2!$L$3</c:f>
              <c:strCache>
                <c:ptCount val="1"/>
                <c:pt idx="0">
                  <c:v>середнє значення добового надою, кг за виборкою корів n=10 </c:v>
                </c:pt>
              </c:strCache>
            </c:strRef>
          </c:tx>
          <c:spPr>
            <a:solidFill>
              <a:schemeClr val="accent1"/>
            </a:solidFill>
            <a:ln>
              <a:noFill/>
            </a:ln>
            <a:effectLst/>
          </c:spPr>
          <c:invertIfNegative val="0"/>
          <c:cat>
            <c:numRef>
              <c:f>Лист2!$K$4:$K$34</c:f>
              <c:numCache>
                <c:formatCode>m/d/yyyy\ h:mm</c:formatCode>
                <c:ptCount val="31"/>
                <c:pt idx="0">
                  <c:v>43647</c:v>
                </c:pt>
                <c:pt idx="1">
                  <c:v>43648</c:v>
                </c:pt>
                <c:pt idx="2">
                  <c:v>43649</c:v>
                </c:pt>
                <c:pt idx="3">
                  <c:v>43650</c:v>
                </c:pt>
                <c:pt idx="4">
                  <c:v>43651</c:v>
                </c:pt>
                <c:pt idx="5">
                  <c:v>43652</c:v>
                </c:pt>
                <c:pt idx="6">
                  <c:v>43653</c:v>
                </c:pt>
                <c:pt idx="7">
                  <c:v>43654</c:v>
                </c:pt>
                <c:pt idx="8">
                  <c:v>43655</c:v>
                </c:pt>
                <c:pt idx="9">
                  <c:v>43656</c:v>
                </c:pt>
                <c:pt idx="10">
                  <c:v>43657</c:v>
                </c:pt>
                <c:pt idx="11">
                  <c:v>43658</c:v>
                </c:pt>
                <c:pt idx="12">
                  <c:v>43659</c:v>
                </c:pt>
                <c:pt idx="13">
                  <c:v>43660</c:v>
                </c:pt>
                <c:pt idx="14">
                  <c:v>43661</c:v>
                </c:pt>
                <c:pt idx="15">
                  <c:v>43662</c:v>
                </c:pt>
                <c:pt idx="16">
                  <c:v>43663</c:v>
                </c:pt>
                <c:pt idx="17">
                  <c:v>43664</c:v>
                </c:pt>
                <c:pt idx="18">
                  <c:v>43665</c:v>
                </c:pt>
                <c:pt idx="19">
                  <c:v>43666</c:v>
                </c:pt>
                <c:pt idx="20">
                  <c:v>43667</c:v>
                </c:pt>
                <c:pt idx="21">
                  <c:v>43668</c:v>
                </c:pt>
                <c:pt idx="22">
                  <c:v>43669</c:v>
                </c:pt>
                <c:pt idx="23">
                  <c:v>43670</c:v>
                </c:pt>
                <c:pt idx="24">
                  <c:v>43671</c:v>
                </c:pt>
                <c:pt idx="25">
                  <c:v>43672</c:v>
                </c:pt>
                <c:pt idx="26">
                  <c:v>43673</c:v>
                </c:pt>
                <c:pt idx="27">
                  <c:v>43674</c:v>
                </c:pt>
                <c:pt idx="28">
                  <c:v>43675</c:v>
                </c:pt>
                <c:pt idx="29">
                  <c:v>43676</c:v>
                </c:pt>
                <c:pt idx="30">
                  <c:v>43677</c:v>
                </c:pt>
              </c:numCache>
            </c:numRef>
          </c:cat>
          <c:val>
            <c:numRef>
              <c:f>Лист2!$L$4:$L$34</c:f>
              <c:numCache>
                <c:formatCode>General</c:formatCode>
                <c:ptCount val="31"/>
                <c:pt idx="0">
                  <c:v>23.24</c:v>
                </c:pt>
                <c:pt idx="1">
                  <c:v>23.48</c:v>
                </c:pt>
                <c:pt idx="2">
                  <c:v>23.6</c:v>
                </c:pt>
                <c:pt idx="3">
                  <c:v>23.55</c:v>
                </c:pt>
                <c:pt idx="4">
                  <c:v>23.64</c:v>
                </c:pt>
                <c:pt idx="5">
                  <c:v>23.71</c:v>
                </c:pt>
                <c:pt idx="6">
                  <c:v>23.34</c:v>
                </c:pt>
                <c:pt idx="7">
                  <c:v>23.26</c:v>
                </c:pt>
                <c:pt idx="8">
                  <c:v>22.92</c:v>
                </c:pt>
                <c:pt idx="9">
                  <c:v>22.93</c:v>
                </c:pt>
                <c:pt idx="10">
                  <c:v>22.79</c:v>
                </c:pt>
                <c:pt idx="11">
                  <c:v>22.65</c:v>
                </c:pt>
                <c:pt idx="12">
                  <c:v>22.4</c:v>
                </c:pt>
                <c:pt idx="13">
                  <c:v>21.97</c:v>
                </c:pt>
                <c:pt idx="14">
                  <c:v>21.63</c:v>
                </c:pt>
                <c:pt idx="15">
                  <c:v>21.43</c:v>
                </c:pt>
                <c:pt idx="16">
                  <c:v>21.43</c:v>
                </c:pt>
                <c:pt idx="17">
                  <c:v>21.48</c:v>
                </c:pt>
                <c:pt idx="18">
                  <c:v>21.38</c:v>
                </c:pt>
                <c:pt idx="19">
                  <c:v>21.39</c:v>
                </c:pt>
                <c:pt idx="20">
                  <c:v>21.57</c:v>
                </c:pt>
                <c:pt idx="21">
                  <c:v>21.57</c:v>
                </c:pt>
                <c:pt idx="22">
                  <c:v>21.51</c:v>
                </c:pt>
                <c:pt idx="23">
                  <c:v>21.23</c:v>
                </c:pt>
                <c:pt idx="24">
                  <c:v>20.98</c:v>
                </c:pt>
                <c:pt idx="25">
                  <c:v>20.69</c:v>
                </c:pt>
                <c:pt idx="26">
                  <c:v>19.8</c:v>
                </c:pt>
                <c:pt idx="27">
                  <c:v>19.52</c:v>
                </c:pt>
                <c:pt idx="28">
                  <c:v>19.39</c:v>
                </c:pt>
                <c:pt idx="29">
                  <c:v>19.41</c:v>
                </c:pt>
                <c:pt idx="30">
                  <c:v>19.47</c:v>
                </c:pt>
              </c:numCache>
            </c:numRef>
          </c:val>
          <c:extLst>
            <c:ext xmlns:c16="http://schemas.microsoft.com/office/drawing/2014/chart" uri="{C3380CC4-5D6E-409C-BE32-E72D297353CC}">
              <c16:uniqueId val="{00000000-0D90-4398-9031-756D75FA95FA}"/>
            </c:ext>
          </c:extLst>
        </c:ser>
        <c:dLbls>
          <c:showLegendKey val="0"/>
          <c:showVal val="0"/>
          <c:showCatName val="0"/>
          <c:showSerName val="0"/>
          <c:showPercent val="0"/>
          <c:showBubbleSize val="0"/>
        </c:dLbls>
        <c:gapWidth val="219"/>
        <c:overlap val="-27"/>
        <c:axId val="263763072"/>
        <c:axId val="263764608"/>
      </c:barChart>
      <c:lineChart>
        <c:grouping val="standard"/>
        <c:varyColors val="0"/>
        <c:ser>
          <c:idx val="1"/>
          <c:order val="1"/>
          <c:tx>
            <c:strRef>
              <c:f>Лист2!$M$3</c:f>
              <c:strCache>
                <c:ptCount val="1"/>
                <c:pt idx="0">
                  <c:v>ТНІ На вигульному майданчику  </c:v>
                </c:pt>
              </c:strCache>
            </c:strRef>
          </c:tx>
          <c:spPr>
            <a:ln w="28575" cap="rnd">
              <a:solidFill>
                <a:schemeClr val="accent2"/>
              </a:solidFill>
              <a:round/>
            </a:ln>
            <a:effectLst/>
          </c:spPr>
          <c:marker>
            <c:symbol val="none"/>
          </c:marker>
          <c:cat>
            <c:numRef>
              <c:f>Лист2!$K$4:$K$34</c:f>
              <c:numCache>
                <c:formatCode>m/d/yyyy\ h:mm</c:formatCode>
                <c:ptCount val="31"/>
                <c:pt idx="0">
                  <c:v>43647</c:v>
                </c:pt>
                <c:pt idx="1">
                  <c:v>43648</c:v>
                </c:pt>
                <c:pt idx="2">
                  <c:v>43649</c:v>
                </c:pt>
                <c:pt idx="3">
                  <c:v>43650</c:v>
                </c:pt>
                <c:pt idx="4">
                  <c:v>43651</c:v>
                </c:pt>
                <c:pt idx="5">
                  <c:v>43652</c:v>
                </c:pt>
                <c:pt idx="6">
                  <c:v>43653</c:v>
                </c:pt>
                <c:pt idx="7">
                  <c:v>43654</c:v>
                </c:pt>
                <c:pt idx="8">
                  <c:v>43655</c:v>
                </c:pt>
                <c:pt idx="9">
                  <c:v>43656</c:v>
                </c:pt>
                <c:pt idx="10">
                  <c:v>43657</c:v>
                </c:pt>
                <c:pt idx="11">
                  <c:v>43658</c:v>
                </c:pt>
                <c:pt idx="12">
                  <c:v>43659</c:v>
                </c:pt>
                <c:pt idx="13">
                  <c:v>43660</c:v>
                </c:pt>
                <c:pt idx="14">
                  <c:v>43661</c:v>
                </c:pt>
                <c:pt idx="15">
                  <c:v>43662</c:v>
                </c:pt>
                <c:pt idx="16">
                  <c:v>43663</c:v>
                </c:pt>
                <c:pt idx="17">
                  <c:v>43664</c:v>
                </c:pt>
                <c:pt idx="18">
                  <c:v>43665</c:v>
                </c:pt>
                <c:pt idx="19">
                  <c:v>43666</c:v>
                </c:pt>
                <c:pt idx="20">
                  <c:v>43667</c:v>
                </c:pt>
                <c:pt idx="21">
                  <c:v>43668</c:v>
                </c:pt>
                <c:pt idx="22">
                  <c:v>43669</c:v>
                </c:pt>
                <c:pt idx="23">
                  <c:v>43670</c:v>
                </c:pt>
                <c:pt idx="24">
                  <c:v>43671</c:v>
                </c:pt>
                <c:pt idx="25">
                  <c:v>43672</c:v>
                </c:pt>
                <c:pt idx="26">
                  <c:v>43673</c:v>
                </c:pt>
                <c:pt idx="27">
                  <c:v>43674</c:v>
                </c:pt>
                <c:pt idx="28">
                  <c:v>43675</c:v>
                </c:pt>
                <c:pt idx="29">
                  <c:v>43676</c:v>
                </c:pt>
                <c:pt idx="30">
                  <c:v>43677</c:v>
                </c:pt>
              </c:numCache>
            </c:numRef>
          </c:cat>
          <c:val>
            <c:numRef>
              <c:f>Лист2!$M$4:$M$34</c:f>
              <c:numCache>
                <c:formatCode>General</c:formatCode>
                <c:ptCount val="31"/>
                <c:pt idx="0">
                  <c:v>75.215999999999994</c:v>
                </c:pt>
                <c:pt idx="1">
                  <c:v>72.596000000000004</c:v>
                </c:pt>
                <c:pt idx="2">
                  <c:v>72.567499999999995</c:v>
                </c:pt>
                <c:pt idx="3">
                  <c:v>74.593400000000003</c:v>
                </c:pt>
                <c:pt idx="4">
                  <c:v>74.4148</c:v>
                </c:pt>
                <c:pt idx="5">
                  <c:v>76.348100000000002</c:v>
                </c:pt>
                <c:pt idx="6">
                  <c:v>75.215999999999994</c:v>
                </c:pt>
                <c:pt idx="7">
                  <c:v>72.596000000000004</c:v>
                </c:pt>
                <c:pt idx="8">
                  <c:v>72.567499999999995</c:v>
                </c:pt>
                <c:pt idx="9">
                  <c:v>74.593400000000003</c:v>
                </c:pt>
                <c:pt idx="10">
                  <c:v>74.4148</c:v>
                </c:pt>
                <c:pt idx="11">
                  <c:v>76.348100000000002</c:v>
                </c:pt>
                <c:pt idx="12">
                  <c:v>75.215999999999994</c:v>
                </c:pt>
                <c:pt idx="13">
                  <c:v>72.596000000000004</c:v>
                </c:pt>
                <c:pt idx="14">
                  <c:v>72.567499999999995</c:v>
                </c:pt>
                <c:pt idx="15">
                  <c:v>74.593400000000003</c:v>
                </c:pt>
                <c:pt idx="16">
                  <c:v>74.4148</c:v>
                </c:pt>
                <c:pt idx="17">
                  <c:v>76.348100000000002</c:v>
                </c:pt>
                <c:pt idx="18">
                  <c:v>75.215999999999994</c:v>
                </c:pt>
                <c:pt idx="19">
                  <c:v>72.596000000000004</c:v>
                </c:pt>
                <c:pt idx="20">
                  <c:v>72.567499999999995</c:v>
                </c:pt>
                <c:pt idx="21">
                  <c:v>74.593400000000003</c:v>
                </c:pt>
                <c:pt idx="22">
                  <c:v>74.4148</c:v>
                </c:pt>
                <c:pt idx="23">
                  <c:v>82.643299999999996</c:v>
                </c:pt>
                <c:pt idx="24">
                  <c:v>75.215999999999994</c:v>
                </c:pt>
                <c:pt idx="25">
                  <c:v>72.596000000000004</c:v>
                </c:pt>
                <c:pt idx="26">
                  <c:v>72.567499999999995</c:v>
                </c:pt>
                <c:pt idx="27">
                  <c:v>74.593400000000003</c:v>
                </c:pt>
                <c:pt idx="28">
                  <c:v>74.4148</c:v>
                </c:pt>
                <c:pt idx="29">
                  <c:v>76.348100000000002</c:v>
                </c:pt>
                <c:pt idx="30">
                  <c:v>77.206400000000002</c:v>
                </c:pt>
              </c:numCache>
            </c:numRef>
          </c:val>
          <c:smooth val="0"/>
          <c:extLst>
            <c:ext xmlns:c16="http://schemas.microsoft.com/office/drawing/2014/chart" uri="{C3380CC4-5D6E-409C-BE32-E72D297353CC}">
              <c16:uniqueId val="{00000001-0D90-4398-9031-756D75FA95FA}"/>
            </c:ext>
          </c:extLst>
        </c:ser>
        <c:dLbls>
          <c:showLegendKey val="0"/>
          <c:showVal val="0"/>
          <c:showCatName val="0"/>
          <c:showSerName val="0"/>
          <c:showPercent val="0"/>
          <c:showBubbleSize val="0"/>
        </c:dLbls>
        <c:marker val="1"/>
        <c:smooth val="0"/>
        <c:axId val="263763072"/>
        <c:axId val="263764608"/>
      </c:lineChart>
      <c:dateAx>
        <c:axId val="263763072"/>
        <c:scaling>
          <c:orientation val="minMax"/>
        </c:scaling>
        <c:delete val="0"/>
        <c:axPos val="b"/>
        <c:numFmt formatCode="m/d/yyyy\ h:mm"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263764608"/>
        <c:crosses val="autoZero"/>
        <c:auto val="1"/>
        <c:lblOffset val="100"/>
        <c:baseTimeUnit val="days"/>
      </c:dateAx>
      <c:valAx>
        <c:axId val="2637646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crossAx val="2637630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uk-UA"/>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uk-UA"/>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pPr>
              <a:defRPr/>
            </a:pPr>
            <a:fld id="{DF813A59-63DF-491C-A721-3EF7FFF0AA8C}" type="slidenum">
              <a:rPr lang="ru-RU" altLang="ru-RU"/>
              <a:pPr>
                <a:defRPr/>
              </a:pPr>
              <a:t>‹#›</a:t>
            </a:fld>
            <a:endParaRPr lang="ru-RU" altLang="ru-RU"/>
          </a:p>
        </p:txBody>
      </p:sp>
    </p:spTree>
    <p:extLst>
      <p:ext uri="{BB962C8B-B14F-4D97-AF65-F5344CB8AC3E}">
        <p14:creationId xmlns:p14="http://schemas.microsoft.com/office/powerpoint/2010/main" val="2529313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pPr>
              <a:defRPr/>
            </a:pPr>
            <a:fld id="{7ED25CC6-6C16-4999-A585-CB6D5E9F7F1C}" type="slidenum">
              <a:rPr lang="ru-RU" altLang="ru-RU"/>
              <a:pPr>
                <a:defRPr/>
              </a:pPr>
              <a:t>‹#›</a:t>
            </a:fld>
            <a:endParaRPr lang="ru-RU" altLang="ru-RU"/>
          </a:p>
        </p:txBody>
      </p:sp>
    </p:spTree>
    <p:extLst>
      <p:ext uri="{BB962C8B-B14F-4D97-AF65-F5344CB8AC3E}">
        <p14:creationId xmlns:p14="http://schemas.microsoft.com/office/powerpoint/2010/main" val="2679750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pPr>
              <a:defRPr/>
            </a:pPr>
            <a:fld id="{03AABA19-DCD9-4AD2-BB01-1EB4353F3E51}" type="slidenum">
              <a:rPr lang="ru-RU" altLang="ru-RU"/>
              <a:pPr>
                <a:defRPr/>
              </a:pPr>
              <a:t>‹#›</a:t>
            </a:fld>
            <a:endParaRPr lang="ru-RU" altLang="ru-RU"/>
          </a:p>
        </p:txBody>
      </p:sp>
    </p:spTree>
    <p:extLst>
      <p:ext uri="{BB962C8B-B14F-4D97-AF65-F5344CB8AC3E}">
        <p14:creationId xmlns:p14="http://schemas.microsoft.com/office/powerpoint/2010/main" val="3010172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pPr>
              <a:defRPr/>
            </a:pPr>
            <a:fld id="{E4222AF2-4E8A-4417-9B53-F4E960793643}" type="slidenum">
              <a:rPr lang="ru-RU" altLang="ru-RU"/>
              <a:pPr>
                <a:defRPr/>
              </a:pPr>
              <a:t>‹#›</a:t>
            </a:fld>
            <a:endParaRPr lang="ru-RU" altLang="ru-RU"/>
          </a:p>
        </p:txBody>
      </p:sp>
    </p:spTree>
    <p:extLst>
      <p:ext uri="{BB962C8B-B14F-4D97-AF65-F5344CB8AC3E}">
        <p14:creationId xmlns:p14="http://schemas.microsoft.com/office/powerpoint/2010/main" val="1037679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pPr>
              <a:defRPr/>
            </a:pPr>
            <a:fld id="{77D9738F-B899-4F60-BBE2-2F600AE625B4}" type="slidenum">
              <a:rPr lang="ru-RU" altLang="ru-RU"/>
              <a:pPr>
                <a:defRPr/>
              </a:pPr>
              <a:t>‹#›</a:t>
            </a:fld>
            <a:endParaRPr lang="ru-RU" altLang="ru-RU"/>
          </a:p>
        </p:txBody>
      </p:sp>
    </p:spTree>
    <p:extLst>
      <p:ext uri="{BB962C8B-B14F-4D97-AF65-F5344CB8AC3E}">
        <p14:creationId xmlns:p14="http://schemas.microsoft.com/office/powerpoint/2010/main" val="1140142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pPr>
              <a:defRPr/>
            </a:pPr>
            <a:fld id="{4D016A68-1B44-4398-9C6F-0EB927CD9310}" type="slidenum">
              <a:rPr lang="ru-RU" altLang="ru-RU"/>
              <a:pPr>
                <a:defRPr/>
              </a:pPr>
              <a:t>‹#›</a:t>
            </a:fld>
            <a:endParaRPr lang="ru-RU" altLang="ru-RU"/>
          </a:p>
        </p:txBody>
      </p:sp>
    </p:spTree>
    <p:extLst>
      <p:ext uri="{BB962C8B-B14F-4D97-AF65-F5344CB8AC3E}">
        <p14:creationId xmlns:p14="http://schemas.microsoft.com/office/powerpoint/2010/main" val="1238724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9" name="Rectangle 6"/>
          <p:cNvSpPr>
            <a:spLocks noGrp="1" noChangeArrowheads="1"/>
          </p:cNvSpPr>
          <p:nvPr>
            <p:ph type="sldNum" sz="quarter" idx="12"/>
          </p:nvPr>
        </p:nvSpPr>
        <p:spPr>
          <a:ln/>
        </p:spPr>
        <p:txBody>
          <a:bodyPr/>
          <a:lstStyle>
            <a:lvl1pPr>
              <a:defRPr/>
            </a:lvl1pPr>
          </a:lstStyle>
          <a:p>
            <a:pPr>
              <a:defRPr/>
            </a:pPr>
            <a:fld id="{AF48C886-A798-4991-AFE8-5AC492579596}" type="slidenum">
              <a:rPr lang="ru-RU" altLang="ru-RU"/>
              <a:pPr>
                <a:defRPr/>
              </a:pPr>
              <a:t>‹#›</a:t>
            </a:fld>
            <a:endParaRPr lang="ru-RU" altLang="ru-RU"/>
          </a:p>
        </p:txBody>
      </p:sp>
    </p:spTree>
    <p:extLst>
      <p:ext uri="{BB962C8B-B14F-4D97-AF65-F5344CB8AC3E}">
        <p14:creationId xmlns:p14="http://schemas.microsoft.com/office/powerpoint/2010/main" val="3955328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5" name="Rectangle 6"/>
          <p:cNvSpPr>
            <a:spLocks noGrp="1" noChangeArrowheads="1"/>
          </p:cNvSpPr>
          <p:nvPr>
            <p:ph type="sldNum" sz="quarter" idx="12"/>
          </p:nvPr>
        </p:nvSpPr>
        <p:spPr>
          <a:ln/>
        </p:spPr>
        <p:txBody>
          <a:bodyPr/>
          <a:lstStyle>
            <a:lvl1pPr>
              <a:defRPr/>
            </a:lvl1pPr>
          </a:lstStyle>
          <a:p>
            <a:pPr>
              <a:defRPr/>
            </a:pPr>
            <a:fld id="{3B7C1164-2DD8-49B8-AB66-73820646F25D}" type="slidenum">
              <a:rPr lang="ru-RU" altLang="ru-RU"/>
              <a:pPr>
                <a:defRPr/>
              </a:pPr>
              <a:t>‹#›</a:t>
            </a:fld>
            <a:endParaRPr lang="ru-RU" altLang="ru-RU"/>
          </a:p>
        </p:txBody>
      </p:sp>
    </p:spTree>
    <p:extLst>
      <p:ext uri="{BB962C8B-B14F-4D97-AF65-F5344CB8AC3E}">
        <p14:creationId xmlns:p14="http://schemas.microsoft.com/office/powerpoint/2010/main" val="555452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4" name="Rectangle 6"/>
          <p:cNvSpPr>
            <a:spLocks noGrp="1" noChangeArrowheads="1"/>
          </p:cNvSpPr>
          <p:nvPr>
            <p:ph type="sldNum" sz="quarter" idx="12"/>
          </p:nvPr>
        </p:nvSpPr>
        <p:spPr>
          <a:ln/>
        </p:spPr>
        <p:txBody>
          <a:bodyPr/>
          <a:lstStyle>
            <a:lvl1pPr>
              <a:defRPr/>
            </a:lvl1pPr>
          </a:lstStyle>
          <a:p>
            <a:pPr>
              <a:defRPr/>
            </a:pPr>
            <a:fld id="{7CBFA069-F779-4593-978A-D09B1C657226}" type="slidenum">
              <a:rPr lang="ru-RU" altLang="ru-RU"/>
              <a:pPr>
                <a:defRPr/>
              </a:pPr>
              <a:t>‹#›</a:t>
            </a:fld>
            <a:endParaRPr lang="ru-RU" altLang="ru-RU"/>
          </a:p>
        </p:txBody>
      </p:sp>
    </p:spTree>
    <p:extLst>
      <p:ext uri="{BB962C8B-B14F-4D97-AF65-F5344CB8AC3E}">
        <p14:creationId xmlns:p14="http://schemas.microsoft.com/office/powerpoint/2010/main" val="599257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pPr>
              <a:defRPr/>
            </a:pPr>
            <a:fld id="{452A3A22-6E61-4C70-AFF9-8D4F3E57A5FF}" type="slidenum">
              <a:rPr lang="ru-RU" altLang="ru-RU"/>
              <a:pPr>
                <a:defRPr/>
              </a:pPr>
              <a:t>‹#›</a:t>
            </a:fld>
            <a:endParaRPr lang="ru-RU" altLang="ru-RU"/>
          </a:p>
        </p:txBody>
      </p:sp>
    </p:spTree>
    <p:extLst>
      <p:ext uri="{BB962C8B-B14F-4D97-AF65-F5344CB8AC3E}">
        <p14:creationId xmlns:p14="http://schemas.microsoft.com/office/powerpoint/2010/main" val="3581044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pPr>
              <a:defRPr/>
            </a:pPr>
            <a:fld id="{F7D76E33-4A89-4FBE-B75C-C05C4237DA2E}" type="slidenum">
              <a:rPr lang="ru-RU" altLang="ru-RU"/>
              <a:pPr>
                <a:defRPr/>
              </a:pPr>
              <a:t>‹#›</a:t>
            </a:fld>
            <a:endParaRPr lang="ru-RU" altLang="ru-RU"/>
          </a:p>
        </p:txBody>
      </p:sp>
    </p:spTree>
    <p:extLst>
      <p:ext uri="{BB962C8B-B14F-4D97-AF65-F5344CB8AC3E}">
        <p14:creationId xmlns:p14="http://schemas.microsoft.com/office/powerpoint/2010/main" val="3570728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ru-RU" alt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ru-RU" alt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3AA5901C-A7EE-4054-9B26-76F77E70F7B3}"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539750" y="1556990"/>
            <a:ext cx="7848600" cy="384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uk-UA" altLang="ru-RU" sz="2400" b="1" dirty="0" smtClean="0">
              <a:latin typeface="Times New Roman" panose="02020603050405020304" pitchFamily="18" charset="0"/>
              <a:cs typeface="Times New Roman" panose="02020603050405020304" pitchFamily="18" charset="0"/>
            </a:endParaRPr>
          </a:p>
          <a:p>
            <a:pPr algn="ctr" eaLnBrk="1" hangingPunct="1"/>
            <a:endParaRPr lang="uk-UA" altLang="ru-RU" sz="2400" b="1" dirty="0">
              <a:latin typeface="Times New Roman" panose="02020603050405020304" pitchFamily="18" charset="0"/>
              <a:cs typeface="Times New Roman" panose="02020603050405020304" pitchFamily="18" charset="0"/>
            </a:endParaRPr>
          </a:p>
          <a:p>
            <a:pPr algn="ctr" eaLnBrk="1" hangingPunct="1"/>
            <a:endParaRPr lang="uk-UA" altLang="ru-RU" sz="2400" b="1" dirty="0">
              <a:latin typeface="Times New Roman" panose="02020603050405020304" pitchFamily="18" charset="0"/>
              <a:cs typeface="Times New Roman" panose="02020603050405020304" pitchFamily="18" charset="0"/>
            </a:endParaRPr>
          </a:p>
          <a:p>
            <a:pPr algn="ctr" eaLnBrk="1" hangingPunct="1"/>
            <a:r>
              <a:rPr lang="uk-UA" altLang="ru-RU" sz="2400" b="1" dirty="0" smtClean="0">
                <a:latin typeface="Times New Roman" panose="02020603050405020304" pitchFamily="18" charset="0"/>
                <a:cs typeface="Times New Roman" panose="02020603050405020304" pitchFamily="18" charset="0"/>
              </a:rPr>
              <a:t>«</a:t>
            </a:r>
            <a:r>
              <a:rPr lang="ru-RU" sz="2400" b="1" dirty="0">
                <a:latin typeface="Times New Roman" panose="02020603050405020304" pitchFamily="18" charset="0"/>
                <a:cs typeface="Times New Roman" panose="02020603050405020304" pitchFamily="18" charset="0"/>
              </a:rPr>
              <a:t>ШЛЯХИ ВИРІШЕННЯ ЗАБЕЗПЕЧЕННЯ ДОБРОБУТУ ТВАРИН В УМОВАХ КЛІМАТИЧНИХ ЗМІН ПІВДЕНОГО РЕГІОНУ УКРАЇНИ</a:t>
            </a:r>
            <a:r>
              <a:rPr lang="uk-UA" altLang="ru-RU" sz="2400" b="1" dirty="0" smtClean="0">
                <a:latin typeface="Times New Roman" panose="02020603050405020304" pitchFamily="18" charset="0"/>
                <a:cs typeface="Times New Roman" panose="02020603050405020304" pitchFamily="18" charset="0"/>
              </a:rPr>
              <a:t>»</a:t>
            </a:r>
            <a:endParaRPr lang="en-US" altLang="ru-RU" sz="2400" b="1" dirty="0">
              <a:latin typeface="Times New Roman" panose="02020603050405020304" pitchFamily="18" charset="0"/>
              <a:cs typeface="Times New Roman" panose="02020603050405020304" pitchFamily="18" charset="0"/>
            </a:endParaRPr>
          </a:p>
          <a:p>
            <a:pPr eaLnBrk="1" hangingPunct="1"/>
            <a:endParaRPr lang="en-US" altLang="ru-RU" sz="2000" dirty="0">
              <a:latin typeface="Times New Roman" panose="02020603050405020304" pitchFamily="18" charset="0"/>
            </a:endParaRPr>
          </a:p>
          <a:p>
            <a:pPr eaLnBrk="1" hangingPunct="1"/>
            <a:r>
              <a:rPr lang="uk-UA" altLang="ru-RU" sz="2000" dirty="0" smtClean="0">
                <a:latin typeface="Times New Roman" panose="02020603050405020304" pitchFamily="18" charset="0"/>
              </a:rPr>
              <a:t>Доповідач – </a:t>
            </a:r>
            <a:r>
              <a:rPr lang="uk-UA" altLang="ru-RU" sz="2000" dirty="0">
                <a:latin typeface="Times New Roman" panose="02020603050405020304" pitchFamily="18" charset="0"/>
              </a:rPr>
              <a:t>доцент </a:t>
            </a:r>
            <a:r>
              <a:rPr lang="uk-UA" altLang="ru-RU" sz="2000" b="1" dirty="0">
                <a:latin typeface="Times New Roman" panose="02020603050405020304" pitchFamily="18" charset="0"/>
              </a:rPr>
              <a:t>Кушнеренко Владислав Григорович</a:t>
            </a:r>
            <a:endParaRPr lang="en-US" altLang="ru-RU" sz="2000" b="1" dirty="0">
              <a:latin typeface="Times New Roman" panose="02020603050405020304" pitchFamily="18" charset="0"/>
            </a:endParaRPr>
          </a:p>
          <a:p>
            <a:pPr eaLnBrk="1" hangingPunct="1"/>
            <a:endParaRPr lang="en-US" altLang="ru-RU" sz="2000" dirty="0">
              <a:latin typeface="Times New Roman" panose="02020603050405020304" pitchFamily="18" charset="0"/>
            </a:endParaRPr>
          </a:p>
          <a:p>
            <a:pPr algn="ctr" eaLnBrk="1" hangingPunct="1"/>
            <a:r>
              <a:rPr lang="uk-UA" altLang="ru-RU" sz="2000" dirty="0">
                <a:latin typeface="Times New Roman" panose="02020603050405020304" pitchFamily="18" charset="0"/>
              </a:rPr>
              <a:t>Херсон -</a:t>
            </a:r>
            <a:r>
              <a:rPr lang="uk-UA" altLang="ru-RU" sz="2000" dirty="0" smtClean="0">
                <a:latin typeface="Times New Roman" panose="02020603050405020304" pitchFamily="18" charset="0"/>
              </a:rPr>
              <a:t>2025</a:t>
            </a:r>
            <a:endParaRPr lang="en-US" altLang="ru-RU" sz="2000" dirty="0">
              <a:latin typeface="Times New Roman" panose="02020603050405020304" pitchFamily="18" charset="0"/>
            </a:endParaRPr>
          </a:p>
          <a:p>
            <a:pPr eaLnBrk="1" hangingPunct="1"/>
            <a:endParaRPr lang="ru-RU" altLang="ru-RU" sz="2000" dirty="0">
              <a:latin typeface="Times New Roman" panose="02020603050405020304" pitchFamily="18" charset="0"/>
            </a:endParaRPr>
          </a:p>
        </p:txBody>
      </p:sp>
      <p:sp>
        <p:nvSpPr>
          <p:cNvPr id="2051" name="Прямоугольник 1"/>
          <p:cNvSpPr>
            <a:spLocks noChangeArrowheads="1"/>
          </p:cNvSpPr>
          <p:nvPr/>
        </p:nvSpPr>
        <p:spPr bwMode="auto">
          <a:xfrm>
            <a:off x="539750" y="260350"/>
            <a:ext cx="84248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uk-UA" altLang="ru-RU" dirty="0">
              <a:latin typeface="Times New Roman" panose="02020603050405020304" pitchFamily="18" charset="0"/>
              <a:cs typeface="Times New Roman" panose="02020603050405020304" pitchFamily="18" charset="0"/>
            </a:endParaRPr>
          </a:p>
          <a:p>
            <a:pPr algn="ctr" eaLnBrk="1" hangingPunct="1"/>
            <a:r>
              <a:rPr lang="uk-UA" altLang="ru-RU" dirty="0">
                <a:latin typeface="Times New Roman" panose="02020603050405020304" pitchFamily="18" charset="0"/>
                <a:cs typeface="Times New Roman" panose="02020603050405020304" pitchFamily="18" charset="0"/>
              </a:rPr>
              <a:t>МІНІСТЕРСТВО ОСВІТИ І НАУКИ УКРАЇНИ</a:t>
            </a:r>
            <a:endParaRPr lang="ru-RU" altLang="ru-RU" sz="1600" dirty="0">
              <a:latin typeface="Times New Roman" panose="02020603050405020304" pitchFamily="18" charset="0"/>
              <a:cs typeface="Times New Roman" panose="02020603050405020304" pitchFamily="18" charset="0"/>
            </a:endParaRPr>
          </a:p>
          <a:p>
            <a:pPr algn="ctr" eaLnBrk="1" hangingPunct="1"/>
            <a:r>
              <a:rPr lang="uk-UA" altLang="ru-RU" dirty="0" smtClean="0">
                <a:latin typeface="Times New Roman" panose="02020603050405020304" pitchFamily="18" charset="0"/>
                <a:cs typeface="Times New Roman" panose="02020603050405020304" pitchFamily="18" charset="0"/>
              </a:rPr>
              <a:t>ХЕРСОНСЬКИЙ </a:t>
            </a:r>
            <a:r>
              <a:rPr lang="uk-UA" altLang="ru-RU" dirty="0">
                <a:latin typeface="Times New Roman" panose="02020603050405020304" pitchFamily="18" charset="0"/>
                <a:cs typeface="Times New Roman" panose="02020603050405020304" pitchFamily="18" charset="0"/>
              </a:rPr>
              <a:t>ДЕРЖАВНИЙ </a:t>
            </a:r>
            <a:r>
              <a:rPr lang="uk-UA" altLang="ru-RU" dirty="0" smtClean="0">
                <a:latin typeface="Times New Roman" panose="02020603050405020304" pitchFamily="18" charset="0"/>
                <a:cs typeface="Times New Roman" panose="02020603050405020304" pitchFamily="18" charset="0"/>
              </a:rPr>
              <a:t>АГРАРНО-ЕКОНОМІЧНИЙ УНІВЕРСИТЕТ</a:t>
            </a:r>
            <a:endParaRPr lang="ru-RU" altLang="ru-RU" sz="1600" dirty="0">
              <a:latin typeface="Times New Roman" panose="02020603050405020304" pitchFamily="18" charset="0"/>
              <a:cs typeface="Times New Roman" panose="02020603050405020304" pitchFamily="18" charset="0"/>
            </a:endParaRPr>
          </a:p>
          <a:p>
            <a:pPr algn="ctr" eaLnBrk="1" hangingPunct="1"/>
            <a:r>
              <a:rPr lang="uk-UA" altLang="ru-RU" dirty="0">
                <a:latin typeface="Times New Roman" panose="02020603050405020304" pitchFamily="18" charset="0"/>
                <a:cs typeface="Times New Roman" panose="02020603050405020304" pitchFamily="18" charset="0"/>
              </a:rPr>
              <a:t>біолого – технологічний факультет</a:t>
            </a:r>
            <a:endParaRPr lang="ru-RU" altLang="ru-RU"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z="1800" dirty="0" smtClean="0">
                <a:latin typeface="Times New Roman" panose="02020603050405020304" pitchFamily="18" charset="0"/>
                <a:ea typeface="Times New Roman" panose="02020603050405020304" pitchFamily="18" charset="0"/>
              </a:rPr>
              <a:t>Окрім </a:t>
            </a:r>
            <a:r>
              <a:rPr lang="uk-UA" sz="1800" dirty="0">
                <a:latin typeface="Times New Roman" panose="02020603050405020304" pitchFamily="18" charset="0"/>
                <a:ea typeface="Times New Roman" panose="02020603050405020304" pitchFamily="18" charset="0"/>
              </a:rPr>
              <a:t>температури потрібно враховувати одночасно відносну вологість </a:t>
            </a:r>
            <a:r>
              <a:rPr lang="uk-UA" sz="1800" dirty="0" smtClean="0">
                <a:latin typeface="Times New Roman" panose="02020603050405020304" pitchFamily="18" charset="0"/>
                <a:ea typeface="Times New Roman" panose="02020603050405020304" pitchFamily="18" charset="0"/>
              </a:rPr>
              <a:t>повітря, Щоб </a:t>
            </a:r>
            <a:r>
              <a:rPr lang="uk-UA" sz="1800" dirty="0">
                <a:latin typeface="Times New Roman" panose="02020603050405020304" pitchFamily="18" charset="0"/>
                <a:ea typeface="Times New Roman" panose="02020603050405020304" pitchFamily="18" charset="0"/>
              </a:rPr>
              <a:t>ефективно протидіяти тепловому стресу, варто орієнтуватись </a:t>
            </a:r>
            <a:r>
              <a:rPr lang="uk-UA" sz="1800" dirty="0" smtClean="0">
                <a:latin typeface="Times New Roman" panose="02020603050405020304" pitchFamily="18" charset="0"/>
                <a:ea typeface="Times New Roman" panose="02020603050405020304" pitchFamily="18" charset="0"/>
              </a:rPr>
              <a:t>на </a:t>
            </a:r>
            <a:r>
              <a:rPr lang="uk-UA" sz="1800" dirty="0">
                <a:latin typeface="Times New Roman" panose="02020603050405020304" pitchFamily="18" charset="0"/>
                <a:ea typeface="Times New Roman" panose="02020603050405020304" pitchFamily="18" charset="0"/>
              </a:rPr>
              <a:t>індекс </a:t>
            </a:r>
            <a:r>
              <a:rPr lang="uk-UA" sz="1800" dirty="0" smtClean="0">
                <a:latin typeface="Times New Roman" panose="02020603050405020304" pitchFamily="18" charset="0"/>
                <a:ea typeface="Times New Roman" panose="02020603050405020304" pitchFamily="18" charset="0"/>
              </a:rPr>
              <a:t>ТНІ, визначені</a:t>
            </a:r>
            <a:r>
              <a:rPr lang="uk-UA" sz="1800" dirty="0">
                <a:latin typeface="Times New Roman" panose="02020603050405020304" pitchFamily="18" charset="0"/>
                <a:ea typeface="Times New Roman" panose="02020603050405020304" pitchFamily="18" charset="0"/>
              </a:rPr>
              <a:t> температурні режими і реакцію тварин на </a:t>
            </a:r>
            <a:r>
              <a:rPr lang="uk-UA" sz="1800" dirty="0" smtClean="0">
                <a:latin typeface="Times New Roman" panose="02020603050405020304" pitchFamily="18" charset="0"/>
                <a:ea typeface="Times New Roman" panose="02020603050405020304" pitchFamily="18" charset="0"/>
              </a:rPr>
              <a:t>них.</a:t>
            </a:r>
            <a:endParaRPr lang="uk-UA" sz="1800" dirty="0"/>
          </a:p>
        </p:txBody>
      </p:sp>
      <p:pic>
        <p:nvPicPr>
          <p:cNvPr id="5" name="Объект 4"/>
          <p:cNvPicPr>
            <a:picLocks noGrp="1" noChangeAspect="1"/>
          </p:cNvPicPr>
          <p:nvPr>
            <p:ph idx="1"/>
          </p:nvPr>
        </p:nvPicPr>
        <p:blipFill>
          <a:blip r:embed="rId2"/>
          <a:stretch>
            <a:fillRect/>
          </a:stretch>
        </p:blipFill>
        <p:spPr>
          <a:xfrm>
            <a:off x="563436" y="1628800"/>
            <a:ext cx="8138660" cy="4536504"/>
          </a:xfrm>
          <a:prstGeom prst="rect">
            <a:avLst/>
          </a:prstGeom>
        </p:spPr>
      </p:pic>
    </p:spTree>
    <p:extLst>
      <p:ext uri="{BB962C8B-B14F-4D97-AF65-F5344CB8AC3E}">
        <p14:creationId xmlns:p14="http://schemas.microsoft.com/office/powerpoint/2010/main" val="3549363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15008" y="0"/>
            <a:ext cx="8928992" cy="6740307"/>
          </a:xfrm>
          <a:prstGeom prst="rect">
            <a:avLst/>
          </a:prstGeom>
        </p:spPr>
        <p:txBody>
          <a:bodyPr wrap="square">
            <a:spAutoFit/>
          </a:bodyPr>
          <a:lstStyle/>
          <a:p>
            <a:r>
              <a:rPr lang="uk-UA" dirty="0"/>
              <a:t>Наступні індикатори є сигналами тривоги, знаками, що говорять про надзвичайну навантаженність на організм корів. Тут, без будь-яких претензій на достовірність в цілому, наводиться класифікація індикаторів під </a:t>
            </a:r>
            <a:r>
              <a:rPr lang="en-US" dirty="0"/>
              <a:t>THI-</a:t>
            </a:r>
            <a:r>
              <a:rPr lang="uk-UA" dirty="0"/>
              <a:t>індекс температури і вологості.  Однак слід враховувати, що одного окремого індикатора недостатньо для того, щоб говорити про присвоєння конкретного статусу теплового стресу. </a:t>
            </a:r>
          </a:p>
          <a:p>
            <a:r>
              <a:rPr lang="uk-UA" b="1" dirty="0"/>
              <a:t>Легкий тепловий стрес у корів (</a:t>
            </a:r>
            <a:r>
              <a:rPr lang="en-US" b="1" dirty="0"/>
              <a:t>THI &gt; 68)</a:t>
            </a:r>
            <a:r>
              <a:rPr lang="en-US" dirty="0"/>
              <a:t>:</a:t>
            </a:r>
          </a:p>
          <a:p>
            <a:r>
              <a:rPr lang="en-US" dirty="0"/>
              <a:t> • </a:t>
            </a:r>
            <a:r>
              <a:rPr lang="uk-UA" dirty="0"/>
              <a:t>тварини лежать важко дихають, підвищена частота дихання ( &gt; 80 вдихів / хвилину);</a:t>
            </a:r>
          </a:p>
          <a:p>
            <a:r>
              <a:rPr lang="uk-UA" dirty="0"/>
              <a:t> • тварини менше лежать, стоять довше, переважно на протягах, наприклад, біля відкритих воріт і біля поїлок;</a:t>
            </a:r>
          </a:p>
          <a:p>
            <a:r>
              <a:rPr lang="uk-UA" dirty="0"/>
              <a:t> • температура тіла підвищується (ректальна температура &gt; 39 ° С);</a:t>
            </a:r>
          </a:p>
          <a:p>
            <a:r>
              <a:rPr lang="uk-UA" dirty="0"/>
              <a:t> • відбувається зниження надою в одиничних випадках;</a:t>
            </a:r>
          </a:p>
          <a:p>
            <a:r>
              <a:rPr lang="uk-UA" b="1" dirty="0"/>
              <a:t>Помірний тепловий стрес у корів (</a:t>
            </a:r>
            <a:r>
              <a:rPr lang="en-US" b="1" dirty="0"/>
              <a:t>THI &gt; 72)</a:t>
            </a:r>
            <a:r>
              <a:rPr lang="en-US" dirty="0"/>
              <a:t>:</a:t>
            </a:r>
          </a:p>
          <a:p>
            <a:r>
              <a:rPr lang="en-US" dirty="0"/>
              <a:t> • </a:t>
            </a:r>
            <a:r>
              <a:rPr lang="uk-UA" dirty="0"/>
              <a:t>тварини пихтять з витягнутою шиєю і відкритим ротом;</a:t>
            </a:r>
          </a:p>
          <a:p>
            <a:r>
              <a:rPr lang="uk-UA" dirty="0"/>
              <a:t> • споживання корму помітно знижується (10-25%);</a:t>
            </a:r>
          </a:p>
          <a:p>
            <a:r>
              <a:rPr lang="uk-UA" dirty="0"/>
              <a:t> • виробляється більше слини - &gt; слина на морді;</a:t>
            </a:r>
          </a:p>
          <a:p>
            <a:r>
              <a:rPr lang="uk-UA" dirty="0"/>
              <a:t> • виділення поту на боках і спині;</a:t>
            </a:r>
          </a:p>
          <a:p>
            <a:r>
              <a:rPr lang="uk-UA" dirty="0"/>
              <a:t> • кількість сечі знижується, сеча більш концентрована;</a:t>
            </a:r>
          </a:p>
          <a:p>
            <a:r>
              <a:rPr lang="uk-UA" dirty="0"/>
              <a:t> • десь через три дня знижуються надої;</a:t>
            </a:r>
          </a:p>
          <a:p>
            <a:r>
              <a:rPr lang="uk-UA" dirty="0"/>
              <a:t> • знижується кількість тварин в охоті, її прояви ускладняються, дуже рідкісні випадки яскравих проявів.</a:t>
            </a:r>
          </a:p>
          <a:p>
            <a:r>
              <a:rPr lang="uk-UA" b="1" dirty="0"/>
              <a:t>Сильний тепловий стрес у корів (</a:t>
            </a:r>
            <a:r>
              <a:rPr lang="en-US" b="1" dirty="0"/>
              <a:t>THI &gt; 80)</a:t>
            </a:r>
            <a:r>
              <a:rPr lang="en-US" dirty="0"/>
              <a:t>:</a:t>
            </a:r>
          </a:p>
          <a:p>
            <a:r>
              <a:rPr lang="en-US" dirty="0"/>
              <a:t> • </a:t>
            </a:r>
            <a:r>
              <a:rPr lang="uk-UA" dirty="0"/>
              <a:t>погане самопочуття тварин в цілому;</a:t>
            </a:r>
          </a:p>
          <a:p>
            <a:r>
              <a:rPr lang="en-US" dirty="0"/>
              <a:t>THI &gt; 90: </a:t>
            </a:r>
            <a:r>
              <a:rPr lang="uk-UA" dirty="0"/>
              <a:t>найнебезпечніша ситуація - &gt; можливі смертельні випадки</a:t>
            </a:r>
          </a:p>
        </p:txBody>
      </p:sp>
    </p:spTree>
    <p:extLst>
      <p:ext uri="{BB962C8B-B14F-4D97-AF65-F5344CB8AC3E}">
        <p14:creationId xmlns:p14="http://schemas.microsoft.com/office/powerpoint/2010/main" val="870532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Диаграмма 4">
            <a:extLst>
              <a:ext uri="{FF2B5EF4-FFF2-40B4-BE49-F238E27FC236}">
                <a16:creationId xmlns:a16="http://schemas.microsoft.com/office/drawing/2014/main" id="{AA46E366-7F09-467A-971F-FAEEE73E0191}"/>
              </a:ext>
            </a:extLst>
          </p:cNvPr>
          <p:cNvGraphicFramePr/>
          <p:nvPr>
            <p:extLst>
              <p:ext uri="{D42A27DB-BD31-4B8C-83A1-F6EECF244321}">
                <p14:modId xmlns:p14="http://schemas.microsoft.com/office/powerpoint/2010/main" val="1832960134"/>
              </p:ext>
            </p:extLst>
          </p:nvPr>
        </p:nvGraphicFramePr>
        <p:xfrm>
          <a:off x="1115616" y="764704"/>
          <a:ext cx="7200800" cy="4392488"/>
        </p:xfrm>
        <a:graphic>
          <a:graphicData uri="http://schemas.openxmlformats.org/drawingml/2006/chart">
            <c:chart xmlns:c="http://schemas.openxmlformats.org/drawingml/2006/chart" xmlns:r="http://schemas.openxmlformats.org/officeDocument/2006/relationships" r:id="rId2"/>
          </a:graphicData>
        </a:graphic>
      </p:graphicFrame>
      <p:sp>
        <p:nvSpPr>
          <p:cNvPr id="2" name="Прямоугольник 1"/>
          <p:cNvSpPr/>
          <p:nvPr/>
        </p:nvSpPr>
        <p:spPr>
          <a:xfrm>
            <a:off x="971600" y="5229200"/>
            <a:ext cx="7344816" cy="369332"/>
          </a:xfrm>
          <a:prstGeom prst="rect">
            <a:avLst/>
          </a:prstGeom>
        </p:spPr>
        <p:txBody>
          <a:bodyPr wrap="square">
            <a:spAutoFit/>
          </a:bodyPr>
          <a:lstStyle/>
          <a:p>
            <a:r>
              <a:rPr lang="uk-UA" sz="1800" dirty="0" smtClean="0">
                <a:effectLst/>
                <a:latin typeface="Times New Roman" panose="02020603050405020304" pitchFamily="18" charset="0"/>
                <a:ea typeface="Times New Roman" panose="02020603050405020304" pitchFamily="18" charset="0"/>
              </a:rPr>
              <a:t>Рис. 1. Індекс температури і вологості ТНІ на вигульному майданчику</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5"/>
          <p:cNvSpPr>
            <a:spLocks noChangeArrowheads="1"/>
          </p:cNvSpPr>
          <p:nvPr/>
        </p:nvSpPr>
        <p:spPr bwMode="auto">
          <a:xfrm>
            <a:off x="1193800" y="1303338"/>
            <a:ext cx="914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p>
        </p:txBody>
      </p:sp>
      <p:graphicFrame>
        <p:nvGraphicFramePr>
          <p:cNvPr id="5" name="Диаграмма 4">
            <a:extLst>
              <a:ext uri="{FF2B5EF4-FFF2-40B4-BE49-F238E27FC236}">
                <a16:creationId xmlns:a16="http://schemas.microsoft.com/office/drawing/2014/main" id="{00000000-0008-0000-0100-000006000000}"/>
              </a:ext>
            </a:extLst>
          </p:cNvPr>
          <p:cNvGraphicFramePr/>
          <p:nvPr>
            <p:extLst>
              <p:ext uri="{D42A27DB-BD31-4B8C-83A1-F6EECF244321}">
                <p14:modId xmlns:p14="http://schemas.microsoft.com/office/powerpoint/2010/main" val="2718067857"/>
              </p:ext>
            </p:extLst>
          </p:nvPr>
        </p:nvGraphicFramePr>
        <p:xfrm>
          <a:off x="683568" y="404664"/>
          <a:ext cx="7920879" cy="4896543"/>
        </p:xfrm>
        <a:graphic>
          <a:graphicData uri="http://schemas.openxmlformats.org/drawingml/2006/chart">
            <c:chart xmlns:c="http://schemas.openxmlformats.org/drawingml/2006/chart" xmlns:r="http://schemas.openxmlformats.org/officeDocument/2006/relationships" r:id="rId2"/>
          </a:graphicData>
        </a:graphic>
      </p:graphicFrame>
      <p:sp>
        <p:nvSpPr>
          <p:cNvPr id="2" name="Прямоугольник 1"/>
          <p:cNvSpPr/>
          <p:nvPr/>
        </p:nvSpPr>
        <p:spPr>
          <a:xfrm>
            <a:off x="611559" y="5301207"/>
            <a:ext cx="7992887" cy="369332"/>
          </a:xfrm>
          <a:prstGeom prst="rect">
            <a:avLst/>
          </a:prstGeom>
        </p:spPr>
        <p:txBody>
          <a:bodyPr wrap="square">
            <a:spAutoFit/>
          </a:bodyPr>
          <a:lstStyle/>
          <a:p>
            <a:r>
              <a:rPr lang="uk-UA" sz="1800" dirty="0" smtClean="0">
                <a:effectLst/>
                <a:latin typeface="Times New Roman" panose="02020603050405020304" pitchFamily="18" charset="0"/>
                <a:ea typeface="Times New Roman" panose="02020603050405020304" pitchFamily="18" charset="0"/>
              </a:rPr>
              <a:t>Рис. 2. Індекс температури і вологості ТНІ під навісами вигульного майданчику</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Диаграмма 4">
            <a:extLst>
              <a:ext uri="{FF2B5EF4-FFF2-40B4-BE49-F238E27FC236}">
                <a16:creationId xmlns:a16="http://schemas.microsoft.com/office/drawing/2014/main" id="{C5A99384-8D2C-4043-B5B5-F124F65693D4}"/>
              </a:ext>
            </a:extLst>
          </p:cNvPr>
          <p:cNvGraphicFramePr/>
          <p:nvPr>
            <p:extLst>
              <p:ext uri="{D42A27DB-BD31-4B8C-83A1-F6EECF244321}">
                <p14:modId xmlns:p14="http://schemas.microsoft.com/office/powerpoint/2010/main" val="894250374"/>
              </p:ext>
            </p:extLst>
          </p:nvPr>
        </p:nvGraphicFramePr>
        <p:xfrm>
          <a:off x="467544" y="476672"/>
          <a:ext cx="8208911" cy="4968551"/>
        </p:xfrm>
        <a:graphic>
          <a:graphicData uri="http://schemas.openxmlformats.org/drawingml/2006/chart">
            <c:chart xmlns:c="http://schemas.openxmlformats.org/drawingml/2006/chart" xmlns:r="http://schemas.openxmlformats.org/officeDocument/2006/relationships" r:id="rId2"/>
          </a:graphicData>
        </a:graphic>
      </p:graphicFrame>
      <p:sp>
        <p:nvSpPr>
          <p:cNvPr id="3" name="Прямоугольник 2"/>
          <p:cNvSpPr/>
          <p:nvPr/>
        </p:nvSpPr>
        <p:spPr>
          <a:xfrm>
            <a:off x="467544" y="5463001"/>
            <a:ext cx="8208910" cy="507831"/>
          </a:xfrm>
          <a:prstGeom prst="rect">
            <a:avLst/>
          </a:prstGeom>
        </p:spPr>
        <p:txBody>
          <a:bodyPr wrap="square">
            <a:spAutoFit/>
          </a:bodyPr>
          <a:lstStyle/>
          <a:p>
            <a:pPr indent="342900" algn="ctr">
              <a:lnSpc>
                <a:spcPct val="150000"/>
              </a:lnSpc>
              <a:spcAft>
                <a:spcPts val="0"/>
              </a:spcAft>
            </a:pPr>
            <a:r>
              <a:rPr lang="uk-UA" sz="1800" dirty="0" smtClean="0">
                <a:effectLst/>
                <a:latin typeface="Times New Roman" panose="02020603050405020304" pitchFamily="18" charset="0"/>
                <a:ea typeface="Times New Roman" panose="02020603050405020304" pitchFamily="18" charset="0"/>
              </a:rPr>
              <a:t>Рис. 3. Індекс температури і вологості ТНІ у корівнику</a:t>
            </a:r>
            <a:endParaRPr lang="ru-RU" sz="1600" dirty="0">
              <a:effectLst/>
              <a:latin typeface="Times New Roman" panose="02020603050405020304" pitchFamily="18" charset="0"/>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a:extLst>
              <a:ext uri="{FF2B5EF4-FFF2-40B4-BE49-F238E27FC236}">
                <a16:creationId xmlns:a16="http://schemas.microsoft.com/office/drawing/2014/main" id="{C8562BC9-41D9-4FC3-BEE4-092E6583A0A8}"/>
              </a:ext>
            </a:extLst>
          </p:cNvPr>
          <p:cNvGraphicFramePr/>
          <p:nvPr>
            <p:extLst>
              <p:ext uri="{D42A27DB-BD31-4B8C-83A1-F6EECF244321}">
                <p14:modId xmlns:p14="http://schemas.microsoft.com/office/powerpoint/2010/main" val="191632464"/>
              </p:ext>
            </p:extLst>
          </p:nvPr>
        </p:nvGraphicFramePr>
        <p:xfrm>
          <a:off x="611560" y="476672"/>
          <a:ext cx="7920880" cy="5184575"/>
        </p:xfrm>
        <a:graphic>
          <a:graphicData uri="http://schemas.openxmlformats.org/drawingml/2006/chart">
            <c:chart xmlns:c="http://schemas.openxmlformats.org/drawingml/2006/chart" xmlns:r="http://schemas.openxmlformats.org/officeDocument/2006/relationships" r:id="rId2"/>
          </a:graphicData>
        </a:graphic>
      </p:graphicFrame>
      <p:sp>
        <p:nvSpPr>
          <p:cNvPr id="3" name="Прямоугольник 2"/>
          <p:cNvSpPr/>
          <p:nvPr/>
        </p:nvSpPr>
        <p:spPr>
          <a:xfrm>
            <a:off x="683568" y="5661247"/>
            <a:ext cx="7848872" cy="369332"/>
          </a:xfrm>
          <a:prstGeom prst="rect">
            <a:avLst/>
          </a:prstGeom>
        </p:spPr>
        <p:txBody>
          <a:bodyPr wrap="square">
            <a:spAutoFit/>
          </a:bodyPr>
          <a:lstStyle/>
          <a:p>
            <a:r>
              <a:rPr lang="uk-UA" sz="1800" dirty="0" smtClean="0">
                <a:effectLst/>
                <a:latin typeface="Times New Roman" panose="02020603050405020304" pitchFamily="18" charset="0"/>
                <a:ea typeface="Times New Roman" panose="02020603050405020304" pitchFamily="18" charset="0"/>
              </a:rPr>
              <a:t>Рис. 4. Індекс температури і вологості ТНІ у тіні дерев на території ферми</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Диаграмма 4"/>
          <p:cNvGraphicFramePr/>
          <p:nvPr>
            <p:extLst>
              <p:ext uri="{D42A27DB-BD31-4B8C-83A1-F6EECF244321}">
                <p14:modId xmlns:p14="http://schemas.microsoft.com/office/powerpoint/2010/main" val="3283890416"/>
              </p:ext>
            </p:extLst>
          </p:nvPr>
        </p:nvGraphicFramePr>
        <p:xfrm>
          <a:off x="539552" y="404664"/>
          <a:ext cx="8064896" cy="5256584"/>
        </p:xfrm>
        <a:graphic>
          <a:graphicData uri="http://schemas.openxmlformats.org/drawingml/2006/chart">
            <c:chart xmlns:c="http://schemas.openxmlformats.org/drawingml/2006/chart" xmlns:r="http://schemas.openxmlformats.org/officeDocument/2006/relationships" r:id="rId2"/>
          </a:graphicData>
        </a:graphic>
      </p:graphicFrame>
      <p:sp>
        <p:nvSpPr>
          <p:cNvPr id="3" name="Прямоугольник 2"/>
          <p:cNvSpPr/>
          <p:nvPr/>
        </p:nvSpPr>
        <p:spPr>
          <a:xfrm>
            <a:off x="-28275" y="5805264"/>
            <a:ext cx="8712968" cy="646331"/>
          </a:xfrm>
          <a:prstGeom prst="rect">
            <a:avLst/>
          </a:prstGeom>
        </p:spPr>
        <p:txBody>
          <a:bodyPr wrap="square">
            <a:spAutoFit/>
          </a:bodyPr>
          <a:lstStyle/>
          <a:p>
            <a:pPr indent="450215" algn="ctr">
              <a:spcAft>
                <a:spcPts val="600"/>
              </a:spcAft>
            </a:pPr>
            <a:r>
              <a:rPr lang="uk-UA" sz="1800" dirty="0" smtClean="0">
                <a:effectLst/>
                <a:latin typeface="Times New Roman" panose="02020603050405020304" pitchFamily="18" charset="0"/>
                <a:ea typeface="Times New Roman" panose="02020603050405020304" pitchFamily="18" charset="0"/>
              </a:rPr>
              <a:t>Рис. 5. Порівняльний графік молочної продуктивності з індексом температури і вологості на вигульному майданчику за липень місяць</a:t>
            </a:r>
            <a:endParaRPr lang="ru-RU" sz="1600" dirty="0">
              <a:effectLst/>
              <a:latin typeface="Times New Roman" panose="02020603050405020304" pitchFamily="18" charset="0"/>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Объект 2"/>
          <p:cNvSpPr>
            <a:spLocks noGrp="1"/>
          </p:cNvSpPr>
          <p:nvPr>
            <p:ph idx="1"/>
          </p:nvPr>
        </p:nvSpPr>
        <p:spPr>
          <a:xfrm>
            <a:off x="467544" y="548680"/>
            <a:ext cx="8229600" cy="5760045"/>
          </a:xfrm>
        </p:spPr>
        <p:txBody>
          <a:bodyPr/>
          <a:lstStyle/>
          <a:p>
            <a:pPr marL="0" lvl="0" indent="0" algn="ctr">
              <a:buNone/>
            </a:pPr>
            <a:r>
              <a:rPr lang="uk-UA" altLang="ru-RU" sz="2000" dirty="0" smtClean="0">
                <a:latin typeface="Times New Roman" panose="02020603050405020304" pitchFamily="18" charset="0"/>
                <a:cs typeface="Times New Roman" panose="02020603050405020304" pitchFamily="18" charset="0"/>
              </a:rPr>
              <a:t>Результати наших досліджень показали що </a:t>
            </a:r>
            <a:r>
              <a:rPr lang="uk-UA" sz="2000" dirty="0" smtClean="0">
                <a:latin typeface="Times New Roman" panose="02020603050405020304" pitchFamily="18" charset="0"/>
                <a:cs typeface="Times New Roman" panose="02020603050405020304" pitchFamily="18" charset="0"/>
              </a:rPr>
              <a:t>запровадивши </a:t>
            </a:r>
            <a:r>
              <a:rPr lang="uk-UA" sz="2000" dirty="0">
                <a:latin typeface="Times New Roman" panose="02020603050405020304" pitchFamily="18" charset="0"/>
                <a:cs typeface="Times New Roman" panose="02020603050405020304" pitchFamily="18" charset="0"/>
              </a:rPr>
              <a:t>новий спосіб запобігання тепловому стресу у корів  господарство зможе отримувати запланований обсяг продукції.</a:t>
            </a:r>
            <a:endParaRPr lang="ru-RU" sz="2000" dirty="0">
              <a:latin typeface="Times New Roman" panose="02020603050405020304" pitchFamily="18" charset="0"/>
              <a:cs typeface="Times New Roman" panose="02020603050405020304" pitchFamily="18" charset="0"/>
            </a:endParaRPr>
          </a:p>
          <a:p>
            <a:pPr marL="0" indent="0">
              <a:buNone/>
            </a:pPr>
            <a:r>
              <a:rPr lang="uk-UA" sz="2000" dirty="0">
                <a:latin typeface="Times New Roman" panose="02020603050405020304" pitchFamily="18" charset="0"/>
                <a:cs typeface="Times New Roman" panose="02020603050405020304" pitchFamily="18" charset="0"/>
              </a:rPr>
              <a:t>За нашими розрахунками на протязі липня місяця ми могли б отримати 1600 грн. додаткової продукції у грошовому еквіваленті на десять голів високопродуктивних корів.</a:t>
            </a:r>
            <a:endParaRPr lang="ru-RU" sz="2000" dirty="0">
              <a:latin typeface="Times New Roman" panose="02020603050405020304" pitchFamily="18" charset="0"/>
              <a:cs typeface="Times New Roman" panose="02020603050405020304" pitchFamily="18" charset="0"/>
            </a:endParaRPr>
          </a:p>
          <a:p>
            <a:pPr marL="0" lvl="0" indent="0" algn="just">
              <a:buNone/>
            </a:pPr>
            <a:r>
              <a:rPr lang="uk-UA" sz="2000" dirty="0" smtClean="0">
                <a:latin typeface="Times New Roman" panose="02020603050405020304" pitchFamily="18" charset="0"/>
                <a:cs typeface="Times New Roman" panose="02020603050405020304" pitchFamily="18" charset="0"/>
              </a:rPr>
              <a:t>Виходячи </a:t>
            </a:r>
            <a:r>
              <a:rPr lang="uk-UA" sz="2000" dirty="0">
                <a:latin typeface="Times New Roman" panose="02020603050405020304" pitchFamily="18" charset="0"/>
                <a:cs typeface="Times New Roman" panose="02020603050405020304" pitchFamily="18" charset="0"/>
              </a:rPr>
              <a:t>із отриманих даних ми можемо зробити </a:t>
            </a:r>
            <a:r>
              <a:rPr lang="uk-UA" sz="2400" b="1" dirty="0">
                <a:latin typeface="Times New Roman" panose="02020603050405020304" pitchFamily="18" charset="0"/>
                <a:cs typeface="Times New Roman" panose="02020603050405020304" pitchFamily="18" charset="0"/>
              </a:rPr>
              <a:t>висновок</a:t>
            </a:r>
            <a:r>
              <a:rPr lang="uk-UA" sz="2000" dirty="0">
                <a:latin typeface="Times New Roman" panose="02020603050405020304" pitchFamily="18" charset="0"/>
                <a:cs typeface="Times New Roman" panose="02020603050405020304" pitchFamily="18" charset="0"/>
              </a:rPr>
              <a:t> що тепловий стрес суттєво впливає на молочну продуктивність корів і якщо не вживати заходів щодо запобігання тепловому стресу або його пом’якшення то на протязі жаркого періоду літньої пори року підприємство буде нести великі економічні втрати.</a:t>
            </a:r>
            <a:endParaRPr lang="ru-RU" sz="2000" dirty="0">
              <a:latin typeface="Times New Roman" panose="02020603050405020304" pitchFamily="18" charset="0"/>
              <a:cs typeface="Times New Roman" panose="02020603050405020304" pitchFamily="18" charset="0"/>
            </a:endParaRPr>
          </a:p>
          <a:p>
            <a:pPr marL="0" indent="0" algn="just">
              <a:buNone/>
            </a:pPr>
            <a:r>
              <a:rPr lang="uk-UA" sz="2000" dirty="0">
                <a:latin typeface="Times New Roman" panose="02020603050405020304" pitchFamily="18" charset="0"/>
                <a:cs typeface="Times New Roman" panose="02020603050405020304" pitchFamily="18" charset="0"/>
              </a:rPr>
              <a:t>Даний спосіб покращує мікроклімат на території тваринницьких підприємств, зменшує негативний вплив виробництва тваринницької продукції  на навколишнє середовище, підвищує резистентність організму тварин до захворювань пов’язаних із груповим утриманням, збільшує продуктивність тварин за рахунок уникнення наслідків теплового стресу і покращення обмінних процесів в організмі тварин. Зменшує енергозатратність виробництва продукції </a:t>
            </a:r>
            <a:r>
              <a:rPr lang="uk-UA" sz="2000">
                <a:latin typeface="Times New Roman" panose="02020603050405020304" pitchFamily="18" charset="0"/>
                <a:cs typeface="Times New Roman" panose="02020603050405020304" pitchFamily="18" charset="0"/>
              </a:rPr>
              <a:t>тваринництва</a:t>
            </a:r>
            <a:r>
              <a:rPr lang="uk-UA" sz="2000" smtClean="0">
                <a:latin typeface="Times New Roman" panose="02020603050405020304" pitchFamily="18" charset="0"/>
                <a:cs typeface="Times New Roman" panose="02020603050405020304" pitchFamily="18" charset="0"/>
              </a:rPr>
              <a:t>.</a:t>
            </a:r>
            <a:r>
              <a:rPr lang="uk-UA" altLang="ru-RU" sz="2000" smtClean="0">
                <a:latin typeface="Times New Roman" panose="02020603050405020304" pitchFamily="18" charset="0"/>
                <a:cs typeface="Times New Roman" panose="02020603050405020304" pitchFamily="18" charset="0"/>
              </a:rPr>
              <a:t>.   </a:t>
            </a:r>
            <a:endParaRPr lang="ru-RU" altLang="ru-RU" sz="2000" dirty="0" smtClean="0">
              <a:latin typeface="Times New Roman" panose="02020603050405020304" pitchFamily="18"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908720"/>
            <a:ext cx="8496944" cy="5078313"/>
          </a:xfrm>
          <a:prstGeom prst="rect">
            <a:avLst/>
          </a:prstGeom>
        </p:spPr>
        <p:txBody>
          <a:bodyPr wrap="square">
            <a:spAutoFit/>
          </a:bodyPr>
          <a:lstStyle/>
          <a:p>
            <a:pPr lvl="0" algn="ctr">
              <a:spcAft>
                <a:spcPts val="0"/>
              </a:spcAft>
            </a:pPr>
            <a:r>
              <a:rPr lang="uk-UA" sz="1800" b="1" dirty="0" smtClean="0">
                <a:effectLst/>
                <a:latin typeface="Times New Roman" panose="02020603050405020304" pitchFamily="18" charset="0"/>
                <a:ea typeface="Times New Roman" panose="02020603050405020304" pitchFamily="18" charset="0"/>
              </a:rPr>
              <a:t>Наші пропозиції</a:t>
            </a:r>
            <a:endParaRPr lang="uk-UA" b="1" dirty="0">
              <a:latin typeface="Times New Roman" panose="02020603050405020304" pitchFamily="18" charset="0"/>
              <a:ea typeface="Times New Roman" panose="02020603050405020304" pitchFamily="18" charset="0"/>
            </a:endParaRPr>
          </a:p>
          <a:p>
            <a:pPr marL="285750" lvl="0" indent="-285750" algn="just">
              <a:spcAft>
                <a:spcPts val="0"/>
              </a:spcAft>
              <a:buFont typeface="Arial" panose="020B0604020202020204" pitchFamily="34" charset="0"/>
              <a:buChar char="•"/>
            </a:pPr>
            <a:r>
              <a:rPr lang="uk-UA" sz="1800" dirty="0" smtClean="0">
                <a:effectLst/>
                <a:latin typeface="Times New Roman" panose="02020603050405020304" pitchFamily="18" charset="0"/>
                <a:ea typeface="Times New Roman" panose="02020603050405020304" pitchFamily="18" charset="0"/>
              </a:rPr>
              <a:t>Згідно синоптичних прогнозів складати графік перебування тварин у приміщенні або на вигульних майданчиках для запобігання теплового стресу.</a:t>
            </a:r>
            <a:endParaRPr lang="ru-RU" sz="1600" dirty="0" smtClean="0">
              <a:effectLst/>
              <a:latin typeface="Times New Roman" panose="02020603050405020304" pitchFamily="18" charset="0"/>
              <a:ea typeface="Times New Roman" panose="02020603050405020304" pitchFamily="18" charset="0"/>
            </a:endParaRPr>
          </a:p>
          <a:p>
            <a:pPr marL="285750" lvl="0" indent="-285750" algn="just">
              <a:spcAft>
                <a:spcPts val="0"/>
              </a:spcAft>
              <a:buFont typeface="Arial" panose="020B0604020202020204" pitchFamily="34" charset="0"/>
              <a:buChar char="•"/>
            </a:pPr>
            <a:r>
              <a:rPr lang="uk-UA" sz="1800" dirty="0" smtClean="0">
                <a:effectLst/>
                <a:latin typeface="Times New Roman" panose="02020603050405020304" pitchFamily="18" charset="0"/>
                <a:ea typeface="Times New Roman" panose="02020603050405020304" pitchFamily="18" charset="0"/>
              </a:rPr>
              <a:t>Для  примусової  вентиляції розмістити повільні вентилятори діаметром 1,2-1,5 м в ряд, паралельно кормової осі, над кормовим проходом і лежаками, в зоні очікування перед доїльними залом, з нахилом 10-15°, 2,7 м над  проходом  і  включати  їх,  коли  температура  досягає 18-20 °С. </a:t>
            </a:r>
            <a:endParaRPr lang="ru-RU" sz="1600" dirty="0" smtClean="0">
              <a:effectLst/>
              <a:latin typeface="Times New Roman" panose="02020603050405020304" pitchFamily="18" charset="0"/>
              <a:ea typeface="Times New Roman" panose="02020603050405020304" pitchFamily="18" charset="0"/>
            </a:endParaRPr>
          </a:p>
          <a:p>
            <a:pPr marL="285750" lvl="0" indent="-285750" algn="just">
              <a:spcAft>
                <a:spcPts val="0"/>
              </a:spcAft>
              <a:buFont typeface="Arial" panose="020B0604020202020204" pitchFamily="34" charset="0"/>
              <a:buChar char="•"/>
            </a:pPr>
            <a:r>
              <a:rPr lang="uk-UA" sz="1800" dirty="0" smtClean="0">
                <a:effectLst/>
                <a:latin typeface="Times New Roman" panose="02020603050405020304" pitchFamily="18" charset="0"/>
                <a:ea typeface="Times New Roman" panose="02020603050405020304" pitchFamily="18" charset="0"/>
              </a:rPr>
              <a:t>На ділянках, вільних від забудови, що не мають твердого покриття, а також по всьому периметру ферми, слід передбачати озеленення. </a:t>
            </a:r>
            <a:endParaRPr lang="ru-RU" sz="1600" dirty="0" smtClean="0">
              <a:effectLst/>
              <a:latin typeface="Times New Roman" panose="02020603050405020304" pitchFamily="18" charset="0"/>
              <a:ea typeface="Times New Roman" panose="02020603050405020304" pitchFamily="18" charset="0"/>
            </a:endParaRPr>
          </a:p>
          <a:p>
            <a:pPr marL="285750" lvl="0" indent="-285750" algn="just">
              <a:spcAft>
                <a:spcPts val="0"/>
              </a:spcAft>
              <a:buFont typeface="Arial" panose="020B0604020202020204" pitchFamily="34" charset="0"/>
              <a:buChar char="•"/>
            </a:pPr>
            <a:r>
              <a:rPr lang="uk-UA" sz="1800" dirty="0" smtClean="0">
                <a:effectLst/>
                <a:latin typeface="Times New Roman" panose="02020603050405020304" pitchFamily="18" charset="0"/>
                <a:ea typeface="Times New Roman" panose="02020603050405020304" pitchFamily="18" charset="0"/>
              </a:rPr>
              <a:t>Зелені насадження, виконуючи функції біологічних фільтрів, повинні займати не менш 50% території ферми, ми пропонуємо поступово збільшувати кількість зелених насаджень до запропонованої норми.</a:t>
            </a:r>
            <a:endParaRPr lang="ru-RU" sz="1600" dirty="0" smtClean="0">
              <a:effectLst/>
              <a:latin typeface="Times New Roman" panose="02020603050405020304" pitchFamily="18" charset="0"/>
              <a:ea typeface="Times New Roman" panose="02020603050405020304" pitchFamily="18" charset="0"/>
            </a:endParaRPr>
          </a:p>
          <a:p>
            <a:pPr marL="285750" lvl="0" indent="-285750" algn="just">
              <a:spcAft>
                <a:spcPts val="0"/>
              </a:spcAft>
              <a:buFont typeface="Arial" panose="020B0604020202020204" pitchFamily="34" charset="0"/>
              <a:buChar char="•"/>
            </a:pPr>
            <a:r>
              <a:rPr lang="uk-UA" sz="1800" dirty="0" smtClean="0">
                <a:effectLst/>
                <a:latin typeface="Times New Roman" panose="02020603050405020304" pitchFamily="18" charset="0"/>
                <a:ea typeface="Times New Roman" panose="02020603050405020304" pitchFamily="18" charset="0"/>
              </a:rPr>
              <a:t>Задача запропонованого способу полягає у зниженні високих температур і створенні оптимального мікроклімату на території тваринницьких підприємств.</a:t>
            </a:r>
            <a:endParaRPr lang="ru-RU" sz="1600" dirty="0" smtClean="0">
              <a:effectLst/>
              <a:latin typeface="Times New Roman" panose="02020603050405020304" pitchFamily="18" charset="0"/>
              <a:ea typeface="Times New Roman" panose="02020603050405020304" pitchFamily="18" charset="0"/>
            </a:endParaRPr>
          </a:p>
          <a:p>
            <a:pPr marL="285750" lvl="0" indent="-285750" algn="just">
              <a:spcAft>
                <a:spcPts val="0"/>
              </a:spcAft>
              <a:buFont typeface="Arial" panose="020B0604020202020204" pitchFamily="34" charset="0"/>
              <a:buChar char="•"/>
            </a:pPr>
            <a:r>
              <a:rPr lang="uk-UA" sz="1800" dirty="0" smtClean="0">
                <a:effectLst/>
                <a:latin typeface="Times New Roman" panose="02020603050405020304" pitchFamily="18" charset="0"/>
                <a:ea typeface="Times New Roman" panose="02020603050405020304" pitchFamily="18" charset="0"/>
              </a:rPr>
              <a:t>Проведені дослідження дають можливість стверджувати що зниження температури повітря на території тваринницьких підприємств за рахунок збільшення площі зелених насаджень є дієвим способом запобігання тепловому стресу у тварин.</a:t>
            </a:r>
            <a:endParaRPr lang="ru-RU" sz="1600" dirty="0">
              <a:effectLst/>
              <a:latin typeface="Times New Roman" panose="02020603050405020304" pitchFamily="18" charset="0"/>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764704"/>
            <a:ext cx="8156398" cy="4587974"/>
          </a:xfrm>
          <a:prstGeom prst="rect">
            <a:avLst/>
          </a:prstGeom>
        </p:spPr>
      </p:pic>
      <p:sp>
        <p:nvSpPr>
          <p:cNvPr id="3" name="TextBox 2"/>
          <p:cNvSpPr txBox="1"/>
          <p:nvPr/>
        </p:nvSpPr>
        <p:spPr>
          <a:xfrm>
            <a:off x="2540979" y="5733256"/>
            <a:ext cx="4593694" cy="400110"/>
          </a:xfrm>
          <a:prstGeom prst="rect">
            <a:avLst/>
          </a:prstGeom>
          <a:noFill/>
        </p:spPr>
        <p:txBody>
          <a:bodyPr wrap="none" rtlCol="0">
            <a:spAutoFit/>
          </a:bodyPr>
          <a:lstStyle/>
          <a:p>
            <a:pPr algn="ctr"/>
            <a:r>
              <a:rPr lang="ru-RU" sz="2000" dirty="0" smtClean="0">
                <a:latin typeface="Times New Roman" panose="02020603050405020304" pitchFamily="18" charset="0"/>
                <a:cs typeface="Times New Roman" panose="02020603050405020304" pitchFamily="18" charset="0"/>
              </a:rPr>
              <a:t>Рис. 6. </a:t>
            </a:r>
            <a:r>
              <a:rPr lang="ru-RU" sz="2000" dirty="0" err="1" smtClean="0">
                <a:latin typeface="Times New Roman" panose="02020603050405020304" pitchFamily="18" charset="0"/>
                <a:cs typeface="Times New Roman" panose="02020603050405020304" pitchFamily="18" charset="0"/>
              </a:rPr>
              <a:t>Вигульний</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майданчик</a:t>
            </a:r>
            <a:r>
              <a:rPr lang="ru-RU" sz="2000" dirty="0" smtClean="0">
                <a:latin typeface="Times New Roman" panose="02020603050405020304" pitchFamily="18" charset="0"/>
                <a:cs typeface="Times New Roman" panose="02020603050405020304" pitchFamily="18" charset="0"/>
              </a:rPr>
              <a:t> для </a:t>
            </a:r>
            <a:r>
              <a:rPr lang="ru-RU" sz="2000" dirty="0" err="1" smtClean="0">
                <a:latin typeface="Times New Roman" panose="02020603050405020304" pitchFamily="18" charset="0"/>
                <a:cs typeface="Times New Roman" panose="02020603050405020304" pitchFamily="18" charset="0"/>
              </a:rPr>
              <a:t>кор</a:t>
            </a:r>
            <a:r>
              <a:rPr lang="uk-UA" sz="2000" dirty="0" err="1" smtClean="0">
                <a:latin typeface="Times New Roman" panose="02020603050405020304" pitchFamily="18" charset="0"/>
                <a:cs typeface="Times New Roman" panose="02020603050405020304" pitchFamily="18" charset="0"/>
              </a:rPr>
              <a:t>ів</a:t>
            </a:r>
            <a:r>
              <a:rPr lang="uk-UA" sz="2000" dirty="0" smtClean="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6898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тинка для обложки основна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 y="6350"/>
            <a:ext cx="9139238" cy="6823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2772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0" y="692696"/>
            <a:ext cx="8256353" cy="4752528"/>
          </a:xfrm>
          <a:prstGeom prst="rect">
            <a:avLst/>
          </a:prstGeom>
        </p:spPr>
      </p:pic>
      <p:sp>
        <p:nvSpPr>
          <p:cNvPr id="3" name="TextBox 2"/>
          <p:cNvSpPr txBox="1"/>
          <p:nvPr/>
        </p:nvSpPr>
        <p:spPr>
          <a:xfrm>
            <a:off x="1403648" y="5733256"/>
            <a:ext cx="6868355" cy="400110"/>
          </a:xfrm>
          <a:prstGeom prst="rect">
            <a:avLst/>
          </a:prstGeom>
          <a:noFill/>
        </p:spPr>
        <p:txBody>
          <a:bodyPr wrap="none" rtlCol="0">
            <a:spAutoFit/>
          </a:bodyPr>
          <a:lstStyle/>
          <a:p>
            <a:pPr algn="ctr"/>
            <a:r>
              <a:rPr lang="ru-RU" sz="2000" dirty="0" smtClean="0">
                <a:latin typeface="Times New Roman" panose="02020603050405020304" pitchFamily="18" charset="0"/>
                <a:cs typeface="Times New Roman" panose="02020603050405020304" pitchFamily="18" charset="0"/>
              </a:rPr>
              <a:t>Рис. 6. Приклад </a:t>
            </a:r>
            <a:r>
              <a:rPr lang="ru-RU" sz="2000" dirty="0" err="1" smtClean="0">
                <a:latin typeface="Times New Roman" panose="02020603050405020304" pitchFamily="18" charset="0"/>
                <a:cs typeface="Times New Roman" panose="02020603050405020304" pitchFamily="18" charset="0"/>
              </a:rPr>
              <a:t>озеленення</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вигульного</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майданчику</a:t>
            </a:r>
            <a:r>
              <a:rPr lang="ru-RU" sz="2000" dirty="0" smtClean="0">
                <a:latin typeface="Times New Roman" panose="02020603050405020304" pitchFamily="18" charset="0"/>
                <a:cs typeface="Times New Roman" panose="02020603050405020304" pitchFamily="18" charset="0"/>
              </a:rPr>
              <a:t> для </a:t>
            </a:r>
            <a:r>
              <a:rPr lang="ru-RU" sz="2000" dirty="0" err="1" smtClean="0">
                <a:latin typeface="Times New Roman" panose="02020603050405020304" pitchFamily="18" charset="0"/>
                <a:cs typeface="Times New Roman" panose="02020603050405020304" pitchFamily="18" charset="0"/>
              </a:rPr>
              <a:t>кор</a:t>
            </a:r>
            <a:r>
              <a:rPr lang="uk-UA" sz="2000" dirty="0" err="1" smtClean="0">
                <a:latin typeface="Times New Roman" panose="02020603050405020304" pitchFamily="18" charset="0"/>
                <a:cs typeface="Times New Roman" panose="02020603050405020304" pitchFamily="18" charset="0"/>
              </a:rPr>
              <a:t>ів</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23934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2420887"/>
            <a:ext cx="7886700" cy="1008113"/>
          </a:xfrm>
        </p:spPr>
        <p:txBody>
          <a:bodyPr/>
          <a:lstStyle/>
          <a:p>
            <a:r>
              <a:rPr lang="uk-UA" dirty="0" smtClean="0">
                <a:solidFill>
                  <a:srgbClr val="FF0000"/>
                </a:solidFill>
              </a:rPr>
              <a:t>Дякую за увагу!</a:t>
            </a:r>
            <a:endParaRPr lang="uk-UA" dirty="0">
              <a:solidFill>
                <a:srgbClr val="FF0000"/>
              </a:solidFill>
            </a:endParaRPr>
          </a:p>
        </p:txBody>
      </p:sp>
      <p:pic>
        <p:nvPicPr>
          <p:cNvPr id="1026" name="Picture 2" descr="Чорно-ряба порода корів характеристика з фото і відео - Корисні поради -  Вказів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1" y="3429000"/>
            <a:ext cx="4536504" cy="3049854"/>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p:cNvPicPr>
            <a:picLocks noChangeAspect="1"/>
          </p:cNvPicPr>
          <p:nvPr/>
        </p:nvPicPr>
        <p:blipFill>
          <a:blip r:embed="rId3"/>
          <a:stretch>
            <a:fillRect/>
          </a:stretch>
        </p:blipFill>
        <p:spPr>
          <a:xfrm>
            <a:off x="1259632" y="332656"/>
            <a:ext cx="6639799" cy="2232248"/>
          </a:xfrm>
          <a:prstGeom prst="rect">
            <a:avLst/>
          </a:prstGeom>
        </p:spPr>
      </p:pic>
    </p:spTree>
    <p:extLst>
      <p:ext uri="{BB962C8B-B14F-4D97-AF65-F5344CB8AC3E}">
        <p14:creationId xmlns:p14="http://schemas.microsoft.com/office/powerpoint/2010/main" val="1390660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73"/>
          <p:cNvSpPr>
            <a:spLocks noChangeShapeType="1"/>
          </p:cNvSpPr>
          <p:nvPr/>
        </p:nvSpPr>
        <p:spPr bwMode="auto">
          <a:xfrm>
            <a:off x="2498725" y="2408238"/>
            <a:ext cx="0" cy="0"/>
          </a:xfrm>
          <a:prstGeom prst="line">
            <a:avLst/>
          </a:prstGeom>
          <a:noFill/>
          <a:ln w="12700" cap="rnd">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075" name="Rectangle 188"/>
          <p:cNvSpPr>
            <a:spLocks noChangeArrowheads="1"/>
          </p:cNvSpPr>
          <p:nvPr/>
        </p:nvSpPr>
        <p:spPr bwMode="auto">
          <a:xfrm>
            <a:off x="0" y="47545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p>
        </p:txBody>
      </p:sp>
      <p:sp>
        <p:nvSpPr>
          <p:cNvPr id="2" name="Прямоугольник 1"/>
          <p:cNvSpPr/>
          <p:nvPr/>
        </p:nvSpPr>
        <p:spPr>
          <a:xfrm>
            <a:off x="684213" y="549275"/>
            <a:ext cx="7991475" cy="5078313"/>
          </a:xfrm>
          <a:prstGeom prst="rect">
            <a:avLst/>
          </a:prstGeom>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uk-UA" altLang="ru-RU" sz="2400" b="1" i="1" dirty="0">
                <a:solidFill>
                  <a:srgbClr val="000000"/>
                </a:solidFill>
                <a:latin typeface="Times New Roman" panose="02020603050405020304" pitchFamily="18" charset="0"/>
                <a:cs typeface="Times New Roman" panose="02020603050405020304" pitchFamily="18" charset="0"/>
              </a:rPr>
              <a:t>Мета і завдання досліджень. </a:t>
            </a:r>
          </a:p>
          <a:p>
            <a:pPr algn="ctr"/>
            <a:r>
              <a:rPr lang="uk-UA" sz="2000" dirty="0">
                <a:latin typeface="Times New Roman" panose="02020603050405020304" pitchFamily="18" charset="0"/>
                <a:cs typeface="Times New Roman" panose="02020603050405020304" pitchFamily="18" charset="0"/>
              </a:rPr>
              <a:t>Метою роботи було визначення критичних значень температурного впливу </a:t>
            </a:r>
            <a:r>
              <a:rPr lang="uk-UA" sz="2000" dirty="0" smtClean="0">
                <a:latin typeface="Times New Roman" panose="02020603050405020304" pitchFamily="18" charset="0"/>
                <a:cs typeface="Times New Roman" panose="02020603050405020304" pitchFamily="18" charset="0"/>
              </a:rPr>
              <a:t>на добробут та </a:t>
            </a:r>
            <a:r>
              <a:rPr lang="uk-UA" sz="2000" dirty="0">
                <a:latin typeface="Times New Roman" panose="02020603050405020304" pitchFamily="18" charset="0"/>
                <a:cs typeface="Times New Roman" panose="02020603050405020304" pitchFamily="18" charset="0"/>
              </a:rPr>
              <a:t>продуктивність </a:t>
            </a:r>
            <a:r>
              <a:rPr lang="uk-UA" sz="2000" dirty="0" smtClean="0">
                <a:latin typeface="Times New Roman" panose="02020603050405020304" pitchFamily="18" charset="0"/>
                <a:cs typeface="Times New Roman" panose="02020603050405020304" pitchFamily="18" charset="0"/>
              </a:rPr>
              <a:t>тварин, розглянути </a:t>
            </a:r>
            <a:r>
              <a:rPr lang="uk-UA" sz="2000" dirty="0">
                <a:latin typeface="Times New Roman" panose="02020603050405020304" pitchFamily="18" charset="0"/>
                <a:cs typeface="Times New Roman" panose="02020603050405020304" pitchFamily="18" charset="0"/>
              </a:rPr>
              <a:t>способи які допоможуть вирішити проблему теплового стресу.</a:t>
            </a:r>
            <a:endParaRPr lang="ru-RU" sz="2000" dirty="0">
              <a:latin typeface="Times New Roman" panose="02020603050405020304" pitchFamily="18" charset="0"/>
              <a:cs typeface="Times New Roman" panose="02020603050405020304" pitchFamily="18" charset="0"/>
            </a:endParaRPr>
          </a:p>
          <a:p>
            <a:r>
              <a:rPr lang="uk-UA" sz="2000" dirty="0">
                <a:latin typeface="Times New Roman" panose="02020603050405020304" pitchFamily="18" charset="0"/>
                <a:cs typeface="Times New Roman" panose="02020603050405020304" pitchFamily="18" charset="0"/>
              </a:rPr>
              <a:t>Відповідно до мети були поставлені такі завдання: </a:t>
            </a:r>
            <a:endParaRPr lang="ru-RU" sz="2000" dirty="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uk-UA" sz="2000" dirty="0">
                <a:latin typeface="Times New Roman" panose="02020603050405020304" pitchFamily="18" charset="0"/>
                <a:cs typeface="Times New Roman" panose="02020603050405020304" pitchFamily="18" charset="0"/>
              </a:rPr>
              <a:t>провести аналіз мікроклімату у приміщенні для утримання корів української чорно-рябої молочної породи на протязі липня місяця;</a:t>
            </a:r>
            <a:endParaRPr lang="ru-RU" sz="2000" dirty="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uk-UA" sz="2000" dirty="0">
                <a:latin typeface="Times New Roman" panose="02020603050405020304" pitchFamily="18" charset="0"/>
                <a:cs typeface="Times New Roman" panose="02020603050405020304" pitchFamily="18" charset="0"/>
              </a:rPr>
              <a:t>провести аналіз умов погоди на території ферми та температурних показників під навісами на вигульній площадці і у тіні дерев на протязі липня місяця; </a:t>
            </a:r>
            <a:endParaRPr lang="ru-RU" sz="2000" dirty="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uk-UA" sz="2000" dirty="0">
                <a:latin typeface="Times New Roman" panose="02020603050405020304" pitchFamily="18" charset="0"/>
                <a:cs typeface="Times New Roman" panose="02020603050405020304" pitchFamily="18" charset="0"/>
              </a:rPr>
              <a:t>провести аналіз молочної продуктивності високо-продуктивних корів української чорно-рябої молочної породи протягом липня місяця;</a:t>
            </a:r>
            <a:endParaRPr lang="ru-RU" sz="2000" dirty="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uk-UA" sz="2000" dirty="0">
                <a:latin typeface="Times New Roman" panose="02020603050405020304" pitchFamily="18" charset="0"/>
                <a:cs typeface="Times New Roman" panose="02020603050405020304" pitchFamily="18" charset="0"/>
              </a:rPr>
              <a:t>запропонувати шляхи підвищення молочної продуктивності української чорно-рябої молочної породи;</a:t>
            </a:r>
            <a:endParaRPr lang="ru-RU" sz="2000" dirty="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uk-UA" sz="2000" dirty="0">
                <a:latin typeface="Times New Roman" panose="02020603050405020304" pitchFamily="18" charset="0"/>
                <a:cs typeface="Times New Roman" panose="02020603050405020304" pitchFamily="18" charset="0"/>
              </a:rPr>
              <a:t>розрахувати економічну ефективність запропонованого способу.</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5874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764704"/>
            <a:ext cx="8028384" cy="5352256"/>
          </a:xfrm>
          <a:prstGeom prst="rect">
            <a:avLst/>
          </a:prstGeom>
        </p:spPr>
      </p:pic>
      <p:sp>
        <p:nvSpPr>
          <p:cNvPr id="3" name="Прямоугольник 2"/>
          <p:cNvSpPr/>
          <p:nvPr/>
        </p:nvSpPr>
        <p:spPr>
          <a:xfrm>
            <a:off x="305272" y="118373"/>
            <a:ext cx="8784976" cy="369332"/>
          </a:xfrm>
          <a:prstGeom prst="rect">
            <a:avLst/>
          </a:prstGeom>
        </p:spPr>
        <p:txBody>
          <a:bodyPr wrap="square">
            <a:spAutoFit/>
          </a:bodyPr>
          <a:lstStyle/>
          <a:p>
            <a:pPr algn="ctr"/>
            <a:r>
              <a:rPr lang="ru-RU" dirty="0"/>
              <a:t>ДПДГ “</a:t>
            </a:r>
            <a:r>
              <a:rPr lang="ru-RU" dirty="0" err="1"/>
              <a:t>Асканійське</a:t>
            </a:r>
            <a:r>
              <a:rPr lang="ru-RU" dirty="0"/>
              <a:t>” </a:t>
            </a:r>
            <a:r>
              <a:rPr lang="ru-RU" dirty="0" smtClean="0"/>
              <a:t>с. </a:t>
            </a:r>
            <a:r>
              <a:rPr lang="ru-RU" dirty="0"/>
              <a:t>Тавричанка </a:t>
            </a:r>
            <a:r>
              <a:rPr lang="ru-RU" dirty="0" err="1" smtClean="0"/>
              <a:t>Каховського</a:t>
            </a:r>
            <a:r>
              <a:rPr lang="ru-RU" dirty="0" smtClean="0"/>
              <a:t> </a:t>
            </a:r>
            <a:r>
              <a:rPr lang="ru-RU" dirty="0"/>
              <a:t>району </a:t>
            </a:r>
            <a:endParaRPr lang="uk-UA" dirty="0"/>
          </a:p>
        </p:txBody>
      </p:sp>
    </p:spTree>
    <p:extLst>
      <p:ext uri="{BB962C8B-B14F-4D97-AF65-F5344CB8AC3E}">
        <p14:creationId xmlns:p14="http://schemas.microsoft.com/office/powerpoint/2010/main" val="3684399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980728"/>
            <a:ext cx="8064896" cy="5376597"/>
          </a:xfrm>
          <a:prstGeom prst="rect">
            <a:avLst/>
          </a:prstGeom>
        </p:spPr>
      </p:pic>
      <p:sp>
        <p:nvSpPr>
          <p:cNvPr id="3" name="Прямоугольник 2"/>
          <p:cNvSpPr/>
          <p:nvPr/>
        </p:nvSpPr>
        <p:spPr>
          <a:xfrm>
            <a:off x="359024" y="404664"/>
            <a:ext cx="8784976" cy="369332"/>
          </a:xfrm>
          <a:prstGeom prst="rect">
            <a:avLst/>
          </a:prstGeom>
        </p:spPr>
        <p:txBody>
          <a:bodyPr wrap="square">
            <a:spAutoFit/>
          </a:bodyPr>
          <a:lstStyle/>
          <a:p>
            <a:pPr algn="ctr"/>
            <a:r>
              <a:rPr lang="ru-RU" dirty="0"/>
              <a:t>ДПДГ “</a:t>
            </a:r>
            <a:r>
              <a:rPr lang="ru-RU" dirty="0" err="1"/>
              <a:t>Асканійське</a:t>
            </a:r>
            <a:r>
              <a:rPr lang="ru-RU" dirty="0"/>
              <a:t>” </a:t>
            </a:r>
            <a:r>
              <a:rPr lang="ru-RU" dirty="0" smtClean="0"/>
              <a:t>с. </a:t>
            </a:r>
            <a:r>
              <a:rPr lang="ru-RU" dirty="0"/>
              <a:t>Тавричанка </a:t>
            </a:r>
            <a:r>
              <a:rPr lang="ru-RU" dirty="0" err="1" smtClean="0"/>
              <a:t>Каховського</a:t>
            </a:r>
            <a:r>
              <a:rPr lang="ru-RU" dirty="0" smtClean="0"/>
              <a:t> </a:t>
            </a:r>
            <a:r>
              <a:rPr lang="ru-RU" dirty="0"/>
              <a:t>району </a:t>
            </a:r>
            <a:endParaRPr lang="uk-UA" dirty="0"/>
          </a:p>
        </p:txBody>
      </p:sp>
    </p:spTree>
    <p:extLst>
      <p:ext uri="{BB962C8B-B14F-4D97-AF65-F5344CB8AC3E}">
        <p14:creationId xmlns:p14="http://schemas.microsoft.com/office/powerpoint/2010/main" val="505247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z="2000" dirty="0" smtClean="0"/>
              <a:t>Приміщення для утримання свиней с. Калинівка Каховського району Херсонської обл. 2020р (</a:t>
            </a:r>
            <a:r>
              <a:rPr lang="uk-UA" sz="2000" dirty="0" err="1" smtClean="0"/>
              <a:t>Фрідом</a:t>
            </a:r>
            <a:r>
              <a:rPr lang="uk-UA" sz="2000" dirty="0" smtClean="0"/>
              <a:t> </a:t>
            </a:r>
            <a:r>
              <a:rPr lang="uk-UA" sz="2000" dirty="0" err="1" smtClean="0"/>
              <a:t>Фарм</a:t>
            </a:r>
            <a:r>
              <a:rPr lang="uk-UA" sz="2000" dirty="0" smtClean="0"/>
              <a:t>)</a:t>
            </a:r>
            <a:endParaRPr lang="en-US" sz="2000" dirty="0"/>
          </a:p>
        </p:txBody>
      </p:sp>
      <p:pic>
        <p:nvPicPr>
          <p:cNvPr id="3" name="Рисунок 2"/>
          <p:cNvPicPr>
            <a:picLocks noChangeAspect="1"/>
          </p:cNvPicPr>
          <p:nvPr/>
        </p:nvPicPr>
        <p:blipFill>
          <a:blip r:embed="rId2"/>
          <a:stretch>
            <a:fillRect/>
          </a:stretch>
        </p:blipFill>
        <p:spPr>
          <a:xfrm>
            <a:off x="1547664" y="1700808"/>
            <a:ext cx="6144683" cy="4608512"/>
          </a:xfrm>
          <a:prstGeom prst="rect">
            <a:avLst/>
          </a:prstGeom>
        </p:spPr>
      </p:pic>
    </p:spTree>
    <p:extLst>
      <p:ext uri="{BB962C8B-B14F-4D97-AF65-F5344CB8AC3E}">
        <p14:creationId xmlns:p14="http://schemas.microsoft.com/office/powerpoint/2010/main" val="2540965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z="2000" dirty="0">
                <a:solidFill>
                  <a:srgbClr val="000000"/>
                </a:solidFill>
              </a:rPr>
              <a:t>Приміщення для утримання свиней с. Калинівка Каховського району Херсонської обл. 2020р (</a:t>
            </a:r>
            <a:r>
              <a:rPr lang="uk-UA" sz="2000" dirty="0" err="1">
                <a:solidFill>
                  <a:srgbClr val="000000"/>
                </a:solidFill>
              </a:rPr>
              <a:t>Фрідом</a:t>
            </a:r>
            <a:r>
              <a:rPr lang="uk-UA" sz="2000" dirty="0">
                <a:solidFill>
                  <a:srgbClr val="000000"/>
                </a:solidFill>
              </a:rPr>
              <a:t> </a:t>
            </a:r>
            <a:r>
              <a:rPr lang="uk-UA" sz="2000" dirty="0" err="1">
                <a:solidFill>
                  <a:srgbClr val="000000"/>
                </a:solidFill>
              </a:rPr>
              <a:t>Фарм</a:t>
            </a:r>
            <a:r>
              <a:rPr lang="uk-UA" sz="2000" dirty="0">
                <a:solidFill>
                  <a:srgbClr val="000000"/>
                </a:solidFill>
              </a:rPr>
              <a:t>)</a:t>
            </a:r>
            <a:endParaRPr lang="en-US" dirty="0"/>
          </a:p>
        </p:txBody>
      </p:sp>
      <p:pic>
        <p:nvPicPr>
          <p:cNvPr id="3" name="Рисунок 2"/>
          <p:cNvPicPr>
            <a:picLocks noChangeAspect="1"/>
          </p:cNvPicPr>
          <p:nvPr/>
        </p:nvPicPr>
        <p:blipFill>
          <a:blip r:embed="rId2"/>
          <a:stretch>
            <a:fillRect/>
          </a:stretch>
        </p:blipFill>
        <p:spPr>
          <a:xfrm>
            <a:off x="1403648" y="1417638"/>
            <a:ext cx="6360706" cy="4770530"/>
          </a:xfrm>
          <a:prstGeom prst="rect">
            <a:avLst/>
          </a:prstGeom>
        </p:spPr>
      </p:pic>
    </p:spTree>
    <p:extLst>
      <p:ext uri="{BB962C8B-B14F-4D97-AF65-F5344CB8AC3E}">
        <p14:creationId xmlns:p14="http://schemas.microsoft.com/office/powerpoint/2010/main" val="3538199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1595669" y="1124744"/>
            <a:ext cx="6528726" cy="4896544"/>
          </a:xfrm>
          <a:prstGeom prst="rect">
            <a:avLst/>
          </a:prstGeom>
        </p:spPr>
      </p:pic>
      <p:sp>
        <p:nvSpPr>
          <p:cNvPr id="2" name="Прямоугольник 1"/>
          <p:cNvSpPr/>
          <p:nvPr/>
        </p:nvSpPr>
        <p:spPr>
          <a:xfrm>
            <a:off x="1187624" y="188640"/>
            <a:ext cx="7344816" cy="707886"/>
          </a:xfrm>
          <a:prstGeom prst="rect">
            <a:avLst/>
          </a:prstGeom>
        </p:spPr>
        <p:txBody>
          <a:bodyPr wrap="square">
            <a:spAutoFit/>
          </a:bodyPr>
          <a:lstStyle/>
          <a:p>
            <a:pPr algn="ctr"/>
            <a:r>
              <a:rPr lang="uk-UA" sz="2000" dirty="0">
                <a:solidFill>
                  <a:srgbClr val="000000"/>
                </a:solidFill>
                <a:latin typeface="Arial"/>
                <a:ea typeface="+mj-ea"/>
                <a:cs typeface="+mj-cs"/>
              </a:rPr>
              <a:t>Приміщення для утримання свиней с. Калинівка Каховського району Херсонської обл. 2020р (</a:t>
            </a:r>
            <a:r>
              <a:rPr lang="uk-UA" sz="2000" dirty="0" err="1">
                <a:solidFill>
                  <a:srgbClr val="000000"/>
                </a:solidFill>
                <a:latin typeface="Arial"/>
                <a:ea typeface="+mj-ea"/>
                <a:cs typeface="+mj-cs"/>
              </a:rPr>
              <a:t>Фрідом</a:t>
            </a:r>
            <a:r>
              <a:rPr lang="uk-UA" sz="2000" dirty="0">
                <a:solidFill>
                  <a:srgbClr val="000000"/>
                </a:solidFill>
                <a:latin typeface="Arial"/>
                <a:ea typeface="+mj-ea"/>
                <a:cs typeface="+mj-cs"/>
              </a:rPr>
              <a:t> </a:t>
            </a:r>
            <a:r>
              <a:rPr lang="uk-UA" sz="2000" dirty="0" err="1">
                <a:solidFill>
                  <a:srgbClr val="000000"/>
                </a:solidFill>
                <a:latin typeface="Arial"/>
                <a:ea typeface="+mj-ea"/>
                <a:cs typeface="+mj-cs"/>
              </a:rPr>
              <a:t>Фарм</a:t>
            </a:r>
            <a:r>
              <a:rPr lang="uk-UA" sz="2000" dirty="0">
                <a:solidFill>
                  <a:srgbClr val="000000"/>
                </a:solidFill>
                <a:latin typeface="Arial"/>
                <a:ea typeface="+mj-ea"/>
                <a:cs typeface="+mj-cs"/>
              </a:rPr>
              <a:t>)</a:t>
            </a:r>
            <a:endParaRPr lang="uk-UA" dirty="0"/>
          </a:p>
        </p:txBody>
      </p:sp>
    </p:spTree>
    <p:extLst>
      <p:ext uri="{BB962C8B-B14F-4D97-AF65-F5344CB8AC3E}">
        <p14:creationId xmlns:p14="http://schemas.microsoft.com/office/powerpoint/2010/main" val="2649056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71"/>
          <p:cNvSpPr>
            <a:spLocks noChangeArrowheads="1"/>
          </p:cNvSpPr>
          <p:nvPr/>
        </p:nvSpPr>
        <p:spPr bwMode="auto">
          <a:xfrm>
            <a:off x="0" y="52212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p>
        </p:txBody>
      </p:sp>
      <p:sp>
        <p:nvSpPr>
          <p:cNvPr id="2" name="Прямоугольник 1"/>
          <p:cNvSpPr/>
          <p:nvPr/>
        </p:nvSpPr>
        <p:spPr>
          <a:xfrm>
            <a:off x="395288" y="266700"/>
            <a:ext cx="8424862" cy="5940088"/>
          </a:xfrm>
          <a:prstGeom prst="rect">
            <a:avLst/>
          </a:prstGeom>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150000"/>
              </a:lnSpc>
            </a:pPr>
            <a:r>
              <a:rPr lang="uk-UA" altLang="ru-RU" sz="2000" b="1" dirty="0">
                <a:latin typeface="Times New Roman" panose="02020603050405020304" pitchFamily="18" charset="0"/>
                <a:cs typeface="Times New Roman" panose="02020603050405020304" pitchFamily="18" charset="0"/>
              </a:rPr>
              <a:t>Об’єкт дослідження</a:t>
            </a:r>
            <a:r>
              <a:rPr lang="uk-UA" altLang="ru-RU" sz="2000" i="1" dirty="0">
                <a:latin typeface="Times New Roman" panose="02020603050405020304" pitchFamily="18" charset="0"/>
                <a:cs typeface="Times New Roman" panose="02020603050405020304" pitchFamily="18" charset="0"/>
              </a:rPr>
              <a:t>. </a:t>
            </a:r>
          </a:p>
          <a:p>
            <a:pPr algn="ctr" eaLnBrk="1" hangingPunct="1">
              <a:lnSpc>
                <a:spcPct val="150000"/>
              </a:lnSpc>
            </a:pPr>
            <a:r>
              <a:rPr lang="uk-UA" altLang="ru-RU" sz="2000" dirty="0">
                <a:latin typeface="Times New Roman" panose="02020603050405020304" pitchFamily="18" charset="0"/>
                <a:cs typeface="Times New Roman" panose="02020603050405020304" pitchFamily="18" charset="0"/>
              </a:rPr>
              <a:t>Корови української чорно - рябої молочної породи;</a:t>
            </a:r>
            <a:endParaRPr lang="ru-RU" altLang="ru-RU" sz="2000" dirty="0">
              <a:latin typeface="Times New Roman" panose="02020603050405020304" pitchFamily="18" charset="0"/>
              <a:cs typeface="Times New Roman" panose="02020603050405020304" pitchFamily="18" charset="0"/>
            </a:endParaRPr>
          </a:p>
          <a:p>
            <a:pPr algn="ctr" eaLnBrk="1" hangingPunct="1">
              <a:lnSpc>
                <a:spcPct val="150000"/>
              </a:lnSpc>
            </a:pPr>
            <a:r>
              <a:rPr lang="uk-UA" altLang="ru-RU" sz="2000" b="1" dirty="0">
                <a:latin typeface="Times New Roman" panose="02020603050405020304" pitchFamily="18" charset="0"/>
                <a:cs typeface="Times New Roman" panose="02020603050405020304" pitchFamily="18" charset="0"/>
              </a:rPr>
              <a:t>Предмет дослідження</a:t>
            </a:r>
            <a:r>
              <a:rPr lang="uk-UA" altLang="ru-RU" sz="2000" i="1" dirty="0">
                <a:latin typeface="Times New Roman" panose="02020603050405020304" pitchFamily="18" charset="0"/>
                <a:cs typeface="Times New Roman" panose="02020603050405020304" pitchFamily="18" charset="0"/>
              </a:rPr>
              <a:t>. </a:t>
            </a:r>
          </a:p>
          <a:p>
            <a:pPr algn="ctr"/>
            <a:r>
              <a:rPr lang="uk-UA" sz="2000" dirty="0">
                <a:latin typeface="Times New Roman" panose="02020603050405020304" pitchFamily="18" charset="0"/>
                <a:cs typeface="Times New Roman" panose="02020603050405020304" pitchFamily="18" charset="0"/>
              </a:rPr>
              <a:t>Оцінка мікрокліматичних показників та умов погоди які вливають на </a:t>
            </a:r>
            <a:r>
              <a:rPr lang="uk-UA" sz="2000" dirty="0" smtClean="0">
                <a:latin typeface="Times New Roman" panose="02020603050405020304" pitchFamily="18" charset="0"/>
                <a:cs typeface="Times New Roman" panose="02020603050405020304" pitchFamily="18" charset="0"/>
              </a:rPr>
              <a:t>добробут та продуктивність </a:t>
            </a:r>
            <a:r>
              <a:rPr lang="uk-UA" sz="2000" dirty="0">
                <a:latin typeface="Times New Roman" panose="02020603050405020304" pitchFamily="18" charset="0"/>
                <a:cs typeface="Times New Roman" panose="02020603050405020304" pitchFamily="18" charset="0"/>
              </a:rPr>
              <a:t>корів української чорно-рябої молочної </a:t>
            </a:r>
            <a:r>
              <a:rPr lang="uk-UA" sz="2000" dirty="0" smtClean="0">
                <a:latin typeface="Times New Roman" panose="02020603050405020304" pitchFamily="18" charset="0"/>
                <a:cs typeface="Times New Roman" panose="02020603050405020304" pitchFamily="18" charset="0"/>
              </a:rPr>
              <a:t>породи</a:t>
            </a:r>
            <a:endParaRPr lang="ru-RU" sz="2000" dirty="0">
              <a:latin typeface="Times New Roman" panose="02020603050405020304" pitchFamily="18" charset="0"/>
              <a:cs typeface="Times New Roman" panose="02020603050405020304" pitchFamily="18" charset="0"/>
            </a:endParaRPr>
          </a:p>
          <a:p>
            <a:pPr algn="ctr" eaLnBrk="1" hangingPunct="1">
              <a:lnSpc>
                <a:spcPct val="150000"/>
              </a:lnSpc>
            </a:pPr>
            <a:r>
              <a:rPr lang="uk-UA" altLang="ru-RU" sz="2000" b="1" dirty="0" smtClean="0">
                <a:latin typeface="Times New Roman" panose="02020603050405020304" pitchFamily="18" charset="0"/>
                <a:cs typeface="Times New Roman" panose="02020603050405020304" pitchFamily="18" charset="0"/>
              </a:rPr>
              <a:t>Наукова </a:t>
            </a:r>
            <a:r>
              <a:rPr lang="uk-UA" altLang="ru-RU" sz="2000" b="1" dirty="0">
                <a:latin typeface="Times New Roman" panose="02020603050405020304" pitchFamily="18" charset="0"/>
                <a:cs typeface="Times New Roman" panose="02020603050405020304" pitchFamily="18" charset="0"/>
              </a:rPr>
              <a:t>новизна одержаних результатів. </a:t>
            </a:r>
          </a:p>
          <a:p>
            <a:pPr algn="just"/>
            <a:r>
              <a:rPr lang="uk-UA" sz="2000" dirty="0" smtClean="0">
                <a:latin typeface="Times New Roman" panose="02020603050405020304" pitchFamily="18" charset="0"/>
                <a:cs typeface="Times New Roman" panose="02020603050405020304" pitchFamily="18" charset="0"/>
              </a:rPr>
              <a:t>До </a:t>
            </a:r>
            <a:r>
              <a:rPr lang="uk-UA" sz="2000" dirty="0">
                <a:latin typeface="Times New Roman" panose="02020603050405020304" pitchFamily="18" charset="0"/>
                <a:cs typeface="Times New Roman" panose="02020603050405020304" pitchFamily="18" charset="0"/>
              </a:rPr>
              <a:t>недавнього часу зелені насадження на території тваринницьких підприємств не розглядалися у якості ефективного способу запобігання тепловому стресу у тварин. Цей спосіб у перше був запропонований та запатентований </a:t>
            </a:r>
            <a:r>
              <a:rPr lang="uk-UA" sz="2000" dirty="0" smtClean="0">
                <a:latin typeface="Times New Roman" panose="02020603050405020304" pitchFamily="18" charset="0"/>
                <a:cs typeface="Times New Roman" panose="02020603050405020304" pitchFamily="18" charset="0"/>
              </a:rPr>
              <a:t>(Патент </a:t>
            </a:r>
            <a:r>
              <a:rPr lang="uk-UA" sz="2000" dirty="0">
                <a:latin typeface="Times New Roman" panose="02020603050405020304" pitchFamily="18" charset="0"/>
                <a:cs typeface="Times New Roman" panose="02020603050405020304" pitchFamily="18" charset="0"/>
              </a:rPr>
              <a:t>№ 136492  A01K 1/00  u201901318  11.02.2019  27.08.2019, </a:t>
            </a:r>
            <a:r>
              <a:rPr lang="uk-UA" sz="2000" dirty="0" err="1">
                <a:latin typeface="Times New Roman" panose="02020603050405020304" pitchFamily="18" charset="0"/>
                <a:cs typeface="Times New Roman" panose="02020603050405020304" pitchFamily="18" charset="0"/>
              </a:rPr>
              <a:t>бюл</a:t>
            </a:r>
            <a:r>
              <a:rPr lang="uk-UA" sz="2000" dirty="0">
                <a:latin typeface="Times New Roman" panose="02020603050405020304" pitchFamily="18" charset="0"/>
                <a:cs typeface="Times New Roman" panose="02020603050405020304" pitchFamily="18" charset="0"/>
              </a:rPr>
              <a:t>. № 16 Державний Вищий Навчальний Заклад </a:t>
            </a:r>
            <a:r>
              <a:rPr lang="uk-UA" sz="2000" dirty="0" smtClean="0">
                <a:latin typeface="Times New Roman" panose="02020603050405020304" pitchFamily="18" charset="0"/>
                <a:cs typeface="Times New Roman" panose="02020603050405020304" pitchFamily="18" charset="0"/>
              </a:rPr>
              <a:t>«Херсонський </a:t>
            </a:r>
            <a:r>
              <a:rPr lang="uk-UA" sz="2000" dirty="0">
                <a:latin typeface="Times New Roman" panose="02020603050405020304" pitchFamily="18" charset="0"/>
                <a:cs typeface="Times New Roman" panose="02020603050405020304" pitchFamily="18" charset="0"/>
              </a:rPr>
              <a:t>Державний Аграрний </a:t>
            </a:r>
            <a:r>
              <a:rPr lang="uk-UA" sz="2000" dirty="0" smtClean="0">
                <a:latin typeface="Times New Roman" panose="02020603050405020304" pitchFamily="18" charset="0"/>
                <a:cs typeface="Times New Roman" panose="02020603050405020304" pitchFamily="18" charset="0"/>
              </a:rPr>
              <a:t>Університет») </a:t>
            </a:r>
            <a:r>
              <a:rPr lang="uk-UA" sz="2000" dirty="0">
                <a:latin typeface="Times New Roman" panose="02020603050405020304" pitchFamily="18" charset="0"/>
                <a:cs typeface="Times New Roman" panose="02020603050405020304" pitchFamily="18" charset="0"/>
              </a:rPr>
              <a:t>нашими вченими Результати проведених досліджень впливу погодних і мікрокліматичних умов на корів української чорно-рябої молочної породи є підставою для застосування зелених насаджень у якості ефективного способу запобігання теплового стресу у корів української чорно-рябої молочної породи та поліпшення екологічної ситуації навколо тваринницької ферми.</a:t>
            </a:r>
            <a:endParaRPr lang="ru-RU"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567</TotalTime>
  <Words>1056</Words>
  <Application>Microsoft Office PowerPoint</Application>
  <PresentationFormat>Экран (4:3)</PresentationFormat>
  <Paragraphs>81</Paragraphs>
  <Slides>21</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21</vt:i4>
      </vt:variant>
    </vt:vector>
  </HeadingPairs>
  <TitlesOfParts>
    <vt:vector size="24" baseType="lpstr">
      <vt:lpstr>Arial</vt:lpstr>
      <vt:lpstr>Times New Roman</vt:lpstr>
      <vt:lpstr>Оформление по умолчанию</vt:lpstr>
      <vt:lpstr>Презентация PowerPoint</vt:lpstr>
      <vt:lpstr>Презентация PowerPoint</vt:lpstr>
      <vt:lpstr>Презентация PowerPoint</vt:lpstr>
      <vt:lpstr>Презентация PowerPoint</vt:lpstr>
      <vt:lpstr>Презентация PowerPoint</vt:lpstr>
      <vt:lpstr>Приміщення для утримання свиней с. Калинівка Каховського району Херсонської обл. 2020р (Фрідом Фарм)</vt:lpstr>
      <vt:lpstr>Приміщення для утримання свиней с. Калинівка Каховського району Херсонської обл. 2020р (Фрідом Фарм)</vt:lpstr>
      <vt:lpstr>Презентация PowerPoint</vt:lpstr>
      <vt:lpstr>Презентация PowerPoint</vt:lpstr>
      <vt:lpstr>Окрім температури потрібно враховувати одночасно відносну вологість повітря, Щоб ефективно протидіяти тепловому стресу, варто орієнтуватись на індекс ТНІ, визначені температурні режими і реакцію тварин на них.</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Дякую за увагу!</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Роман Литвин</dc:creator>
  <cp:lastModifiedBy>HP Inc.</cp:lastModifiedBy>
  <cp:revision>45</cp:revision>
  <dcterms:created xsi:type="dcterms:W3CDTF">2013-06-17T07:44:37Z</dcterms:created>
  <dcterms:modified xsi:type="dcterms:W3CDTF">2025-04-22T12:45:00Z</dcterms:modified>
</cp:coreProperties>
</file>